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1" r:id="rId3"/>
  </p:sldMasterIdLst>
  <p:notesMasterIdLst>
    <p:notesMasterId r:id="rId61"/>
  </p:notesMasterIdLst>
  <p:handoutMasterIdLst>
    <p:handoutMasterId r:id="rId62"/>
  </p:handoutMasterIdLst>
  <p:sldIdLst>
    <p:sldId id="316" r:id="rId4"/>
    <p:sldId id="371" r:id="rId5"/>
    <p:sldId id="318" r:id="rId6"/>
    <p:sldId id="412" r:id="rId7"/>
    <p:sldId id="399" r:id="rId8"/>
    <p:sldId id="397" r:id="rId9"/>
    <p:sldId id="432" r:id="rId10"/>
    <p:sldId id="413" r:id="rId11"/>
    <p:sldId id="414" r:id="rId12"/>
    <p:sldId id="400" r:id="rId13"/>
    <p:sldId id="776" r:id="rId14"/>
    <p:sldId id="404" r:id="rId15"/>
    <p:sldId id="405" r:id="rId16"/>
    <p:sldId id="407" r:id="rId17"/>
    <p:sldId id="408" r:id="rId18"/>
    <p:sldId id="435" r:id="rId19"/>
    <p:sldId id="437" r:id="rId20"/>
    <p:sldId id="777" r:id="rId21"/>
    <p:sldId id="774" r:id="rId22"/>
    <p:sldId id="436" r:id="rId23"/>
    <p:sldId id="282" r:id="rId24"/>
    <p:sldId id="426" r:id="rId25"/>
    <p:sldId id="425" r:id="rId26"/>
    <p:sldId id="415" r:id="rId27"/>
    <p:sldId id="417" r:id="rId28"/>
    <p:sldId id="418" r:id="rId29"/>
    <p:sldId id="419" r:id="rId30"/>
    <p:sldId id="420" r:id="rId31"/>
    <p:sldId id="421" r:id="rId32"/>
    <p:sldId id="422" r:id="rId33"/>
    <p:sldId id="433" r:id="rId34"/>
    <p:sldId id="434" r:id="rId35"/>
    <p:sldId id="375" r:id="rId36"/>
    <p:sldId id="775" r:id="rId37"/>
    <p:sldId id="763" r:id="rId38"/>
    <p:sldId id="773" r:id="rId39"/>
    <p:sldId id="428" r:id="rId40"/>
    <p:sldId id="351" r:id="rId41"/>
    <p:sldId id="355" r:id="rId42"/>
    <p:sldId id="354" r:id="rId43"/>
    <p:sldId id="352" r:id="rId44"/>
    <p:sldId id="383" r:id="rId45"/>
    <p:sldId id="384" r:id="rId46"/>
    <p:sldId id="385" r:id="rId47"/>
    <p:sldId id="778" r:id="rId48"/>
    <p:sldId id="386" r:id="rId49"/>
    <p:sldId id="387" r:id="rId50"/>
    <p:sldId id="388" r:id="rId51"/>
    <p:sldId id="389" r:id="rId52"/>
    <p:sldId id="390" r:id="rId53"/>
    <p:sldId id="392" r:id="rId54"/>
    <p:sldId id="393" r:id="rId55"/>
    <p:sldId id="394" r:id="rId56"/>
    <p:sldId id="353" r:id="rId57"/>
    <p:sldId id="395" r:id="rId58"/>
    <p:sldId id="364" r:id="rId59"/>
    <p:sldId id="325" r:id="rId6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8"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9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289"/>
    <p:restoredTop sz="78919" autoAdjust="0"/>
  </p:normalViewPr>
  <p:slideViewPr>
    <p:cSldViewPr snapToGrid="0" snapToObjects="1">
      <p:cViewPr varScale="1">
        <p:scale>
          <a:sx n="70" d="100"/>
          <a:sy n="70" d="100"/>
        </p:scale>
        <p:origin x="192" y="576"/>
      </p:cViewPr>
      <p:guideLst>
        <p:guide orient="horz" pos="58"/>
        <p:guide pos="3832"/>
      </p:guideLst>
    </p:cSldViewPr>
  </p:slideViewPr>
  <p:notesTextViewPr>
    <p:cViewPr>
      <p:scale>
        <a:sx n="100" d="100"/>
        <a:sy n="100" d="100"/>
      </p:scale>
      <p:origin x="0" y="0"/>
    </p:cViewPr>
  </p:notesTextViewPr>
  <p:sorterViewPr>
    <p:cViewPr varScale="1">
      <p:scale>
        <a:sx n="1" d="1"/>
        <a:sy n="1" d="1"/>
      </p:scale>
      <p:origin x="0" y="-39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F504CC-E12A-884F-AAA4-CD56E5C40BDA}" type="datetimeFigureOut">
              <a:rPr lang="en-US" smtClean="0"/>
              <a:t>9/20/19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F5ACE0-9C5F-3F44-99C2-BA5674C80F2F}" type="slidenum">
              <a:rPr lang="en-US" smtClean="0"/>
              <a:t>‹#›</a:t>
            </a:fld>
            <a:endParaRPr lang="en-US"/>
          </a:p>
        </p:txBody>
      </p:sp>
    </p:spTree>
    <p:extLst>
      <p:ext uri="{BB962C8B-B14F-4D97-AF65-F5344CB8AC3E}">
        <p14:creationId xmlns:p14="http://schemas.microsoft.com/office/powerpoint/2010/main" val="2474414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40CB18-E601-814B-A263-70624CD8DAE8}" type="datetimeFigureOut">
              <a:rPr lang="en-US" smtClean="0"/>
              <a:t>9/20/19</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4A97B-D507-D74D-A060-F86560375DE8}" type="slidenum">
              <a:rPr lang="en-US" smtClean="0"/>
              <a:t>‹#›</a:t>
            </a:fld>
            <a:endParaRPr lang="en-US"/>
          </a:p>
        </p:txBody>
      </p:sp>
    </p:spTree>
    <p:extLst>
      <p:ext uri="{BB962C8B-B14F-4D97-AF65-F5344CB8AC3E}">
        <p14:creationId xmlns:p14="http://schemas.microsoft.com/office/powerpoint/2010/main" val="23533681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bmcmedinformdecismak.biomedcentral.com/articles/10.1186/1472-6947-13-6#CR2"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bmcmedinformdecismak.biomedcentral.com/articles/10.1186/1472-6947-13-6#Tab1" TargetMode="Externa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4A97B-D507-D74D-A060-F86560375DE8}" type="slidenum">
              <a:rPr lang="en-US" smtClean="0"/>
              <a:t>1</a:t>
            </a:fld>
            <a:endParaRPr lang="en-US" dirty="0"/>
          </a:p>
        </p:txBody>
      </p:sp>
    </p:spTree>
    <p:extLst>
      <p:ext uri="{BB962C8B-B14F-4D97-AF65-F5344CB8AC3E}">
        <p14:creationId xmlns:p14="http://schemas.microsoft.com/office/powerpoint/2010/main" val="334809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34</a:t>
            </a:fld>
            <a:endParaRPr lang="en-US" dirty="0"/>
          </a:p>
        </p:txBody>
      </p:sp>
    </p:spTree>
    <p:extLst>
      <p:ext uri="{BB962C8B-B14F-4D97-AF65-F5344CB8AC3E}">
        <p14:creationId xmlns:p14="http://schemas.microsoft.com/office/powerpoint/2010/main" val="949040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79EF5C8C-04AB-2945-AF57-5B639965E24A}"/>
              </a:ext>
            </a:extLst>
          </p:cNvPr>
          <p:cNvSpPr>
            <a:spLocks noGrp="1" noRot="1" noChangeAspect="1" noChangeArrowheads="1" noTextEdit="1"/>
          </p:cNvSpPr>
          <p:nvPr>
            <p:ph type="sldImg"/>
          </p:nvPr>
        </p:nvSpPr>
        <p:spPr>
          <a:ln/>
        </p:spPr>
      </p:sp>
      <p:sp>
        <p:nvSpPr>
          <p:cNvPr id="72706" name="Notes Placeholder 2">
            <a:extLst>
              <a:ext uri="{FF2B5EF4-FFF2-40B4-BE49-F238E27FC236}">
                <a16:creationId xmlns:a16="http://schemas.microsoft.com/office/drawing/2014/main" id="{12C37DA2-499F-1143-979E-848E067F4D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cs typeface="Arial" panose="020B0604020202020204" pitchFamily="34" charset="0"/>
            </a:endParaRPr>
          </a:p>
        </p:txBody>
      </p:sp>
      <p:sp>
        <p:nvSpPr>
          <p:cNvPr id="72707" name="Slide Number Placeholder 3">
            <a:extLst>
              <a:ext uri="{FF2B5EF4-FFF2-40B4-BE49-F238E27FC236}">
                <a16:creationId xmlns:a16="http://schemas.microsoft.com/office/drawing/2014/main" id="{12D10179-B14A-AB42-8862-5762F4F236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292E28C-CF95-2C40-906C-2984C35D1C6D}" type="slidenum">
              <a:rPr lang="en-US" altLang="en-US" smtClean="0"/>
              <a:pPr/>
              <a:t>36</a:t>
            </a:fld>
            <a:endParaRPr lang="en-US" altLang="en-US"/>
          </a:p>
        </p:txBody>
      </p:sp>
    </p:spTree>
    <p:extLst>
      <p:ext uri="{BB962C8B-B14F-4D97-AF65-F5344CB8AC3E}">
        <p14:creationId xmlns:p14="http://schemas.microsoft.com/office/powerpoint/2010/main" val="1167672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96C003D-8A86-4650-995A-3A50745B2968}" type="slidenum">
              <a:rPr lang="en-US" altLang="en-US" smtClean="0"/>
              <a:pPr/>
              <a:t>38</a:t>
            </a:fld>
            <a:endParaRPr lang="en-US" altLang="en-US"/>
          </a:p>
        </p:txBody>
      </p:sp>
    </p:spTree>
    <p:extLst>
      <p:ext uri="{BB962C8B-B14F-4D97-AF65-F5344CB8AC3E}">
        <p14:creationId xmlns:p14="http://schemas.microsoft.com/office/powerpoint/2010/main" val="289536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9F1AA11-05AE-43C5-AF5B-F4FCB56A9EC4}" type="slidenum">
              <a:rPr lang="en-US" altLang="en-US" smtClean="0"/>
              <a:pPr/>
              <a:t>39</a:t>
            </a:fld>
            <a:endParaRPr lang="en-US" altLang="en-US"/>
          </a:p>
        </p:txBody>
      </p:sp>
    </p:spTree>
    <p:extLst>
      <p:ext uri="{BB962C8B-B14F-4D97-AF65-F5344CB8AC3E}">
        <p14:creationId xmlns:p14="http://schemas.microsoft.com/office/powerpoint/2010/main" val="2683774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cs typeface="Arial" panose="020B0604020202020204"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D602BD-17AC-4C16-890A-AA02578A6B83}" type="slidenum">
              <a:rPr lang="en-US" altLang="en-US" smtClean="0"/>
              <a:pPr/>
              <a:t>46</a:t>
            </a:fld>
            <a:endParaRPr lang="en-US" altLang="en-US"/>
          </a:p>
        </p:txBody>
      </p:sp>
    </p:spTree>
    <p:extLst>
      <p:ext uri="{BB962C8B-B14F-4D97-AF65-F5344CB8AC3E}">
        <p14:creationId xmlns:p14="http://schemas.microsoft.com/office/powerpoint/2010/main" val="3109584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a:latin typeface="Arial" panose="020B0604020202020204" pitchFamily="34" charset="0"/>
                <a:cs typeface="Arial" panose="020B0604020202020204" pitchFamily="34" charset="0"/>
              </a:rPr>
              <a:t>Need to update this slide</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11CD082-4E71-4028-ACAA-24AFBDC8393C}" type="slidenum">
              <a:rPr lang="en-US" altLang="en-US" smtClean="0"/>
              <a:pPr/>
              <a:t>52</a:t>
            </a:fld>
            <a:endParaRPr lang="en-US" altLang="en-US"/>
          </a:p>
        </p:txBody>
      </p:sp>
    </p:spTree>
    <p:extLst>
      <p:ext uri="{BB962C8B-B14F-4D97-AF65-F5344CB8AC3E}">
        <p14:creationId xmlns:p14="http://schemas.microsoft.com/office/powerpoint/2010/main" val="948697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55</a:t>
            </a:fld>
            <a:endParaRPr lang="en-US" dirty="0"/>
          </a:p>
        </p:txBody>
      </p:sp>
    </p:spTree>
    <p:extLst>
      <p:ext uri="{BB962C8B-B14F-4D97-AF65-F5344CB8AC3E}">
        <p14:creationId xmlns:p14="http://schemas.microsoft.com/office/powerpoint/2010/main" val="548840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74A97B-D507-D74D-A060-F86560375DE8}" type="slidenum">
              <a:rPr lang="en-US" smtClean="0"/>
              <a:t>57</a:t>
            </a:fld>
            <a:endParaRPr lang="en-US"/>
          </a:p>
        </p:txBody>
      </p:sp>
    </p:spTree>
    <p:extLst>
      <p:ext uri="{BB962C8B-B14F-4D97-AF65-F5344CB8AC3E}">
        <p14:creationId xmlns:p14="http://schemas.microsoft.com/office/powerpoint/2010/main" val="3766186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3</a:t>
            </a:fld>
            <a:endParaRPr lang="en-US" dirty="0"/>
          </a:p>
        </p:txBody>
      </p:sp>
    </p:spTree>
    <p:extLst>
      <p:ext uri="{BB962C8B-B14F-4D97-AF65-F5344CB8AC3E}">
        <p14:creationId xmlns:p14="http://schemas.microsoft.com/office/powerpoint/2010/main" val="54865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6261C79-81C9-4537-8AFD-1630F762A713}" type="slidenum">
              <a:rPr lang="en-US" smtClean="0"/>
              <a:pPr>
                <a:defRPr/>
              </a:pPr>
              <a:t>6</a:t>
            </a:fld>
            <a:endParaRPr lang="en-US"/>
          </a:p>
        </p:txBody>
      </p:sp>
      <p:sp>
        <p:nvSpPr>
          <p:cNvPr id="5" name="Header Placeholder 4"/>
          <p:cNvSpPr>
            <a:spLocks noGrp="1"/>
          </p:cNvSpPr>
          <p:nvPr>
            <p:ph type="hdr" sz="quarter" idx="11"/>
          </p:nvPr>
        </p:nvSpPr>
        <p:spPr/>
        <p:txBody>
          <a:bodyPr/>
          <a:lstStyle/>
          <a:p>
            <a:pPr>
              <a:defRPr/>
            </a:pPr>
            <a:endParaRPr lang="en-US"/>
          </a:p>
        </p:txBody>
      </p:sp>
    </p:spTree>
    <p:extLst>
      <p:ext uri="{BB962C8B-B14F-4D97-AF65-F5344CB8AC3E}">
        <p14:creationId xmlns:p14="http://schemas.microsoft.com/office/powerpoint/2010/main" val="313333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E721036-882B-7948-8734-521EC9923D61}" type="slidenum">
              <a:rPr lang="en-US" smtClean="0"/>
              <a:pPr/>
              <a:t>19</a:t>
            </a:fld>
            <a:endParaRPr lang="en-US" dirty="0"/>
          </a:p>
        </p:txBody>
      </p:sp>
    </p:spTree>
    <p:extLst>
      <p:ext uri="{BB962C8B-B14F-4D97-AF65-F5344CB8AC3E}">
        <p14:creationId xmlns:p14="http://schemas.microsoft.com/office/powerpoint/2010/main" val="3385978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84516D76-813D-8446-A889-C22EBDB9CC0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8D9A267-7B9D-774E-8B7C-7CE40A3EF8A8}"/>
              </a:ext>
            </a:extLst>
          </p:cNvPr>
          <p:cNvSpPr>
            <a:spLocks noGrp="1"/>
          </p:cNvSpPr>
          <p:nvPr>
            <p:ph type="body" idx="1"/>
          </p:nvPr>
        </p:nvSpPr>
        <p:spPr/>
        <p:txBody>
          <a:bodyPr/>
          <a:lstStyle/>
          <a:p>
            <a:pPr>
              <a:defRPr/>
            </a:pPr>
            <a:r>
              <a:rPr lang="en-US" dirty="0">
                <a:latin typeface="+mn-lt"/>
                <a:ea typeface="+mn-ea"/>
                <a:cs typeface="+mn-cs"/>
              </a:rPr>
              <a:t>In fact, in the last few decades, healthcare has been characterized by a provider-centered model [</a:t>
            </a:r>
            <a:r>
              <a:rPr lang="en-US" dirty="0">
                <a:latin typeface="+mn-lt"/>
                <a:ea typeface="+mn-ea"/>
                <a:cs typeface="+mn-cs"/>
                <a:hlinkClick r:id="rId3"/>
              </a:rPr>
              <a:t>2</a:t>
            </a:r>
            <a:r>
              <a:rPr lang="en-US" dirty="0">
                <a:latin typeface="+mn-lt"/>
                <a:ea typeface="+mn-ea"/>
                <a:cs typeface="+mn-cs"/>
              </a:rPr>
              <a:t>] with an emphasis on the evaluation and treatment of diseases rather than the evaluation and treatment of patients. These and other characteristics of PCM, compared with those of traditional clinical medicine, are summarized in Table </a:t>
            </a:r>
            <a:r>
              <a:rPr lang="en-US" dirty="0">
                <a:latin typeface="+mn-lt"/>
                <a:ea typeface="+mn-ea"/>
                <a:cs typeface="+mn-cs"/>
                <a:hlinkClick r:id="rId4"/>
              </a:rPr>
              <a:t>1</a:t>
            </a:r>
            <a:r>
              <a:rPr lang="en-US" dirty="0">
                <a:latin typeface="+mn-lt"/>
                <a:ea typeface="+mn-ea"/>
                <a:cs typeface="+mn-cs"/>
              </a:rPr>
              <a:t>.</a:t>
            </a:r>
            <a:endParaRPr lang="en-US" dirty="0"/>
          </a:p>
        </p:txBody>
      </p:sp>
      <p:sp>
        <p:nvSpPr>
          <p:cNvPr id="50179" name="Slide Number Placeholder 3">
            <a:extLst>
              <a:ext uri="{FF2B5EF4-FFF2-40B4-BE49-F238E27FC236}">
                <a16:creationId xmlns:a16="http://schemas.microsoft.com/office/drawing/2014/main" id="{953CA7E9-92EC-F742-A984-1DB79934D5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6CDA421-E7BF-FA47-8D80-EA1E10A4DE7B}" type="slidenum">
              <a:rPr lang="en-US" altLang="en-US" smtClean="0"/>
              <a:pPr/>
              <a:t>21</a:t>
            </a:fld>
            <a:endParaRPr lang="en-US" altLang="en-US"/>
          </a:p>
        </p:txBody>
      </p:sp>
    </p:spTree>
    <p:extLst>
      <p:ext uri="{BB962C8B-B14F-4D97-AF65-F5344CB8AC3E}">
        <p14:creationId xmlns:p14="http://schemas.microsoft.com/office/powerpoint/2010/main" val="1150968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45886" y="1143000"/>
            <a:ext cx="3915325" cy="2533650"/>
          </a:xfrm>
          <a:prstGeom prst="rect">
            <a:avLst/>
          </a:prstGeom>
        </p:spPr>
      </p:pic>
      <p:sp>
        <p:nvSpPr>
          <p:cNvPr id="2" name="Slide Image Placeholder 1"/>
          <p:cNvSpPr>
            <a:spLocks noGrp="1" noRot="1" noChangeAspect="1"/>
          </p:cNvSpPr>
          <p:nvPr>
            <p:ph type="sldImg"/>
          </p:nvPr>
        </p:nvSpPr>
        <p:spPr>
          <a:xfrm>
            <a:off x="306388" y="1143000"/>
            <a:ext cx="5919787" cy="3330575"/>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B5E923E-2261-4B7E-8907-C3F9D289CC32}" type="slidenum">
              <a:rPr lang="en-US" smtClean="0"/>
              <a:t>22</a:t>
            </a:fld>
            <a:endParaRPr lang="en-US"/>
          </a:p>
        </p:txBody>
      </p:sp>
    </p:spTree>
    <p:extLst>
      <p:ext uri="{BB962C8B-B14F-4D97-AF65-F5344CB8AC3E}">
        <p14:creationId xmlns:p14="http://schemas.microsoft.com/office/powerpoint/2010/main" val="25848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Notice that we defined family-centered care. The scope of these guidelines are to explain best practices in caring for the family members of ICU patients. It is not how to provide person-centered care, which would have been a project much larger in scope. </a:t>
            </a:r>
          </a:p>
          <a:p>
            <a:endParaRPr lang="en-US" dirty="0"/>
          </a:p>
          <a:p>
            <a:r>
              <a:rPr lang="en-US" dirty="0"/>
              <a:t>We purposefully focused as tightly as possible on how to provide care that is family oriented. </a:t>
            </a:r>
          </a:p>
          <a:p>
            <a:endParaRPr lang="en-US" dirty="0"/>
          </a:p>
          <a:p>
            <a:r>
              <a:rPr lang="en-US" dirty="0"/>
              <a:t>We purposefully reached out to the LGTBQ community to assure that the definitions would work across the gender spectrum</a:t>
            </a:r>
          </a:p>
          <a:p>
            <a:endParaRPr lang="en-US" dirty="0"/>
          </a:p>
        </p:txBody>
      </p:sp>
      <p:sp>
        <p:nvSpPr>
          <p:cNvPr id="4" name="Slide Number Placeholder 3"/>
          <p:cNvSpPr>
            <a:spLocks noGrp="1"/>
          </p:cNvSpPr>
          <p:nvPr>
            <p:ph type="sldNum" sz="quarter" idx="10"/>
          </p:nvPr>
        </p:nvSpPr>
        <p:spPr/>
        <p:txBody>
          <a:bodyPr/>
          <a:lstStyle/>
          <a:p>
            <a:fld id="{0B5E923E-2261-4B7E-8907-C3F9D289CC32}" type="slidenum">
              <a:rPr lang="en-US" smtClean="0"/>
              <a:t>23</a:t>
            </a:fld>
            <a:endParaRPr lang="en-US"/>
          </a:p>
        </p:txBody>
      </p:sp>
    </p:spTree>
    <p:extLst>
      <p:ext uri="{BB962C8B-B14F-4D97-AF65-F5344CB8AC3E}">
        <p14:creationId xmlns:p14="http://schemas.microsoft.com/office/powerpoint/2010/main" val="805763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will help</a:t>
            </a:r>
            <a:r>
              <a:rPr lang="en-US" baseline="0" dirty="0"/>
              <a:t> you build an ICU or organization-specific bundle for action-planning. </a:t>
            </a:r>
          </a:p>
        </p:txBody>
      </p:sp>
      <p:sp>
        <p:nvSpPr>
          <p:cNvPr id="4" name="Slide Number Placeholder 3"/>
          <p:cNvSpPr>
            <a:spLocks noGrp="1"/>
          </p:cNvSpPr>
          <p:nvPr>
            <p:ph type="sldNum" sz="quarter" idx="10"/>
          </p:nvPr>
        </p:nvSpPr>
        <p:spPr/>
        <p:txBody>
          <a:bodyPr/>
          <a:lstStyle/>
          <a:p>
            <a:fld id="{5BE0CE57-6D36-43A4-8ED4-C2C5F3C6ECEE}"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91719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into sccm.org</a:t>
            </a:r>
          </a:p>
          <a:p>
            <a:r>
              <a:rPr lang="en-US" dirty="0"/>
              <a:t>Click research/quality</a:t>
            </a:r>
          </a:p>
          <a:p>
            <a:r>
              <a:rPr lang="en-US" dirty="0"/>
              <a:t>Click guidelines</a:t>
            </a:r>
          </a:p>
        </p:txBody>
      </p:sp>
      <p:sp>
        <p:nvSpPr>
          <p:cNvPr id="4" name="Slide Number Placeholder 3"/>
          <p:cNvSpPr>
            <a:spLocks noGrp="1"/>
          </p:cNvSpPr>
          <p:nvPr>
            <p:ph type="sldNum" sz="quarter" idx="10"/>
          </p:nvPr>
        </p:nvSpPr>
        <p:spPr/>
        <p:txBody>
          <a:bodyPr/>
          <a:lstStyle/>
          <a:p>
            <a:fld id="{5BE0CE57-6D36-43A4-8ED4-C2C5F3C6ECE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16943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9" name="Rectangle 28"/>
          <p:cNvSpPr/>
          <p:nvPr userDrawn="1"/>
        </p:nvSpPr>
        <p:spPr>
          <a:xfrm>
            <a:off x="376669" y="4562854"/>
            <a:ext cx="11433372" cy="180133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88728" y="4781467"/>
            <a:ext cx="10543767" cy="507294"/>
          </a:xfrm>
        </p:spPr>
        <p:txBody>
          <a:bodyPr>
            <a:noAutofit/>
          </a:bodyPr>
          <a:lstStyle>
            <a:lvl1pPr>
              <a:defRPr sz="3200" b="0">
                <a:solidFill>
                  <a:schemeClr val="bg1"/>
                </a:solidFill>
                <a:latin typeface="Calibri"/>
                <a:cs typeface="Calibri"/>
              </a:defRPr>
            </a:lvl1pPr>
          </a:lstStyle>
          <a:p>
            <a:r>
              <a:rPr lang="en-US" dirty="0"/>
              <a:t>Click to edit Master title style</a:t>
            </a:r>
            <a:endParaRPr dirty="0"/>
          </a:p>
        </p:txBody>
      </p:sp>
      <p:sp>
        <p:nvSpPr>
          <p:cNvPr id="3" name="Subtitle 2"/>
          <p:cNvSpPr>
            <a:spLocks noGrp="1"/>
          </p:cNvSpPr>
          <p:nvPr>
            <p:ph type="subTitle" idx="1"/>
          </p:nvPr>
        </p:nvSpPr>
        <p:spPr>
          <a:xfrm>
            <a:off x="888728" y="5370981"/>
            <a:ext cx="10543767" cy="748553"/>
          </a:xfrm>
        </p:spPr>
        <p:txBody>
          <a:bodyPr>
            <a:normAutofit/>
          </a:bodyPr>
          <a:lstStyle>
            <a:lvl1pPr marL="0" indent="0" algn="l">
              <a:spcBef>
                <a:spcPts val="300"/>
              </a:spcBef>
              <a:buNone/>
              <a:defRPr sz="1400">
                <a:solidFill>
                  <a:schemeClr val="bg1"/>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28" name="Rectangle 27"/>
          <p:cNvSpPr/>
          <p:nvPr userDrawn="1"/>
        </p:nvSpPr>
        <p:spPr>
          <a:xfrm>
            <a:off x="376669" y="6431568"/>
            <a:ext cx="11433372" cy="1919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descr="CD_418062.jpg"/>
          <p:cNvPicPr>
            <a:picLocks noChangeAspect="1"/>
          </p:cNvPicPr>
          <p:nvPr userDrawn="1"/>
        </p:nvPicPr>
        <p:blipFill rotWithShape="1">
          <a:blip r:embed="rId2" cstate="email">
            <a:extLst>
              <a:ext uri="{28A0092B-C50C-407E-A947-70E740481C1C}">
                <a14:useLocalDpi xmlns:a14="http://schemas.microsoft.com/office/drawing/2010/main" val="0"/>
              </a:ext>
            </a:extLst>
          </a:blip>
          <a:srcRect t="30505" b="14375"/>
          <a:stretch/>
        </p:blipFill>
        <p:spPr>
          <a:xfrm>
            <a:off x="376669" y="228601"/>
            <a:ext cx="5048159" cy="4187950"/>
          </a:xfrm>
          <a:prstGeom prst="rect">
            <a:avLst/>
          </a:prstGeom>
        </p:spPr>
      </p:pic>
      <p:pic>
        <p:nvPicPr>
          <p:cNvPr id="12" name="Picture 11" descr="cv_AVISTA_OR_1090_2012.tif"/>
          <p:cNvPicPr>
            <a:picLocks noChangeAspect="1"/>
          </p:cNvPicPr>
          <p:nvPr userDrawn="1"/>
        </p:nvPicPr>
        <p:blipFill rotWithShape="1">
          <a:blip r:embed="rId3" cstate="email">
            <a:extLst>
              <a:ext uri="{28A0092B-C50C-407E-A947-70E740481C1C}">
                <a14:useLocalDpi xmlns:a14="http://schemas.microsoft.com/office/drawing/2010/main" val="0"/>
              </a:ext>
            </a:extLst>
          </a:blip>
          <a:srcRect l="32736"/>
          <a:stretch/>
        </p:blipFill>
        <p:spPr>
          <a:xfrm>
            <a:off x="7738645" y="228601"/>
            <a:ext cx="2057400" cy="2039112"/>
          </a:xfrm>
          <a:prstGeom prst="rect">
            <a:avLst/>
          </a:prstGeom>
        </p:spPr>
      </p:pic>
      <p:pic>
        <p:nvPicPr>
          <p:cNvPr id="15" name="Picture 14" descr="IndexOpen-881627_HR_RF.jpg"/>
          <p:cNvPicPr>
            <a:picLocks noChangeAspect="1"/>
          </p:cNvPicPr>
          <p:nvPr userDrawn="1"/>
        </p:nvPicPr>
        <p:blipFill rotWithShape="1">
          <a:blip r:embed="rId4" cstate="email">
            <a:extLst>
              <a:ext uri="{28A0092B-C50C-407E-A947-70E740481C1C}">
                <a14:useLocalDpi xmlns:a14="http://schemas.microsoft.com/office/drawing/2010/main" val="0"/>
              </a:ext>
            </a:extLst>
          </a:blip>
          <a:srcRect b="19545"/>
          <a:stretch/>
        </p:blipFill>
        <p:spPr>
          <a:xfrm>
            <a:off x="7738645" y="2377441"/>
            <a:ext cx="2057400" cy="2039112"/>
          </a:xfrm>
          <a:prstGeom prst="rect">
            <a:avLst/>
          </a:prstGeom>
        </p:spPr>
      </p:pic>
      <p:pic>
        <p:nvPicPr>
          <p:cNvPr id="16" name="Picture 15" descr="IndexOpen-1097626_HR_RF.jpg"/>
          <p:cNvPicPr>
            <a:picLocks noChangeAspect="1"/>
          </p:cNvPicPr>
          <p:nvPr userDrawn="1"/>
        </p:nvPicPr>
        <p:blipFill rotWithShape="1">
          <a:blip r:embed="rId5" cstate="email">
            <a:extLst>
              <a:ext uri="{28A0092B-C50C-407E-A947-70E740481C1C}">
                <a14:useLocalDpi xmlns:a14="http://schemas.microsoft.com/office/drawing/2010/main" val="0"/>
              </a:ext>
            </a:extLst>
          </a:blip>
          <a:srcRect t="21339" b="12593"/>
          <a:stretch/>
        </p:blipFill>
        <p:spPr>
          <a:xfrm>
            <a:off x="5560594" y="2377440"/>
            <a:ext cx="2057401" cy="2039112"/>
          </a:xfrm>
          <a:prstGeom prst="rect">
            <a:avLst/>
          </a:prstGeom>
        </p:spPr>
      </p:pic>
      <p:pic>
        <p:nvPicPr>
          <p:cNvPr id="18" name="Picture 17" descr="ThinkStock 56361130.jpg"/>
          <p:cNvPicPr>
            <a:picLocks noChangeAspect="1"/>
          </p:cNvPicPr>
          <p:nvPr userDrawn="1"/>
        </p:nvPicPr>
        <p:blipFill rotWithShape="1">
          <a:blip r:embed="rId6" cstate="email">
            <a:extLst>
              <a:ext uri="{28A0092B-C50C-407E-A947-70E740481C1C}">
                <a14:useLocalDpi xmlns:a14="http://schemas.microsoft.com/office/drawing/2010/main" val="0"/>
              </a:ext>
            </a:extLst>
          </a:blip>
          <a:srcRect l="32845"/>
          <a:stretch/>
        </p:blipFill>
        <p:spPr>
          <a:xfrm>
            <a:off x="5560596" y="228601"/>
            <a:ext cx="2057400" cy="2042274"/>
          </a:xfrm>
          <a:prstGeom prst="rect">
            <a:avLst/>
          </a:prstGeom>
        </p:spPr>
      </p:pic>
      <p:sp>
        <p:nvSpPr>
          <p:cNvPr id="4" name="Rectangle 3"/>
          <p:cNvSpPr/>
          <p:nvPr userDrawn="1"/>
        </p:nvSpPr>
        <p:spPr>
          <a:xfrm>
            <a:off x="9931812" y="228601"/>
            <a:ext cx="1878229" cy="418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Rectangle 2"/>
          <p:cNvSpPr/>
          <p:nvPr userDrawn="1"/>
        </p:nvSpPr>
        <p:spPr>
          <a:xfrm>
            <a:off x="125402" y="6366043"/>
            <a:ext cx="11819151" cy="31359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376668" y="228600"/>
            <a:ext cx="9220995" cy="63459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747638" y="2571750"/>
            <a:ext cx="8240002" cy="1162050"/>
          </a:xfrm>
        </p:spPr>
        <p:txBody>
          <a:bodyPr anchor="b">
            <a:normAutofit/>
          </a:bodyPr>
          <a:lstStyle>
            <a:lvl1pPr algn="l">
              <a:defRPr sz="3200" b="0">
                <a:solidFill>
                  <a:schemeClr val="bg1"/>
                </a:solidFill>
              </a:defRPr>
            </a:lvl1pPr>
          </a:lstStyle>
          <a:p>
            <a:r>
              <a:rPr lang="en-US" dirty="0"/>
              <a:t>Click to edit Master title style</a:t>
            </a:r>
            <a:endParaRPr dirty="0"/>
          </a:p>
        </p:txBody>
      </p:sp>
      <p:sp>
        <p:nvSpPr>
          <p:cNvPr id="4" name="Text Placeholder 3"/>
          <p:cNvSpPr>
            <a:spLocks noGrp="1"/>
          </p:cNvSpPr>
          <p:nvPr>
            <p:ph type="body" sz="half" idx="2"/>
          </p:nvPr>
        </p:nvSpPr>
        <p:spPr>
          <a:xfrm>
            <a:off x="748357" y="3733801"/>
            <a:ext cx="8237276" cy="2392363"/>
          </a:xfrm>
        </p:spPr>
        <p:txBody>
          <a:bodyPr>
            <a:normAutofit/>
          </a:bodyPr>
          <a:lstStyle>
            <a:lvl1pPr marL="0" indent="0">
              <a:spcBef>
                <a:spcPts val="600"/>
              </a:spcBef>
              <a:buNone/>
              <a:defRPr sz="18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9" name="Picture 8" descr="PhotosToGo 15624704.jpg"/>
          <p:cNvPicPr>
            <a:picLocks noChangeAspect="1"/>
          </p:cNvPicPr>
          <p:nvPr userDrawn="1"/>
        </p:nvPicPr>
        <p:blipFill rotWithShape="1">
          <a:blip r:embed="rId2" cstate="email">
            <a:extLst>
              <a:ext uri="{28A0092B-C50C-407E-A947-70E740481C1C}">
                <a14:useLocalDpi xmlns:a14="http://schemas.microsoft.com/office/drawing/2010/main" val="0"/>
              </a:ext>
            </a:extLst>
          </a:blip>
          <a:srcRect l="23171" r="9323"/>
          <a:stretch/>
        </p:blipFill>
        <p:spPr>
          <a:xfrm>
            <a:off x="9742408" y="4535424"/>
            <a:ext cx="2057400" cy="2039112"/>
          </a:xfrm>
          <a:prstGeom prst="rect">
            <a:avLst/>
          </a:prstGeom>
        </p:spPr>
      </p:pic>
      <p:sp>
        <p:nvSpPr>
          <p:cNvPr id="11" name="Rectangle 10"/>
          <p:cNvSpPr/>
          <p:nvPr userDrawn="1"/>
        </p:nvSpPr>
        <p:spPr>
          <a:xfrm>
            <a:off x="9742408" y="22860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Picture 11" descr="42-20137214.tif"/>
          <p:cNvPicPr>
            <a:picLocks noChangeAspect="1"/>
          </p:cNvPicPr>
          <p:nvPr userDrawn="1"/>
        </p:nvPicPr>
        <p:blipFill rotWithShape="1">
          <a:blip r:embed="rId3" cstate="email">
            <a:extLst>
              <a:ext uri="{28A0092B-C50C-407E-A947-70E740481C1C}">
                <a14:useLocalDpi xmlns:a14="http://schemas.microsoft.com/office/drawing/2010/main" val="0"/>
              </a:ext>
            </a:extLst>
          </a:blip>
          <a:srcRect t="28103" b="5823"/>
          <a:stretch/>
        </p:blipFill>
        <p:spPr>
          <a:xfrm>
            <a:off x="9742408" y="2374941"/>
            <a:ext cx="2057400" cy="203911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pPr/>
              <a:t>‹#›</a:t>
            </a:fld>
            <a:endParaRPr lang="en-US" dirty="0"/>
          </a:p>
        </p:txBody>
      </p:sp>
      <p:sp>
        <p:nvSpPr>
          <p:cNvPr id="10" name="Footer Placeholder 9"/>
          <p:cNvSpPr>
            <a:spLocks noGrp="1"/>
          </p:cNvSpPr>
          <p:nvPr>
            <p:ph type="ftr" sz="quarter" idx="10"/>
          </p:nvPr>
        </p:nvSpPr>
        <p:spPr/>
        <p:txBody>
          <a:bodyPr/>
          <a:lstStyle/>
          <a:p>
            <a:r>
              <a:rPr lang="en-US"/>
              <a:t>ASPEN Meeting   |   August 3, 2016   |   Confidential, for Internal Use Only</a:t>
            </a:r>
            <a:endParaRPr lang="en-US" dirty="0"/>
          </a:p>
        </p:txBody>
      </p:sp>
      <p:sp>
        <p:nvSpPr>
          <p:cNvPr id="6" name="Title 5"/>
          <p:cNvSpPr>
            <a:spLocks noGrp="1"/>
          </p:cNvSpPr>
          <p:nvPr>
            <p:ph type="title"/>
          </p:nvPr>
        </p:nvSpPr>
        <p:spPr>
          <a:xfrm>
            <a:off x="504343" y="373379"/>
            <a:ext cx="11173088" cy="266700"/>
          </a:xfrm>
        </p:spPr>
        <p:txBody>
          <a:bodyPr>
            <a:noAutofit/>
          </a:bodyPr>
          <a:lstStyle/>
          <a:p>
            <a:r>
              <a:rPr lang="en-US"/>
              <a:t>Click to edit Master title style</a:t>
            </a:r>
            <a:endParaRPr lang="en-US" dirty="0"/>
          </a:p>
        </p:txBody>
      </p:sp>
      <p:sp>
        <p:nvSpPr>
          <p:cNvPr id="4" name="Text Placeholder 3"/>
          <p:cNvSpPr>
            <a:spLocks noGrp="1"/>
          </p:cNvSpPr>
          <p:nvPr>
            <p:ph type="body" sz="quarter" idx="12"/>
          </p:nvPr>
        </p:nvSpPr>
        <p:spPr>
          <a:xfrm>
            <a:off x="504343" y="625898"/>
            <a:ext cx="11173088"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170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4"/>
          <p:cNvSpPr>
            <a:spLocks noGrp="1" noChangeArrowheads="1"/>
          </p:cNvSpPr>
          <p:nvPr>
            <p:ph type="dt" sz="half" idx="10"/>
          </p:nvPr>
        </p:nvSpPr>
        <p:spPr>
          <a:ln/>
        </p:spPr>
        <p:txBody>
          <a:bodyPr/>
          <a:lstStyle>
            <a:lvl1pPr>
              <a:defRPr/>
            </a:lvl1pPr>
          </a:lstStyle>
          <a:p>
            <a:pPr>
              <a:defRPr/>
            </a:pPr>
            <a:r>
              <a:rPr lang="en-US"/>
              <a:t>www.thecarenet.ca</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B17E240-7BD4-442F-8210-49627F818FDF}" type="slidenum">
              <a:rPr lang="en-US" altLang="en-US"/>
              <a:pPr/>
              <a:t>‹#›</a:t>
            </a:fld>
            <a:endParaRPr lang="en-US" altLang="en-US"/>
          </a:p>
        </p:txBody>
      </p:sp>
    </p:spTree>
    <p:extLst>
      <p:ext uri="{BB962C8B-B14F-4D97-AF65-F5344CB8AC3E}">
        <p14:creationId xmlns:p14="http://schemas.microsoft.com/office/powerpoint/2010/main" val="2993320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10" name="Footer Placeholder 9"/>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6" name="Title 5"/>
          <p:cNvSpPr>
            <a:spLocks noGrp="1"/>
          </p:cNvSpPr>
          <p:nvPr>
            <p:ph type="title"/>
          </p:nvPr>
        </p:nvSpPr>
        <p:spPr>
          <a:xfrm>
            <a:off x="504343" y="373379"/>
            <a:ext cx="11173088" cy="266700"/>
          </a:xfrm>
        </p:spPr>
        <p:txBody>
          <a:bodyPr>
            <a:noAutofit/>
          </a:bodyPr>
          <a:lstStyle/>
          <a:p>
            <a:r>
              <a:rPr lang="en-US"/>
              <a:t>Click to edit Master title style</a:t>
            </a:r>
            <a:endParaRPr lang="en-US" dirty="0"/>
          </a:p>
        </p:txBody>
      </p:sp>
      <p:sp>
        <p:nvSpPr>
          <p:cNvPr id="4" name="Text Placeholder 3"/>
          <p:cNvSpPr>
            <a:spLocks noGrp="1"/>
          </p:cNvSpPr>
          <p:nvPr>
            <p:ph type="body" sz="quarter" idx="12"/>
          </p:nvPr>
        </p:nvSpPr>
        <p:spPr>
          <a:xfrm>
            <a:off x="504343" y="625898"/>
            <a:ext cx="11173088" cy="266700"/>
          </a:xfrm>
        </p:spPr>
        <p:txBody>
          <a:bodyPr>
            <a:noAutofit/>
          </a:bodyPr>
          <a:lstStyle>
            <a:lvl1pPr marL="0">
              <a:lnSpc>
                <a:spcPts val="2000"/>
              </a:lnSpc>
              <a:spcAft>
                <a:spcPts val="0"/>
              </a:spcAft>
              <a:buFontTx/>
              <a:buNone/>
              <a:defRPr sz="2300" cap="all">
                <a:solidFill>
                  <a:schemeClr val="tx2"/>
                </a:solidFill>
                <a:latin typeface="Effra Light"/>
              </a:defRPr>
            </a:lvl1pPr>
            <a:lvl2pPr marL="0" indent="0">
              <a:lnSpc>
                <a:spcPts val="2000"/>
              </a:lnSpc>
              <a:spcAft>
                <a:spcPts val="0"/>
              </a:spcAft>
              <a:buFontTx/>
              <a:buNone/>
              <a:defRPr sz="2300" b="0" i="0" cap="all">
                <a:solidFill>
                  <a:schemeClr val="tx2"/>
                </a:solidFill>
                <a:latin typeface="Effra Light"/>
              </a:defRPr>
            </a:lvl2pPr>
            <a:lvl3pPr marL="0" indent="0">
              <a:lnSpc>
                <a:spcPts val="2000"/>
              </a:lnSpc>
              <a:spcAft>
                <a:spcPts val="0"/>
              </a:spcAft>
              <a:buFontTx/>
              <a:buNone/>
              <a:defRPr sz="2300" b="0" i="0" cap="all">
                <a:solidFill>
                  <a:schemeClr val="tx2"/>
                </a:solidFill>
                <a:latin typeface="Effra Light"/>
              </a:defRPr>
            </a:lvl3pPr>
            <a:lvl4pPr marL="0" indent="0">
              <a:lnSpc>
                <a:spcPts val="2000"/>
              </a:lnSpc>
              <a:spcAft>
                <a:spcPts val="0"/>
              </a:spcAft>
              <a:buFontTx/>
              <a:buNone/>
              <a:defRPr sz="2300" b="0" i="0" cap="all">
                <a:solidFill>
                  <a:schemeClr val="tx2"/>
                </a:solidFill>
                <a:latin typeface="Effra Light"/>
              </a:defRPr>
            </a:lvl4pPr>
            <a:lvl5pPr marL="0" indent="0">
              <a:lnSpc>
                <a:spcPts val="2000"/>
              </a:lnSpc>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939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Col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10" name="Footer Placeholder 9"/>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9" name="Title 8"/>
          <p:cNvSpPr>
            <a:spLocks noGrp="1"/>
          </p:cNvSpPr>
          <p:nvPr>
            <p:ph type="title"/>
          </p:nvPr>
        </p:nvSpPr>
        <p:spPr>
          <a:xfrm>
            <a:off x="504341" y="371678"/>
            <a:ext cx="11173091"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7" name="Text Placeholder 3"/>
          <p:cNvSpPr>
            <a:spLocks noGrp="1"/>
          </p:cNvSpPr>
          <p:nvPr>
            <p:ph type="body" sz="quarter" idx="13"/>
          </p:nvPr>
        </p:nvSpPr>
        <p:spPr>
          <a:xfrm>
            <a:off x="504341" y="624840"/>
            <a:ext cx="11173091"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504341" y="1330855"/>
            <a:ext cx="5588308" cy="4573323"/>
          </a:xfrm>
        </p:spPr>
        <p:txBody>
          <a:bodyPr rIns="15239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6092650" y="1330855"/>
            <a:ext cx="5584781" cy="4573323"/>
          </a:xfrm>
        </p:spPr>
        <p:txBody>
          <a:bodyPr rIns="15239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1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 Intro Content">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10" name="Footer Placeholder 9"/>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9" name="Title 8"/>
          <p:cNvSpPr>
            <a:spLocks noGrp="1"/>
          </p:cNvSpPr>
          <p:nvPr>
            <p:ph type="title"/>
          </p:nvPr>
        </p:nvSpPr>
        <p:spPr>
          <a:xfrm>
            <a:off x="504343" y="373380"/>
            <a:ext cx="11173088"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13" name="Text Placeholder 3"/>
          <p:cNvSpPr>
            <a:spLocks noGrp="1"/>
          </p:cNvSpPr>
          <p:nvPr>
            <p:ph type="body" sz="quarter" idx="14"/>
          </p:nvPr>
        </p:nvSpPr>
        <p:spPr>
          <a:xfrm>
            <a:off x="504343" y="624840"/>
            <a:ext cx="11173088"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504340" y="1330854"/>
            <a:ext cx="11173090" cy="685800"/>
          </a:xfrm>
        </p:spPr>
        <p:txBody>
          <a:bodyPr>
            <a:noAutofit/>
          </a:bodyPr>
          <a:lstStyle>
            <a:lvl1pPr marL="0" indent="0">
              <a:lnSpc>
                <a:spcPts val="2000"/>
              </a:lnSpc>
              <a:spcAft>
                <a:spcPts val="667"/>
              </a:spcAft>
              <a:buFontTx/>
              <a:buNone/>
              <a:defRPr sz="1800" baseline="0">
                <a:solidFill>
                  <a:schemeClr val="tx1"/>
                </a:solidFill>
                <a:latin typeface="Effra"/>
              </a:defRPr>
            </a:lvl1pPr>
            <a:lvl2pPr marL="0" indent="0">
              <a:lnSpc>
                <a:spcPts val="2000"/>
              </a:lnSpc>
              <a:spcAft>
                <a:spcPts val="667"/>
              </a:spcAft>
              <a:buFontTx/>
              <a:buNone/>
              <a:defRPr sz="1800">
                <a:solidFill>
                  <a:schemeClr val="tx1"/>
                </a:solidFill>
                <a:latin typeface="Effra"/>
              </a:defRPr>
            </a:lvl2pPr>
            <a:lvl3pPr marL="0" indent="0">
              <a:lnSpc>
                <a:spcPts val="2000"/>
              </a:lnSpc>
              <a:spcAft>
                <a:spcPts val="667"/>
              </a:spcAft>
              <a:buFontTx/>
              <a:buNone/>
              <a:defRPr sz="1800">
                <a:solidFill>
                  <a:schemeClr val="tx1"/>
                </a:solidFill>
                <a:latin typeface="Effra"/>
              </a:defRPr>
            </a:lvl3pPr>
            <a:lvl4pPr marL="0" indent="0">
              <a:lnSpc>
                <a:spcPts val="2000"/>
              </a:lnSpc>
              <a:spcAft>
                <a:spcPts val="667"/>
              </a:spcAft>
              <a:buFontTx/>
              <a:buNone/>
              <a:defRPr sz="1800">
                <a:solidFill>
                  <a:schemeClr val="tx1"/>
                </a:solidFill>
                <a:latin typeface="Effra"/>
              </a:defRPr>
            </a:lvl4pPr>
            <a:lvl5pPr marL="0" indent="0">
              <a:lnSpc>
                <a:spcPts val="2000"/>
              </a:lnSpc>
              <a:spcAft>
                <a:spcPts val="667"/>
              </a:spcAft>
              <a:buFontTx/>
              <a:buNone/>
              <a:defRPr sz="1800">
                <a:solidFill>
                  <a:schemeClr val="tx1"/>
                </a:solidFill>
                <a:latin typeface="Effra"/>
              </a:defRPr>
            </a:lvl5pPr>
            <a:lvl6pPr marL="0" indent="0">
              <a:lnSpc>
                <a:spcPts val="2167"/>
              </a:lnSpc>
              <a:buFontTx/>
              <a:buNone/>
              <a:defRPr sz="1900">
                <a:solidFill>
                  <a:schemeClr val="tx1"/>
                </a:solidFill>
              </a:defRPr>
            </a:lvl6pPr>
            <a:lvl7pPr marL="0" indent="0">
              <a:lnSpc>
                <a:spcPts val="2167"/>
              </a:lnSpc>
              <a:buFontTx/>
              <a:buNone/>
              <a:defRPr sz="1900">
                <a:solidFill>
                  <a:schemeClr val="tx1"/>
                </a:solidFill>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2"/>
          </p:nvPr>
        </p:nvSpPr>
        <p:spPr>
          <a:xfrm>
            <a:off x="504341" y="2024054"/>
            <a:ext cx="5588308" cy="3880125"/>
          </a:xfrm>
        </p:spPr>
        <p:txBody>
          <a:bodyPr rIns="152394"/>
          <a:lstStyle>
            <a:lvl1pPr marL="380985" indent="-190492" algn="l">
              <a:lnSpc>
                <a:spcPts val="1833"/>
              </a:lnSpc>
              <a:spcAft>
                <a:spcPts val="500"/>
              </a:spcAft>
              <a:buFont typeface="Wingdings" charset="2"/>
              <a:buChar char="§"/>
              <a:defRPr sz="1700">
                <a:solidFill>
                  <a:schemeClr val="tx2"/>
                </a:solidFill>
              </a:defRPr>
            </a:lvl1pPr>
            <a:lvl2pPr marL="571477" indent="-190492">
              <a:defRPr>
                <a:solidFill>
                  <a:schemeClr val="tx2"/>
                </a:solidFill>
              </a:defRPr>
            </a:lvl2pPr>
            <a:lvl3pPr marL="765939" indent="-190492">
              <a:defRPr>
                <a:solidFill>
                  <a:schemeClr val="tx2"/>
                </a:solidFill>
              </a:defRPr>
            </a:lvl3pPr>
            <a:lvl4pPr marL="955108" indent="-190492">
              <a:defRPr/>
            </a:lvl4pPr>
            <a:lvl5pPr marL="1146923" indent="-189170">
              <a:defRPr/>
            </a:lvl5pPr>
            <a:lvl6pPr marL="1334770" indent="-187847">
              <a:defRPr/>
            </a:lvl6pPr>
            <a:lvl7pPr marL="1523939" indent="-189170" defTabSz="416702">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5"/>
          </p:nvPr>
        </p:nvSpPr>
        <p:spPr>
          <a:xfrm>
            <a:off x="6092650" y="2024054"/>
            <a:ext cx="5584781" cy="3880125"/>
          </a:xfrm>
        </p:spPr>
        <p:txBody>
          <a:bodyPr rIns="152394"/>
          <a:lstStyle>
            <a:lvl1pPr marL="380985" indent="-190492" algn="l">
              <a:lnSpc>
                <a:spcPts val="1833"/>
              </a:lnSpc>
              <a:spcAft>
                <a:spcPts val="500"/>
              </a:spcAft>
              <a:buFont typeface="Wingdings" charset="2"/>
              <a:buChar char="§"/>
              <a:defRPr sz="1700">
                <a:solidFill>
                  <a:srgbClr val="004B87"/>
                </a:solidFill>
              </a:defRPr>
            </a:lvl1pPr>
            <a:lvl2pPr marL="571477" indent="-190492">
              <a:defRPr>
                <a:solidFill>
                  <a:srgbClr val="004B87"/>
                </a:solidFill>
              </a:defRPr>
            </a:lvl2pPr>
            <a:lvl3pPr marL="765939" indent="-190492">
              <a:defRPr>
                <a:solidFill>
                  <a:srgbClr val="004B87"/>
                </a:solidFill>
              </a:defRPr>
            </a:lvl3pPr>
            <a:lvl4pPr marL="955108" indent="-190492">
              <a:defRPr/>
            </a:lvl4pPr>
            <a:lvl5pPr marL="1146923" indent="-189170">
              <a:defRPr/>
            </a:lvl5pPr>
            <a:lvl6pPr marL="1334770" indent="-187847">
              <a:defRPr/>
            </a:lvl6pPr>
            <a:lvl7pPr marL="1523939" indent="-189170" defTabSz="416702">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00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hoto">
    <p:spTree>
      <p:nvGrpSpPr>
        <p:cNvPr id="1" name=""/>
        <p:cNvGrpSpPr/>
        <p:nvPr/>
      </p:nvGrpSpPr>
      <p:grpSpPr>
        <a:xfrm>
          <a:off x="0" y="0"/>
          <a:ext cx="0" cy="0"/>
          <a:chOff x="0" y="0"/>
          <a:chExt cx="0" cy="0"/>
        </a:xfrm>
      </p:grpSpPr>
      <p:sp>
        <p:nvSpPr>
          <p:cNvPr id="11" name="Slide Number Placeholder 10"/>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10" name="Footer Placeholder 9"/>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9" name="Title 8"/>
          <p:cNvSpPr>
            <a:spLocks noGrp="1"/>
          </p:cNvSpPr>
          <p:nvPr>
            <p:ph type="title"/>
          </p:nvPr>
        </p:nvSpPr>
        <p:spPr>
          <a:xfrm>
            <a:off x="504341" y="373380"/>
            <a:ext cx="6782140"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7" name="Text Placeholder 3"/>
          <p:cNvSpPr>
            <a:spLocks noGrp="1"/>
          </p:cNvSpPr>
          <p:nvPr>
            <p:ph type="body" sz="quarter" idx="13"/>
          </p:nvPr>
        </p:nvSpPr>
        <p:spPr>
          <a:xfrm>
            <a:off x="504341" y="624840"/>
            <a:ext cx="678214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idx="1"/>
          </p:nvPr>
        </p:nvSpPr>
        <p:spPr>
          <a:xfrm>
            <a:off x="504341" y="1338792"/>
            <a:ext cx="6782140" cy="4565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2" hasCustomPrompt="1"/>
          </p:nvPr>
        </p:nvSpPr>
        <p:spPr>
          <a:xfrm>
            <a:off x="7480468" y="0"/>
            <a:ext cx="4708356" cy="6286500"/>
          </a:xfrm>
        </p:spPr>
        <p:txBody>
          <a:bodyPr lIns="76197" tIns="38098" rIns="76197" bIns="38098">
            <a:normAutofit/>
          </a:bodyPr>
          <a:lstStyle>
            <a:lvl1pPr marL="0" indent="0">
              <a:lnSpc>
                <a:spcPts val="1500"/>
              </a:lnSpc>
              <a:buNone/>
              <a:defRPr sz="1500" cap="all" baseline="0">
                <a:solidFill>
                  <a:schemeClr val="bg2"/>
                </a:solidFill>
                <a:latin typeface="Effra Light"/>
              </a:defRPr>
            </a:lvl1pPr>
          </a:lstStyle>
          <a:p>
            <a:r>
              <a:rPr lang="en-US" dirty="0"/>
              <a:t>Drag picture to placeholder </a:t>
            </a:r>
            <a:br>
              <a:rPr lang="en-US" dirty="0"/>
            </a:br>
            <a:r>
              <a:rPr lang="en-US" dirty="0"/>
              <a:t>or click icon to add</a:t>
            </a:r>
          </a:p>
        </p:txBody>
      </p:sp>
    </p:spTree>
    <p:extLst>
      <p:ext uri="{BB962C8B-B14F-4D97-AF65-F5344CB8AC3E}">
        <p14:creationId xmlns:p14="http://schemas.microsoft.com/office/powerpoint/2010/main" val="1028575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8" name="Footer Placeholder 7"/>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2" name="Title 1"/>
          <p:cNvSpPr>
            <a:spLocks noGrp="1"/>
          </p:cNvSpPr>
          <p:nvPr>
            <p:ph type="title"/>
          </p:nvPr>
        </p:nvSpPr>
        <p:spPr>
          <a:xfrm>
            <a:off x="504343" y="373380"/>
            <a:ext cx="11173088"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58" name="Text Placeholder 3"/>
          <p:cNvSpPr>
            <a:spLocks noGrp="1"/>
          </p:cNvSpPr>
          <p:nvPr>
            <p:ph type="body" sz="quarter" idx="13"/>
          </p:nvPr>
        </p:nvSpPr>
        <p:spPr>
          <a:xfrm>
            <a:off x="504340" y="624840"/>
            <a:ext cx="1117309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5" name="Picture Placeholder 3"/>
          <p:cNvSpPr>
            <a:spLocks noGrp="1"/>
          </p:cNvSpPr>
          <p:nvPr>
            <p:ph type="pic" sz="quarter" idx="14"/>
          </p:nvPr>
        </p:nvSpPr>
        <p:spPr>
          <a:xfrm>
            <a:off x="520212"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endParaRPr lang="en-US" dirty="0"/>
          </a:p>
        </p:txBody>
      </p:sp>
      <p:sp>
        <p:nvSpPr>
          <p:cNvPr id="46" name="Picture Placeholder 3"/>
          <p:cNvSpPr>
            <a:spLocks noGrp="1"/>
          </p:cNvSpPr>
          <p:nvPr>
            <p:ph type="pic" sz="quarter" idx="15"/>
          </p:nvPr>
        </p:nvSpPr>
        <p:spPr>
          <a:xfrm>
            <a:off x="2102208"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p>
        </p:txBody>
      </p:sp>
      <p:sp>
        <p:nvSpPr>
          <p:cNvPr id="47" name="Picture Placeholder 3"/>
          <p:cNvSpPr>
            <a:spLocks noGrp="1"/>
          </p:cNvSpPr>
          <p:nvPr>
            <p:ph type="pic" sz="quarter" idx="16"/>
          </p:nvPr>
        </p:nvSpPr>
        <p:spPr>
          <a:xfrm>
            <a:off x="3698311"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endParaRPr lang="en-US" dirty="0"/>
          </a:p>
        </p:txBody>
      </p:sp>
      <p:sp>
        <p:nvSpPr>
          <p:cNvPr id="55" name="Picture Placeholder 3"/>
          <p:cNvSpPr>
            <a:spLocks noGrp="1"/>
          </p:cNvSpPr>
          <p:nvPr>
            <p:ph type="pic" sz="quarter" idx="17"/>
          </p:nvPr>
        </p:nvSpPr>
        <p:spPr>
          <a:xfrm>
            <a:off x="5294414"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p>
        </p:txBody>
      </p:sp>
      <p:sp>
        <p:nvSpPr>
          <p:cNvPr id="56" name="Picture Placeholder 3"/>
          <p:cNvSpPr>
            <a:spLocks noGrp="1"/>
          </p:cNvSpPr>
          <p:nvPr>
            <p:ph type="pic" sz="quarter" idx="18"/>
          </p:nvPr>
        </p:nvSpPr>
        <p:spPr>
          <a:xfrm>
            <a:off x="6890517"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p>
        </p:txBody>
      </p:sp>
      <p:sp>
        <p:nvSpPr>
          <p:cNvPr id="57" name="Picture Placeholder 3"/>
          <p:cNvSpPr>
            <a:spLocks noGrp="1"/>
          </p:cNvSpPr>
          <p:nvPr>
            <p:ph type="pic" sz="quarter" idx="19"/>
          </p:nvPr>
        </p:nvSpPr>
        <p:spPr>
          <a:xfrm>
            <a:off x="8486620"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p>
        </p:txBody>
      </p:sp>
      <p:sp>
        <p:nvSpPr>
          <p:cNvPr id="59" name="Picture Placeholder 3"/>
          <p:cNvSpPr>
            <a:spLocks noGrp="1"/>
          </p:cNvSpPr>
          <p:nvPr>
            <p:ph type="pic" sz="quarter" idx="20"/>
          </p:nvPr>
        </p:nvSpPr>
        <p:spPr>
          <a:xfrm>
            <a:off x="10082725" y="2909975"/>
            <a:ext cx="1594705" cy="1196340"/>
          </a:xfrm>
        </p:spPr>
        <p:txBody>
          <a:bodyPr>
            <a:normAutofit/>
          </a:bodyPr>
          <a:lstStyle>
            <a:lvl1pPr>
              <a:lnSpc>
                <a:spcPts val="1167"/>
              </a:lnSpc>
              <a:spcAft>
                <a:spcPts val="0"/>
              </a:spcAft>
              <a:defRPr sz="1000">
                <a:solidFill>
                  <a:schemeClr val="bg2"/>
                </a:solidFill>
                <a:latin typeface="+mn-lt"/>
              </a:defRPr>
            </a:lvl1pPr>
          </a:lstStyle>
          <a:p>
            <a:r>
              <a:rPr lang="en-US"/>
              <a:t>Click icon to add picture</a:t>
            </a:r>
          </a:p>
        </p:txBody>
      </p:sp>
      <p:sp>
        <p:nvSpPr>
          <p:cNvPr id="60" name="Text Placeholder 3"/>
          <p:cNvSpPr>
            <a:spLocks noGrp="1"/>
          </p:cNvSpPr>
          <p:nvPr>
            <p:ph type="body" sz="quarter" idx="24"/>
          </p:nvPr>
        </p:nvSpPr>
        <p:spPr>
          <a:xfrm>
            <a:off x="520212"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Text Placeholder 3"/>
          <p:cNvSpPr>
            <a:spLocks noGrp="1"/>
          </p:cNvSpPr>
          <p:nvPr>
            <p:ph type="body" sz="quarter" idx="25"/>
          </p:nvPr>
        </p:nvSpPr>
        <p:spPr>
          <a:xfrm>
            <a:off x="2102208"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2" name="Text Placeholder 3"/>
          <p:cNvSpPr>
            <a:spLocks noGrp="1"/>
          </p:cNvSpPr>
          <p:nvPr>
            <p:ph type="body" sz="quarter" idx="26"/>
          </p:nvPr>
        </p:nvSpPr>
        <p:spPr>
          <a:xfrm>
            <a:off x="3698311"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3" name="Text Placeholder 3"/>
          <p:cNvSpPr>
            <a:spLocks noGrp="1"/>
          </p:cNvSpPr>
          <p:nvPr>
            <p:ph type="body" sz="quarter" idx="27"/>
          </p:nvPr>
        </p:nvSpPr>
        <p:spPr>
          <a:xfrm>
            <a:off x="5294414"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4" name="Text Placeholder 3"/>
          <p:cNvSpPr>
            <a:spLocks noGrp="1"/>
          </p:cNvSpPr>
          <p:nvPr>
            <p:ph type="body" sz="quarter" idx="28"/>
          </p:nvPr>
        </p:nvSpPr>
        <p:spPr>
          <a:xfrm>
            <a:off x="6890517"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5" name="Text Placeholder 3"/>
          <p:cNvSpPr>
            <a:spLocks noGrp="1"/>
          </p:cNvSpPr>
          <p:nvPr>
            <p:ph type="body" sz="quarter" idx="29"/>
          </p:nvPr>
        </p:nvSpPr>
        <p:spPr>
          <a:xfrm>
            <a:off x="8486620"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6" name="Text Placeholder 3"/>
          <p:cNvSpPr>
            <a:spLocks noGrp="1"/>
          </p:cNvSpPr>
          <p:nvPr>
            <p:ph type="body" sz="quarter" idx="30"/>
          </p:nvPr>
        </p:nvSpPr>
        <p:spPr>
          <a:xfrm>
            <a:off x="10082725" y="1710727"/>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7" name="Text Placeholder 27"/>
          <p:cNvSpPr>
            <a:spLocks noGrp="1"/>
          </p:cNvSpPr>
          <p:nvPr>
            <p:ph type="body" sz="quarter" idx="34"/>
          </p:nvPr>
        </p:nvSpPr>
        <p:spPr>
          <a:xfrm>
            <a:off x="520212"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8" name="Text Placeholder 27"/>
          <p:cNvSpPr>
            <a:spLocks noGrp="1"/>
          </p:cNvSpPr>
          <p:nvPr>
            <p:ph type="body" sz="quarter" idx="35"/>
          </p:nvPr>
        </p:nvSpPr>
        <p:spPr>
          <a:xfrm>
            <a:off x="2102208"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9" name="Text Placeholder 27"/>
          <p:cNvSpPr>
            <a:spLocks noGrp="1"/>
          </p:cNvSpPr>
          <p:nvPr>
            <p:ph type="body" sz="quarter" idx="36"/>
          </p:nvPr>
        </p:nvSpPr>
        <p:spPr>
          <a:xfrm>
            <a:off x="3698311"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0" name="Text Placeholder 27"/>
          <p:cNvSpPr>
            <a:spLocks noGrp="1"/>
          </p:cNvSpPr>
          <p:nvPr>
            <p:ph type="body" sz="quarter" idx="37"/>
          </p:nvPr>
        </p:nvSpPr>
        <p:spPr>
          <a:xfrm>
            <a:off x="5294414"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1" name="Text Placeholder 27"/>
          <p:cNvSpPr>
            <a:spLocks noGrp="1"/>
          </p:cNvSpPr>
          <p:nvPr>
            <p:ph type="body" sz="quarter" idx="38"/>
          </p:nvPr>
        </p:nvSpPr>
        <p:spPr>
          <a:xfrm>
            <a:off x="6890517"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2" name="Text Placeholder 27"/>
          <p:cNvSpPr>
            <a:spLocks noGrp="1"/>
          </p:cNvSpPr>
          <p:nvPr>
            <p:ph type="body" sz="quarter" idx="39"/>
          </p:nvPr>
        </p:nvSpPr>
        <p:spPr>
          <a:xfrm>
            <a:off x="8486620"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3" name="Text Placeholder 27"/>
          <p:cNvSpPr>
            <a:spLocks noGrp="1"/>
          </p:cNvSpPr>
          <p:nvPr>
            <p:ph type="body" sz="quarter" idx="40"/>
          </p:nvPr>
        </p:nvSpPr>
        <p:spPr>
          <a:xfrm>
            <a:off x="10082725" y="1710726"/>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4" name="Text Placeholder 3"/>
          <p:cNvSpPr>
            <a:spLocks noGrp="1"/>
          </p:cNvSpPr>
          <p:nvPr>
            <p:ph type="body" sz="quarter" idx="44"/>
          </p:nvPr>
        </p:nvSpPr>
        <p:spPr>
          <a:xfrm>
            <a:off x="520212"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5" name="Text Placeholder 3"/>
          <p:cNvSpPr>
            <a:spLocks noGrp="1"/>
          </p:cNvSpPr>
          <p:nvPr>
            <p:ph type="body" sz="quarter" idx="45"/>
          </p:nvPr>
        </p:nvSpPr>
        <p:spPr>
          <a:xfrm>
            <a:off x="2102208"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6" name="Text Placeholder 3"/>
          <p:cNvSpPr>
            <a:spLocks noGrp="1"/>
          </p:cNvSpPr>
          <p:nvPr>
            <p:ph type="body" sz="quarter" idx="46"/>
          </p:nvPr>
        </p:nvSpPr>
        <p:spPr>
          <a:xfrm>
            <a:off x="3698311"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Text Placeholder 3"/>
          <p:cNvSpPr>
            <a:spLocks noGrp="1"/>
          </p:cNvSpPr>
          <p:nvPr>
            <p:ph type="body" sz="quarter" idx="47"/>
          </p:nvPr>
        </p:nvSpPr>
        <p:spPr>
          <a:xfrm>
            <a:off x="5294414"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8" name="Text Placeholder 3"/>
          <p:cNvSpPr>
            <a:spLocks noGrp="1"/>
          </p:cNvSpPr>
          <p:nvPr>
            <p:ph type="body" sz="quarter" idx="48"/>
          </p:nvPr>
        </p:nvSpPr>
        <p:spPr>
          <a:xfrm>
            <a:off x="6890517"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9" name="Text Placeholder 3"/>
          <p:cNvSpPr>
            <a:spLocks noGrp="1"/>
          </p:cNvSpPr>
          <p:nvPr>
            <p:ph type="body" sz="quarter" idx="49"/>
          </p:nvPr>
        </p:nvSpPr>
        <p:spPr>
          <a:xfrm>
            <a:off x="8486620"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0" name="Text Placeholder 3"/>
          <p:cNvSpPr>
            <a:spLocks noGrp="1"/>
          </p:cNvSpPr>
          <p:nvPr>
            <p:ph type="body" sz="quarter" idx="50"/>
          </p:nvPr>
        </p:nvSpPr>
        <p:spPr>
          <a:xfrm>
            <a:off x="10082725" y="4101568"/>
            <a:ext cx="1594705" cy="1196340"/>
          </a:xfrm>
        </p:spPr>
        <p:txBody>
          <a:bodyPr lIns="76197" tIns="76197" rIns="76197" bIns="76197" anchor="b" anchorCtr="0">
            <a:noAutofit/>
          </a:bodyPr>
          <a:lstStyle>
            <a:lvl1pPr marL="0" indent="0">
              <a:lnSpc>
                <a:spcPts val="1167"/>
              </a:lnSpc>
              <a:spcAft>
                <a:spcPts val="0"/>
              </a:spcAft>
              <a:buFontTx/>
              <a:buNone/>
              <a:defRPr sz="1200" cap="all" baseline="0">
                <a:solidFill>
                  <a:schemeClr val="bg1"/>
                </a:solidFill>
                <a:latin typeface="+mn-lt"/>
              </a:defRPr>
            </a:lvl1pPr>
            <a:lvl2pPr marL="0" indent="0">
              <a:lnSpc>
                <a:spcPts val="1167"/>
              </a:lnSpc>
              <a:spcAft>
                <a:spcPts val="0"/>
              </a:spcAft>
              <a:buFontTx/>
              <a:buNone/>
              <a:defRPr sz="1200" cap="all" baseline="0">
                <a:solidFill>
                  <a:schemeClr val="bg1"/>
                </a:solidFill>
                <a:latin typeface="+mn-lt"/>
              </a:defRPr>
            </a:lvl2pPr>
            <a:lvl3pPr marL="0" indent="0">
              <a:lnSpc>
                <a:spcPts val="1167"/>
              </a:lnSpc>
              <a:spcAft>
                <a:spcPts val="0"/>
              </a:spcAft>
              <a:buFontTx/>
              <a:buNone/>
              <a:defRPr sz="1200" cap="all" baseline="0">
                <a:solidFill>
                  <a:schemeClr val="bg1"/>
                </a:solidFill>
                <a:latin typeface="+mn-lt"/>
              </a:defRPr>
            </a:lvl3pPr>
            <a:lvl4pPr marL="0" indent="0">
              <a:lnSpc>
                <a:spcPts val="1167"/>
              </a:lnSpc>
              <a:spcAft>
                <a:spcPts val="0"/>
              </a:spcAft>
              <a:buFontTx/>
              <a:buNone/>
              <a:defRPr sz="1200" cap="all" baseline="0">
                <a:solidFill>
                  <a:schemeClr val="bg1"/>
                </a:solidFill>
                <a:latin typeface="+mn-lt"/>
              </a:defRPr>
            </a:lvl4pPr>
            <a:lvl5pPr marL="0" indent="0">
              <a:lnSpc>
                <a:spcPts val="1167"/>
              </a:lnSpc>
              <a:spcAft>
                <a:spcPts val="0"/>
              </a:spcAft>
              <a:buFontTx/>
              <a:buNone/>
              <a:defRPr sz="120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1" name="Text Placeholder 27"/>
          <p:cNvSpPr>
            <a:spLocks noGrp="1"/>
          </p:cNvSpPr>
          <p:nvPr>
            <p:ph type="body" sz="quarter" idx="54"/>
          </p:nvPr>
        </p:nvSpPr>
        <p:spPr>
          <a:xfrm>
            <a:off x="520212"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2" name="Text Placeholder 27"/>
          <p:cNvSpPr>
            <a:spLocks noGrp="1"/>
          </p:cNvSpPr>
          <p:nvPr>
            <p:ph type="body" sz="quarter" idx="55"/>
          </p:nvPr>
        </p:nvSpPr>
        <p:spPr>
          <a:xfrm>
            <a:off x="2102208"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3" name="Text Placeholder 27"/>
          <p:cNvSpPr>
            <a:spLocks noGrp="1"/>
          </p:cNvSpPr>
          <p:nvPr>
            <p:ph type="body" sz="quarter" idx="56"/>
          </p:nvPr>
        </p:nvSpPr>
        <p:spPr>
          <a:xfrm>
            <a:off x="3698311"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4" name="Text Placeholder 27"/>
          <p:cNvSpPr>
            <a:spLocks noGrp="1"/>
          </p:cNvSpPr>
          <p:nvPr>
            <p:ph type="body" sz="quarter" idx="57"/>
          </p:nvPr>
        </p:nvSpPr>
        <p:spPr>
          <a:xfrm>
            <a:off x="5294414"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5" name="Text Placeholder 27"/>
          <p:cNvSpPr>
            <a:spLocks noGrp="1"/>
          </p:cNvSpPr>
          <p:nvPr>
            <p:ph type="body" sz="quarter" idx="58"/>
          </p:nvPr>
        </p:nvSpPr>
        <p:spPr>
          <a:xfrm>
            <a:off x="6890517"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6" name="Text Placeholder 27"/>
          <p:cNvSpPr>
            <a:spLocks noGrp="1"/>
          </p:cNvSpPr>
          <p:nvPr>
            <p:ph type="body" sz="quarter" idx="59"/>
          </p:nvPr>
        </p:nvSpPr>
        <p:spPr>
          <a:xfrm>
            <a:off x="8486620"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7" name="Text Placeholder 27"/>
          <p:cNvSpPr>
            <a:spLocks noGrp="1"/>
          </p:cNvSpPr>
          <p:nvPr>
            <p:ph type="body" sz="quarter" idx="60"/>
          </p:nvPr>
        </p:nvSpPr>
        <p:spPr>
          <a:xfrm>
            <a:off x="10082725" y="4101568"/>
            <a:ext cx="1594705" cy="304800"/>
          </a:xfrm>
        </p:spPr>
        <p:txBody>
          <a:bodyPr lIns="76197" tIns="76197" rIns="76197">
            <a:noAutofit/>
          </a:bodyPr>
          <a:lstStyle>
            <a:lvl1pPr marL="0">
              <a:lnSpc>
                <a:spcPts val="1500"/>
              </a:lnSpc>
              <a:spcAft>
                <a:spcPts val="0"/>
              </a:spcAft>
              <a:buFontTx/>
              <a:buNone/>
              <a:defRPr sz="1500" b="1" i="0" cap="all" baseline="0">
                <a:solidFill>
                  <a:schemeClr val="bg1"/>
                </a:solidFill>
                <a:latin typeface="+mn-lt"/>
              </a:defRPr>
            </a:lvl1pPr>
            <a:lvl2pPr marL="0" indent="0">
              <a:lnSpc>
                <a:spcPts val="1500"/>
              </a:lnSpc>
              <a:spcAft>
                <a:spcPts val="0"/>
              </a:spcAft>
              <a:buFontTx/>
              <a:buNone/>
              <a:defRPr sz="1500" b="1" i="0" cap="all" baseline="0">
                <a:solidFill>
                  <a:schemeClr val="bg1"/>
                </a:solidFill>
                <a:latin typeface="+mn-lt"/>
              </a:defRPr>
            </a:lvl2pPr>
            <a:lvl3pPr marL="0" indent="0">
              <a:lnSpc>
                <a:spcPts val="1500"/>
              </a:lnSpc>
              <a:spcAft>
                <a:spcPts val="0"/>
              </a:spcAft>
              <a:buFontTx/>
              <a:buNone/>
              <a:defRPr sz="1500" b="1" i="0" cap="all" baseline="0">
                <a:solidFill>
                  <a:schemeClr val="bg1"/>
                </a:solidFill>
                <a:latin typeface="+mn-lt"/>
              </a:defRPr>
            </a:lvl3pPr>
            <a:lvl4pPr marL="0" indent="0">
              <a:lnSpc>
                <a:spcPts val="1500"/>
              </a:lnSpc>
              <a:spcAft>
                <a:spcPts val="0"/>
              </a:spcAft>
              <a:buFontTx/>
              <a:buNone/>
              <a:defRPr sz="1500" b="1" i="0" cap="all" baseline="0">
                <a:solidFill>
                  <a:schemeClr val="bg1"/>
                </a:solidFill>
                <a:latin typeface="+mn-lt"/>
              </a:defRPr>
            </a:lvl4pPr>
            <a:lvl5pPr marL="0" indent="0">
              <a:lnSpc>
                <a:spcPts val="1500"/>
              </a:lnSpc>
              <a:spcAft>
                <a:spcPts val="0"/>
              </a:spcAft>
              <a:buFontTx/>
              <a:buNone/>
              <a:defRPr sz="1500" b="1" i="0" cap="all" baseline="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9881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8" name="Footer Placeholder 7"/>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
        <p:nvSpPr>
          <p:cNvPr id="2" name="Title 1"/>
          <p:cNvSpPr>
            <a:spLocks noGrp="1"/>
          </p:cNvSpPr>
          <p:nvPr>
            <p:ph type="title"/>
          </p:nvPr>
        </p:nvSpPr>
        <p:spPr>
          <a:xfrm>
            <a:off x="504343" y="373380"/>
            <a:ext cx="11173088" cy="266700"/>
          </a:xfrm>
        </p:spPr>
        <p:txBody>
          <a:bodyPr/>
          <a:lstStyle>
            <a:lvl1pPr>
              <a:lnSpc>
                <a:spcPts val="2000"/>
              </a:lnSpc>
              <a:spcBef>
                <a:spcPts val="0"/>
              </a:spcBef>
              <a:spcAft>
                <a:spcPts val="0"/>
              </a:spcAft>
              <a:defRPr/>
            </a:lvl1pPr>
          </a:lstStyle>
          <a:p>
            <a:r>
              <a:rPr lang="en-US"/>
              <a:t>Click to edit Master title style</a:t>
            </a:r>
            <a:endParaRPr lang="en-US" dirty="0"/>
          </a:p>
        </p:txBody>
      </p:sp>
      <p:sp>
        <p:nvSpPr>
          <p:cNvPr id="5" name="Text Placeholder 3"/>
          <p:cNvSpPr>
            <a:spLocks noGrp="1"/>
          </p:cNvSpPr>
          <p:nvPr>
            <p:ph type="body" sz="quarter" idx="13"/>
          </p:nvPr>
        </p:nvSpPr>
        <p:spPr>
          <a:xfrm>
            <a:off x="504340" y="624840"/>
            <a:ext cx="11173090" cy="266700"/>
          </a:xfrm>
        </p:spPr>
        <p:txBody>
          <a:bodyPr>
            <a:noAutofit/>
          </a:bodyPr>
          <a:lstStyle>
            <a:lvl1pPr marL="0">
              <a:lnSpc>
                <a:spcPts val="2000"/>
              </a:lnSpc>
              <a:spcBef>
                <a:spcPts val="0"/>
              </a:spcBef>
              <a:spcAft>
                <a:spcPts val="0"/>
              </a:spcAft>
              <a:buFontTx/>
              <a:buNone/>
              <a:defRPr sz="2300" cap="all">
                <a:solidFill>
                  <a:schemeClr val="tx2"/>
                </a:solidFill>
                <a:latin typeface="Effra Light"/>
              </a:defRPr>
            </a:lvl1pPr>
            <a:lvl2pPr marL="0" indent="0">
              <a:lnSpc>
                <a:spcPts val="2000"/>
              </a:lnSpc>
              <a:spcBef>
                <a:spcPts val="0"/>
              </a:spcBef>
              <a:spcAft>
                <a:spcPts val="0"/>
              </a:spcAft>
              <a:buFontTx/>
              <a:buNone/>
              <a:defRPr sz="2300" b="0" i="0" cap="all">
                <a:solidFill>
                  <a:schemeClr val="tx2"/>
                </a:solidFill>
                <a:latin typeface="Effra Light"/>
              </a:defRPr>
            </a:lvl2pPr>
            <a:lvl3pPr marL="0" indent="0">
              <a:lnSpc>
                <a:spcPts val="2000"/>
              </a:lnSpc>
              <a:spcBef>
                <a:spcPts val="0"/>
              </a:spcBef>
              <a:spcAft>
                <a:spcPts val="0"/>
              </a:spcAft>
              <a:buFontTx/>
              <a:buNone/>
              <a:defRPr sz="2300" b="0" i="0" cap="all">
                <a:solidFill>
                  <a:schemeClr val="tx2"/>
                </a:solidFill>
                <a:latin typeface="Effra Light"/>
              </a:defRPr>
            </a:lvl3pPr>
            <a:lvl4pPr marL="0" indent="0">
              <a:lnSpc>
                <a:spcPts val="2000"/>
              </a:lnSpc>
              <a:spcBef>
                <a:spcPts val="0"/>
              </a:spcBef>
              <a:spcAft>
                <a:spcPts val="0"/>
              </a:spcAft>
              <a:buFontTx/>
              <a:buNone/>
              <a:defRPr sz="2300" b="0" i="0" cap="all">
                <a:solidFill>
                  <a:schemeClr val="tx2"/>
                </a:solidFill>
                <a:latin typeface="Effra Light"/>
              </a:defRPr>
            </a:lvl4pPr>
            <a:lvl5pPr marL="0" indent="0">
              <a:lnSpc>
                <a:spcPts val="2000"/>
              </a:lnSpc>
              <a:spcBef>
                <a:spcPts val="0"/>
              </a:spcBef>
              <a:spcAft>
                <a:spcPts val="0"/>
              </a:spcAft>
              <a:buFontTx/>
              <a:buNone/>
              <a:defRPr sz="2300" b="0" i="0" cap="all">
                <a:solidFill>
                  <a:schemeClr val="tx2"/>
                </a:solidFill>
                <a:latin typeface="Effra Light"/>
              </a:defRPr>
            </a:lvl5pPr>
            <a:lvl6pPr marL="0" indent="0">
              <a:lnSpc>
                <a:spcPts val="2333"/>
              </a:lnSpc>
              <a:spcAft>
                <a:spcPts val="333"/>
              </a:spcAft>
              <a:buFontTx/>
              <a:buNone/>
              <a:defRPr sz="2300" b="0" i="0" cap="all">
                <a:latin typeface="Effra Light"/>
                <a:cs typeface="Effra Light"/>
              </a:defRPr>
            </a:lvl6pPr>
            <a:lvl7pPr marL="0" indent="0">
              <a:lnSpc>
                <a:spcPts val="2333"/>
              </a:lnSpc>
              <a:spcAft>
                <a:spcPts val="333"/>
              </a:spcAft>
              <a:buFontTx/>
              <a:buNone/>
              <a:defRPr sz="2300" b="0" i="0" cap="all">
                <a:latin typeface="Effra Light"/>
                <a:cs typeface="Effra Light"/>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200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3032E39-2DD7-6341-87B9-9AB98FE36691}" type="slidenum">
              <a:rPr lang="en-US" smtClean="0">
                <a:solidFill>
                  <a:srgbClr val="FFFFFF"/>
                </a:solidFill>
              </a:rPr>
              <a:pPr/>
              <a:t>‹#›</a:t>
            </a:fld>
            <a:endParaRPr lang="en-US" dirty="0">
              <a:solidFill>
                <a:srgbClr val="FFFFFF"/>
              </a:solidFill>
            </a:endParaRPr>
          </a:p>
        </p:txBody>
      </p:sp>
      <p:sp>
        <p:nvSpPr>
          <p:cNvPr id="5" name="Footer Placeholder 4"/>
          <p:cNvSpPr>
            <a:spLocks noGrp="1"/>
          </p:cNvSpPr>
          <p:nvPr>
            <p:ph type="ftr" sz="quarter" idx="10"/>
          </p:nvPr>
        </p:nvSpPr>
        <p:spPr/>
        <p:txBody>
          <a:bodyPr/>
          <a:lstStyle/>
          <a:p>
            <a:r>
              <a:rPr lang="en-US">
                <a:solidFill>
                  <a:srgbClr val="FFFFFF"/>
                </a:solidFill>
              </a:rPr>
              <a:t>ASPEN Meeting   |   August 3, 2016   |   Confidential, for Internal Use Only</a:t>
            </a:r>
            <a:endParaRPr lang="en-US" dirty="0">
              <a:solidFill>
                <a:srgbClr val="FFFFFF"/>
              </a:solidFill>
            </a:endParaRPr>
          </a:p>
        </p:txBody>
      </p:sp>
    </p:spTree>
    <p:extLst>
      <p:ext uri="{BB962C8B-B14F-4D97-AF65-F5344CB8AC3E}">
        <p14:creationId xmlns:p14="http://schemas.microsoft.com/office/powerpoint/2010/main" val="80666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4460" y="216574"/>
            <a:ext cx="10072460" cy="1116106"/>
          </a:xfrm>
        </p:spPr>
        <p:txBody>
          <a:bodyPr anchor="b" anchorCtr="0"/>
          <a:lstStyle/>
          <a:p>
            <a:r>
              <a:rPr lang="en-US" dirty="0"/>
              <a:t>Click to edit Master title style</a:t>
            </a:r>
            <a:endParaRPr dirty="0"/>
          </a:p>
        </p:txBody>
      </p:sp>
      <p:sp>
        <p:nvSpPr>
          <p:cNvPr id="3" name="Content Placeholder 2"/>
          <p:cNvSpPr>
            <a:spLocks noGrp="1"/>
          </p:cNvSpPr>
          <p:nvPr>
            <p:ph idx="1"/>
          </p:nvPr>
        </p:nvSpPr>
        <p:spPr/>
        <p:txBody>
          <a:bodyPr/>
          <a:lstStyle>
            <a:lvl4pPr marL="857250" indent="-171450">
              <a:buClr>
                <a:schemeClr val="accent1"/>
              </a:buClr>
              <a:buFont typeface=".AppleSystemUIFont" charset="-120"/>
              <a:buChar cha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a:t>
            </a:fld>
            <a:endParaRPr lang="en-US"/>
          </a:p>
        </p:txBody>
      </p:sp>
      <p:sp>
        <p:nvSpPr>
          <p:cNvPr id="10" name="Rectangle 9"/>
          <p:cNvSpPr/>
          <p:nvPr/>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extLst>
    <p:ext uri="{DCECCB84-F9BA-43D5-87BE-67443E8EF086}">
      <p15:sldGuideLst xmlns:p15="http://schemas.microsoft.com/office/powerpoint/2012/main">
        <p15:guide id="1" orient="horz" pos="10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6194" name="Rectangle 2"/>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136195" name="Rectangle 3"/>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136196" name="Freeform 4"/>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CA" sz="1800">
              <a:solidFill>
                <a:srgbClr val="FFFFFF"/>
              </a:solidFill>
            </a:endParaRPr>
          </a:p>
        </p:txBody>
      </p:sp>
      <p:sp>
        <p:nvSpPr>
          <p:cNvPr id="136197"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36198" name="Rectangle 6"/>
          <p:cNvSpPr>
            <a:spLocks noGrp="1" noChangeArrowheads="1"/>
          </p:cNvSpPr>
          <p:nvPr>
            <p:ph type="sldNum" sz="quarter" idx="4"/>
          </p:nvPr>
        </p:nvSpPr>
        <p:spPr/>
        <p:txBody>
          <a:bodyPr/>
          <a:lstStyle>
            <a:lvl1pPr>
              <a:defRPr/>
            </a:lvl1pPr>
          </a:lstStyle>
          <a:p>
            <a:fld id="{D2646106-3838-4797-9B2F-8A561E7F755E}" type="slidenum">
              <a:rPr lang="en-US" altLang="en-US">
                <a:solidFill>
                  <a:srgbClr val="FFFFFF"/>
                </a:solidFill>
              </a:rPr>
              <a:pPr/>
              <a:t>‹#›</a:t>
            </a:fld>
            <a:endParaRPr lang="en-US" altLang="en-US">
              <a:solidFill>
                <a:srgbClr val="FFFFFF"/>
              </a:solidFill>
            </a:endParaRPr>
          </a:p>
        </p:txBody>
      </p:sp>
      <p:sp>
        <p:nvSpPr>
          <p:cNvPr id="136199" name="Rectangle 7"/>
          <p:cNvSpPr>
            <a:spLocks noGrp="1" noChangeArrowheads="1"/>
          </p:cNvSpPr>
          <p:nvPr>
            <p:ph type="dt" sz="quarter" idx="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87919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E08CCD4-A3ED-48AF-B5FA-20278983746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43311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15E2DFB-9A95-48D2-81E1-D4CA64761E7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29125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6E16857-29A4-4F36-9D41-733B9AE42AC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178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BC2C0C9-4DDF-4D8C-A338-FA720920C39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7053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DBDB22FA-5E05-4038-9BF8-1D631499C7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24649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E415AF8-E8A2-4659-86FA-D7B3579D568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6547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FF76C64-C2DF-4A38-B8B5-46595DD5818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60758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8FD40FC-930A-4BA1-A6EC-759CD907C7D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940402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6FA52C-F39D-4E21-A923-D38BD9C994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139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229904" y="6432683"/>
            <a:ext cx="11580136" cy="254799"/>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741963" y="228600"/>
            <a:ext cx="11068077" cy="6404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2347015" y="3124201"/>
            <a:ext cx="7516442" cy="1362075"/>
          </a:xfrm>
        </p:spPr>
        <p:txBody>
          <a:bodyPr anchor="b" anchorCtr="0">
            <a:normAutofit/>
          </a:bodyPr>
          <a:lstStyle>
            <a:lvl1pPr algn="l">
              <a:defRPr sz="3200" b="0" cap="none" baseline="0">
                <a:solidFill>
                  <a:schemeClr val="bg1"/>
                </a:solidFill>
              </a:defRPr>
            </a:lvl1pPr>
          </a:lstStyle>
          <a:p>
            <a:r>
              <a:rPr lang="en-US" dirty="0"/>
              <a:t>Click to edit Master title style</a:t>
            </a:r>
            <a:endParaRPr dirty="0"/>
          </a:p>
        </p:txBody>
      </p:sp>
      <p:sp>
        <p:nvSpPr>
          <p:cNvPr id="3" name="Text Placeholder 2"/>
          <p:cNvSpPr>
            <a:spLocks noGrp="1"/>
          </p:cNvSpPr>
          <p:nvPr>
            <p:ph type="body" idx="1"/>
          </p:nvPr>
        </p:nvSpPr>
        <p:spPr>
          <a:xfrm>
            <a:off x="2347015" y="4495801"/>
            <a:ext cx="7516442" cy="1500187"/>
          </a:xfrm>
        </p:spPr>
        <p:txBody>
          <a:bodyPr anchor="t" anchorCtr="0">
            <a:normAutofit/>
          </a:bodyPr>
          <a:lstStyle>
            <a:lvl1pPr marL="0" indent="0">
              <a:spcBef>
                <a:spcPts val="300"/>
              </a:spcBef>
              <a:buNone/>
              <a:defRPr sz="18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Rectangle 8"/>
          <p:cNvSpPr/>
          <p:nvPr/>
        </p:nvSpPr>
        <p:spPr>
          <a:xfrm>
            <a:off x="380902" y="228600"/>
            <a:ext cx="283559" cy="640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92100"/>
            <a:ext cx="2742486" cy="57277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66A1589-93B2-4BDB-95E0-4253DA4ADDF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1695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92100"/>
            <a:ext cx="10969943" cy="1384300"/>
          </a:xfrm>
        </p:spPr>
        <p:txBody>
          <a:bodyPr/>
          <a:lstStyle/>
          <a:p>
            <a:r>
              <a:rPr lang="en-US"/>
              <a:t>Click to edit Master title style</a:t>
            </a:r>
            <a:endParaRPr lang="en-CA"/>
          </a:p>
        </p:txBody>
      </p:sp>
      <p:sp>
        <p:nvSpPr>
          <p:cNvPr id="3" name="Chart Placeholder 2"/>
          <p:cNvSpPr>
            <a:spLocks noGrp="1"/>
          </p:cNvSpPr>
          <p:nvPr>
            <p:ph type="chart" sz="half" idx="1"/>
          </p:nvPr>
        </p:nvSpPr>
        <p:spPr>
          <a:xfrm>
            <a:off x="609441" y="1905000"/>
            <a:ext cx="5383398" cy="4114800"/>
          </a:xfrm>
        </p:spPr>
        <p:txBody>
          <a:bodyPr/>
          <a:lstStyle/>
          <a:p>
            <a:endParaRPr lang="en-CA"/>
          </a:p>
        </p:txBody>
      </p:sp>
      <p:sp>
        <p:nvSpPr>
          <p:cNvPr id="4" name="Text Placeholder 3"/>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441" y="6245225"/>
            <a:ext cx="2844059" cy="476250"/>
          </a:xfrm>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a:xfrm>
            <a:off x="4164515" y="6245225"/>
            <a:ext cx="3859795" cy="476250"/>
          </a:xfrm>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a:xfrm>
            <a:off x="8735325" y="6245225"/>
            <a:ext cx="2844059" cy="476250"/>
          </a:xfrm>
        </p:spPr>
        <p:txBody>
          <a:bodyPr/>
          <a:lstStyle>
            <a:lvl1pPr>
              <a:defRPr/>
            </a:lvl1pPr>
          </a:lstStyle>
          <a:p>
            <a:fld id="{6821F7AF-E42B-48F0-8015-4F4D5B7A51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0644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609441" y="6245225"/>
            <a:ext cx="2844059" cy="476250"/>
          </a:xfrm>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a:xfrm>
            <a:off x="4164515" y="6245225"/>
            <a:ext cx="3859795" cy="476250"/>
          </a:xfrm>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a:xfrm>
            <a:off x="8735325" y="6245225"/>
            <a:ext cx="2844059" cy="476250"/>
          </a:xfrm>
        </p:spPr>
        <p:txBody>
          <a:bodyPr/>
          <a:lstStyle>
            <a:lvl1pPr>
              <a:defRPr/>
            </a:lvl1pPr>
          </a:lstStyle>
          <a:p>
            <a:fld id="{3996BA5F-1CB4-4454-8D31-273845E400C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08168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92100"/>
            <a:ext cx="10969943" cy="1384300"/>
          </a:xfrm>
        </p:spPr>
        <p:txBody>
          <a:bodyPr/>
          <a:lstStyle/>
          <a:p>
            <a:r>
              <a:rPr lang="en-US"/>
              <a:t>Click to edit Master title style</a:t>
            </a:r>
            <a:endParaRPr lang="en-CA"/>
          </a:p>
        </p:txBody>
      </p:sp>
      <p:sp>
        <p:nvSpPr>
          <p:cNvPr id="3" name="Chart Placeholder 2"/>
          <p:cNvSpPr>
            <a:spLocks noGrp="1"/>
          </p:cNvSpPr>
          <p:nvPr>
            <p:ph type="chart" idx="1"/>
          </p:nvPr>
        </p:nvSpPr>
        <p:spPr>
          <a:xfrm>
            <a:off x="609441" y="1905000"/>
            <a:ext cx="10969943" cy="4114800"/>
          </a:xfrm>
        </p:spPr>
        <p:txBody>
          <a:bodyPr/>
          <a:lstStyle/>
          <a:p>
            <a:endParaRPr lang="en-CA"/>
          </a:p>
        </p:txBody>
      </p:sp>
      <p:sp>
        <p:nvSpPr>
          <p:cNvPr id="4" name="Date Placeholder 3"/>
          <p:cNvSpPr>
            <a:spLocks noGrp="1"/>
          </p:cNvSpPr>
          <p:nvPr>
            <p:ph type="dt" sz="half" idx="10"/>
          </p:nvPr>
        </p:nvSpPr>
        <p:spPr>
          <a:xfrm>
            <a:off x="609441" y="6245225"/>
            <a:ext cx="2844059" cy="476250"/>
          </a:xfrm>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a:xfrm>
            <a:off x="4164515" y="6245225"/>
            <a:ext cx="3859795" cy="476250"/>
          </a:xfrm>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a:xfrm>
            <a:off x="8735325" y="6245225"/>
            <a:ext cx="2844059" cy="476250"/>
          </a:xfrm>
        </p:spPr>
        <p:txBody>
          <a:bodyPr/>
          <a:lstStyle>
            <a:lvl1pPr>
              <a:defRPr/>
            </a:lvl1pPr>
          </a:lstStyle>
          <a:p>
            <a:fld id="{3470FE69-1E4D-4610-B678-DDC79AE6656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0629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664460" y="210886"/>
            <a:ext cx="10072460" cy="1116106"/>
          </a:xfrm>
        </p:spPr>
        <p:txBody>
          <a:bodyPr anchor="b" anchorCtr="0"/>
          <a:lstStyle/>
          <a:p>
            <a:r>
              <a:rPr lang="en-US" dirty="0"/>
              <a:t>Click to edit Master title style</a:t>
            </a:r>
            <a:endParaRPr dirty="0"/>
          </a:p>
        </p:txBody>
      </p:sp>
      <p:sp>
        <p:nvSpPr>
          <p:cNvPr id="3" name="Content Placeholder 2"/>
          <p:cNvSpPr>
            <a:spLocks noGrp="1"/>
          </p:cNvSpPr>
          <p:nvPr>
            <p:ph sz="half" idx="1"/>
          </p:nvPr>
        </p:nvSpPr>
        <p:spPr>
          <a:xfrm>
            <a:off x="664518" y="1590675"/>
            <a:ext cx="4875530" cy="453548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4976" y="1590675"/>
            <a:ext cx="4875530" cy="453548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124C9BA0-05E3-7846-81B8-638E7293B31B}" type="datetime1">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664460" y="217534"/>
            <a:ext cx="10072460" cy="1116106"/>
          </a:xfrm>
        </p:spPr>
        <p:txBody>
          <a:bodyPr anchor="b" anchorCtr="0"/>
          <a:lstStyle/>
          <a:p>
            <a:r>
              <a:rPr lang="en-US" dirty="0"/>
              <a:t>Click to edit Master title style</a:t>
            </a:r>
            <a:endParaRPr dirty="0"/>
          </a:p>
        </p:txBody>
      </p:sp>
      <p:sp>
        <p:nvSpPr>
          <p:cNvPr id="3" name="Content Placeholder 2"/>
          <p:cNvSpPr>
            <a:spLocks noGrp="1"/>
          </p:cNvSpPr>
          <p:nvPr>
            <p:ph sz="half" idx="1"/>
          </p:nvPr>
        </p:nvSpPr>
        <p:spPr>
          <a:xfrm>
            <a:off x="664517" y="1590675"/>
            <a:ext cx="1008958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6AD4DA83-22D9-734A-B68C-31732C428342}" type="datetime1">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664517" y="3769677"/>
            <a:ext cx="1008958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Rectangle 11"/>
          <p:cNvSpPr/>
          <p:nvPr userDrawn="1"/>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Rectangle 15"/>
          <p:cNvSpPr/>
          <p:nvPr userDrawn="1"/>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extLst>
    <p:ext uri="{DCECCB84-F9BA-43D5-87BE-67443E8EF086}">
      <p15:sldGuideLst xmlns:p15="http://schemas.microsoft.com/office/powerpoint/2012/main">
        <p15:guide id="1" orient="horz" pos="10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78569" y="1600200"/>
            <a:ext cx="4875530" cy="214913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A406F63F-8F9A-6B45-8065-C1EF2DFC2441}" type="datetime1">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1" name="Content Placeholder 2"/>
          <p:cNvSpPr>
            <a:spLocks noGrp="1"/>
          </p:cNvSpPr>
          <p:nvPr>
            <p:ph sz="half" idx="15"/>
          </p:nvPr>
        </p:nvSpPr>
        <p:spPr>
          <a:xfrm>
            <a:off x="664518" y="1600200"/>
            <a:ext cx="4875530" cy="45259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3" name="Content Placeholder 2"/>
          <p:cNvSpPr>
            <a:spLocks noGrp="1"/>
          </p:cNvSpPr>
          <p:nvPr>
            <p:ph sz="half" idx="16"/>
          </p:nvPr>
        </p:nvSpPr>
        <p:spPr>
          <a:xfrm>
            <a:off x="5878569" y="3986486"/>
            <a:ext cx="4875530" cy="214913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Rectangle 11"/>
          <p:cNvSpPr/>
          <p:nvPr userDrawn="1"/>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4" name="Rectangle 13"/>
          <p:cNvSpPr/>
          <p:nvPr userDrawn="1"/>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6" name="Title 1"/>
          <p:cNvSpPr>
            <a:spLocks noGrp="1"/>
          </p:cNvSpPr>
          <p:nvPr>
            <p:ph type="title"/>
          </p:nvPr>
        </p:nvSpPr>
        <p:spPr>
          <a:xfrm>
            <a:off x="664460" y="216574"/>
            <a:ext cx="10072460" cy="1116106"/>
          </a:xfrm>
        </p:spPr>
        <p:txBody>
          <a:bodyPr anchor="b" anchorCtr="0"/>
          <a:lstStyle/>
          <a:p>
            <a:r>
              <a:rPr lang="en-US" dirty="0"/>
              <a:t>Click to edit Master title style</a:t>
            </a:r>
            <a:endParaRPr dirty="0"/>
          </a:p>
        </p:txBody>
      </p:sp>
    </p:spTree>
  </p:cSld>
  <p:clrMapOvr>
    <a:masterClrMapping/>
  </p:clrMapOvr>
  <p:extLst>
    <p:ext uri="{DCECCB84-F9BA-43D5-87BE-67443E8EF086}">
      <p15:sldGuideLst xmlns:p15="http://schemas.microsoft.com/office/powerpoint/2012/main">
        <p15:guide id="1" orient="horz" pos="10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664460" y="217876"/>
            <a:ext cx="10072460" cy="1116106"/>
          </a:xfrm>
        </p:spPr>
        <p:txBody>
          <a:bodyPr anchor="b"/>
          <a:lstStyle/>
          <a:p>
            <a:r>
              <a:rPr lang="en-US"/>
              <a:t>Click to edit Master title style</a:t>
            </a:r>
            <a:endParaRPr/>
          </a:p>
        </p:txBody>
      </p:sp>
      <p:sp>
        <p:nvSpPr>
          <p:cNvPr id="5" name="Date Placeholder 4"/>
          <p:cNvSpPr>
            <a:spLocks noGrp="1"/>
          </p:cNvSpPr>
          <p:nvPr>
            <p:ph type="dt" sz="half" idx="10"/>
          </p:nvPr>
        </p:nvSpPr>
        <p:spPr/>
        <p:txBody>
          <a:bodyPr/>
          <a:lstStyle/>
          <a:p>
            <a:fld id="{CBDFBFCE-4582-6444-A3E5-B821DBB34525}" type="datetime1">
              <a:rPr lang="en-US" smtClean="0"/>
              <a:t>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2F1D00-BD13-4404-86B0-79703945A0A7}" type="slidenum">
              <a:rPr lang="en-US" smtClean="0"/>
              <a:t>‹#›</a:t>
            </a:fld>
            <a:endParaRPr lang="en-US"/>
          </a:p>
        </p:txBody>
      </p:sp>
      <p:sp>
        <p:nvSpPr>
          <p:cNvPr id="12" name="Content Placeholder 2"/>
          <p:cNvSpPr>
            <a:spLocks noGrp="1"/>
          </p:cNvSpPr>
          <p:nvPr>
            <p:ph sz="half" idx="17"/>
          </p:nvPr>
        </p:nvSpPr>
        <p:spPr>
          <a:xfrm>
            <a:off x="670386" y="1608882"/>
            <a:ext cx="4875281" cy="2192571"/>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670386" y="3926779"/>
            <a:ext cx="4875281" cy="2192571"/>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5" name="Content Placeholder 2"/>
          <p:cNvSpPr>
            <a:spLocks noGrp="1"/>
          </p:cNvSpPr>
          <p:nvPr>
            <p:ph sz="half" idx="1"/>
          </p:nvPr>
        </p:nvSpPr>
        <p:spPr>
          <a:xfrm>
            <a:off x="5878569" y="1608882"/>
            <a:ext cx="4875530" cy="2192571"/>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5878569" y="3931478"/>
            <a:ext cx="4875530" cy="2192571"/>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Rectangle 12"/>
          <p:cNvSpPr/>
          <p:nvPr userDrawn="1"/>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7" name="Rectangle 16"/>
          <p:cNvSpPr/>
          <p:nvPr userDrawn="1"/>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64460" y="210886"/>
            <a:ext cx="10072460" cy="1116106"/>
          </a:xfrm>
        </p:spPr>
        <p:txBody>
          <a:bodyPr anchor="b" anchorCtr="0"/>
          <a:lstStyle/>
          <a:p>
            <a:r>
              <a:rPr lang="en-US" dirty="0"/>
              <a:t>Click to edit Master title style</a:t>
            </a:r>
            <a:endParaRPr dirty="0"/>
          </a:p>
        </p:txBody>
      </p:sp>
      <p:sp>
        <p:nvSpPr>
          <p:cNvPr id="3" name="Date Placeholder 2"/>
          <p:cNvSpPr>
            <a:spLocks noGrp="1"/>
          </p:cNvSpPr>
          <p:nvPr>
            <p:ph type="dt" sz="half" idx="10"/>
          </p:nvPr>
        </p:nvSpPr>
        <p:spPr/>
        <p:txBody>
          <a:bodyPr/>
          <a:lstStyle/>
          <a:p>
            <a:fld id="{C62190D7-5A76-0B4E-A22C-EA391469D6D3}" type="datetime1">
              <a:rPr lang="en-US" smtClean="0"/>
              <a:t>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a:t>
            </a:fld>
            <a:endParaRPr lang="en-US"/>
          </a:p>
        </p:txBody>
      </p:sp>
      <p:sp>
        <p:nvSpPr>
          <p:cNvPr id="9" name="Rectangle 8"/>
          <p:cNvSpPr/>
          <p:nvPr userDrawn="1"/>
        </p:nvSpPr>
        <p:spPr>
          <a:xfrm>
            <a:off x="10944550" y="282574"/>
            <a:ext cx="855906" cy="1600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userDrawn="1"/>
        </p:nvSpPr>
        <p:spPr>
          <a:xfrm>
            <a:off x="10754845" y="282574"/>
            <a:ext cx="121888"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8C49F-5042-F447-B65B-C8FF8612B120}" type="datetime1">
              <a:rPr lang="en-US" smtClean="0"/>
              <a:t>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8.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9.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460" y="484094"/>
            <a:ext cx="10072460"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664460" y="1600201"/>
            <a:ext cx="1007246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Rectangle 6"/>
          <p:cNvSpPr/>
          <p:nvPr userDrawn="1"/>
        </p:nvSpPr>
        <p:spPr>
          <a:xfrm>
            <a:off x="376669" y="6431568"/>
            <a:ext cx="11433372" cy="1919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1"/>
              </a:solidFill>
            </a:endParaRPr>
          </a:p>
        </p:txBody>
      </p:sp>
      <p:sp>
        <p:nvSpPr>
          <p:cNvPr id="6" name="Slide Number Placeholder 5"/>
          <p:cNvSpPr>
            <a:spLocks noGrp="1"/>
          </p:cNvSpPr>
          <p:nvPr>
            <p:ph type="sldNum" sz="quarter" idx="4"/>
          </p:nvPr>
        </p:nvSpPr>
        <p:spPr>
          <a:xfrm>
            <a:off x="403073" y="6440924"/>
            <a:ext cx="662114" cy="165156"/>
          </a:xfrm>
          <a:prstGeom prst="rect">
            <a:avLst/>
          </a:prstGeom>
        </p:spPr>
        <p:txBody>
          <a:bodyPr vert="horz" lIns="91440" tIns="45720" rIns="91440" bIns="45720" rtlCol="0" anchor="ctr"/>
          <a:lstStyle>
            <a:lvl1pPr algn="l">
              <a:defRPr sz="900">
                <a:solidFill>
                  <a:srgbClr val="FFFFFF"/>
                </a:solidFill>
                <a:latin typeface="Calibri"/>
                <a:cs typeface="Calibri"/>
              </a:defRPr>
            </a:lvl1pPr>
          </a:lstStyle>
          <a:p>
            <a:fld id="{162F1D00-BD13-4404-86B0-79703945A0A7}" type="slidenum">
              <a:rPr lang="en-US" smtClean="0"/>
              <a:pPr/>
              <a:t>‹#›</a:t>
            </a:fld>
            <a:endParaRPr lang="en-US" dirty="0"/>
          </a:p>
        </p:txBody>
      </p:sp>
      <p:sp>
        <p:nvSpPr>
          <p:cNvPr id="5" name="Footer Placeholder 4"/>
          <p:cNvSpPr>
            <a:spLocks noGrp="1"/>
          </p:cNvSpPr>
          <p:nvPr>
            <p:ph type="ftr" sz="quarter" idx="3"/>
          </p:nvPr>
        </p:nvSpPr>
        <p:spPr>
          <a:xfrm>
            <a:off x="1065187" y="6431567"/>
            <a:ext cx="9120965" cy="165156"/>
          </a:xfrm>
          <a:prstGeom prst="rect">
            <a:avLst/>
          </a:prstGeom>
        </p:spPr>
        <p:txBody>
          <a:bodyPr vert="horz" lIns="91440" tIns="45720" rIns="91440" bIns="45720" rtlCol="0" anchor="ctr"/>
          <a:lstStyle>
            <a:lvl1pPr algn="l">
              <a:defRPr sz="900">
                <a:solidFill>
                  <a:srgbClr val="FFFFFF"/>
                </a:solidFill>
                <a:latin typeface="Calibri"/>
                <a:cs typeface="Calibri"/>
              </a:defRPr>
            </a:lvl1pPr>
          </a:lstStyle>
          <a:p>
            <a:endParaRPr lang="en-US" dirty="0"/>
          </a:p>
        </p:txBody>
      </p:sp>
      <p:sp>
        <p:nvSpPr>
          <p:cNvPr id="4" name="Date Placeholder 3"/>
          <p:cNvSpPr>
            <a:spLocks noGrp="1"/>
          </p:cNvSpPr>
          <p:nvPr>
            <p:ph type="dt" sz="half" idx="2"/>
          </p:nvPr>
        </p:nvSpPr>
        <p:spPr>
          <a:xfrm>
            <a:off x="10221701" y="6431567"/>
            <a:ext cx="1586987" cy="165156"/>
          </a:xfrm>
          <a:prstGeom prst="rect">
            <a:avLst/>
          </a:prstGeom>
        </p:spPr>
        <p:txBody>
          <a:bodyPr vert="horz" lIns="91440" tIns="45720" rIns="91440" bIns="45720" rtlCol="0" anchor="ctr"/>
          <a:lstStyle>
            <a:lvl1pPr algn="r">
              <a:defRPr sz="900">
                <a:solidFill>
                  <a:srgbClr val="FFFFFF"/>
                </a:solidFill>
                <a:latin typeface="Calibri"/>
                <a:cs typeface="Calibri"/>
              </a:defRPr>
            </a:lvl1pPr>
          </a:lstStyle>
          <a:p>
            <a:fld id="{5B7BBB12-815F-9D47-A131-2A9205649663}" type="datetime1">
              <a:rPr lang="en-US" smtClean="0"/>
              <a:pPr/>
              <a:t>9/20/19</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8" r:id="rId5"/>
    <p:sldLayoutId id="2147483669" r:id="rId6"/>
    <p:sldLayoutId id="2147483670" r:id="rId7"/>
    <p:sldLayoutId id="2147483671" r:id="rId8"/>
    <p:sldLayoutId id="2147483672" r:id="rId9"/>
    <p:sldLayoutId id="2147483676" r:id="rId10"/>
    <p:sldLayoutId id="2147483677" r:id="rId11"/>
    <p:sldLayoutId id="2147483690" r:id="rId12"/>
  </p:sldLayoutIdLst>
  <p:hf hdr="0"/>
  <p:txStyles>
    <p:titleStyle>
      <a:lvl1pPr algn="l" defTabSz="914400" rtl="0" eaLnBrk="1" latinLnBrk="0" hangingPunct="1">
        <a:spcBef>
          <a:spcPct val="0"/>
        </a:spcBef>
        <a:buNone/>
        <a:defRPr sz="3200" b="0" i="0" kern="1200">
          <a:solidFill>
            <a:schemeClr val="tx2"/>
          </a:solidFill>
          <a:latin typeface="Calibri"/>
          <a:ea typeface="+mj-ea"/>
          <a:cs typeface="Calibri"/>
        </a:defRPr>
      </a:lvl1pPr>
    </p:titleStyle>
    <p:bodyStyle>
      <a:lvl1pPr marL="169863" indent="-169863" algn="l" defTabSz="914400" rtl="0" eaLnBrk="1" latinLnBrk="0" hangingPunct="1">
        <a:spcBef>
          <a:spcPts val="2000"/>
        </a:spcBef>
        <a:buClr>
          <a:schemeClr val="tx2"/>
        </a:buClr>
        <a:buSzPct val="90000"/>
        <a:buFont typeface="Arial"/>
        <a:buChar char="•"/>
        <a:defRPr sz="2000" kern="1200">
          <a:solidFill>
            <a:schemeClr val="tx1">
              <a:lumMod val="65000"/>
              <a:lumOff val="35000"/>
            </a:schemeClr>
          </a:solidFill>
          <a:latin typeface="Calibri"/>
          <a:ea typeface="+mn-ea"/>
          <a:cs typeface="Calibri"/>
        </a:defRPr>
      </a:lvl1pPr>
      <a:lvl2pPr marL="398463" indent="-169863" algn="l" defTabSz="914400" rtl="0" eaLnBrk="1" latinLnBrk="0" hangingPunct="1">
        <a:spcBef>
          <a:spcPts val="600"/>
        </a:spcBef>
        <a:buClr>
          <a:schemeClr val="accent1"/>
        </a:buClr>
        <a:buSzPct val="100000"/>
        <a:buFont typeface=".AppleSystemUIFont" charset="-120"/>
        <a:buChar char="-"/>
        <a:defRPr sz="1800" kern="1200">
          <a:solidFill>
            <a:schemeClr val="tx1">
              <a:lumMod val="65000"/>
              <a:lumOff val="35000"/>
            </a:schemeClr>
          </a:solidFill>
          <a:latin typeface="Calibri"/>
          <a:ea typeface="+mn-ea"/>
          <a:cs typeface="Calibri"/>
        </a:defRPr>
      </a:lvl2pPr>
      <a:lvl3pPr marL="627063" indent="-169863" algn="l" defTabSz="914400" rtl="0" eaLnBrk="1" latinLnBrk="0" hangingPunct="1">
        <a:spcBef>
          <a:spcPts val="600"/>
        </a:spcBef>
        <a:buClr>
          <a:schemeClr val="accent1"/>
        </a:buClr>
        <a:buSzPct val="81000"/>
        <a:buFont typeface="Arial"/>
        <a:buChar char="•"/>
        <a:defRPr sz="1600" kern="1200">
          <a:solidFill>
            <a:schemeClr val="tx1">
              <a:lumMod val="65000"/>
              <a:lumOff val="35000"/>
            </a:schemeClr>
          </a:solidFill>
          <a:latin typeface="Calibri"/>
          <a:ea typeface="+mn-ea"/>
          <a:cs typeface="Calibri"/>
        </a:defRPr>
      </a:lvl3pPr>
      <a:lvl4pPr marL="857250" indent="-171450" algn="l" defTabSz="914400" rtl="0" eaLnBrk="1" latinLnBrk="0" hangingPunct="1">
        <a:spcBef>
          <a:spcPts val="600"/>
        </a:spcBef>
        <a:buClr>
          <a:schemeClr val="accent1">
            <a:lumMod val="60000"/>
            <a:lumOff val="40000"/>
          </a:schemeClr>
        </a:buClr>
        <a:buSzPct val="75000"/>
        <a:buFont typeface="Arial"/>
        <a:buChar char="•"/>
        <a:defRPr sz="1600" kern="1200">
          <a:solidFill>
            <a:schemeClr val="tx1">
              <a:lumMod val="65000"/>
              <a:lumOff val="35000"/>
            </a:schemeClr>
          </a:solidFill>
          <a:latin typeface="Calibri"/>
          <a:ea typeface="+mn-ea"/>
          <a:cs typeface="Calibri"/>
        </a:defRPr>
      </a:lvl4pPr>
      <a:lvl5pPr marL="1085850" indent="-171450" algn="l" defTabSz="914400" rtl="0" eaLnBrk="1" latinLnBrk="0" hangingPunct="1">
        <a:spcBef>
          <a:spcPts val="600"/>
        </a:spcBef>
        <a:buClr>
          <a:schemeClr val="accent1"/>
        </a:buClr>
        <a:buSzPct val="75000"/>
        <a:buFont typeface="Arial"/>
        <a:buChar char="•"/>
        <a:defRPr sz="1600" kern="1200">
          <a:solidFill>
            <a:schemeClr val="tx1">
              <a:lumMod val="65000"/>
              <a:lumOff val="35000"/>
            </a:schemeClr>
          </a:solidFill>
          <a:latin typeface="Calibri"/>
          <a:ea typeface="+mn-ea"/>
          <a:cs typeface="Calibri"/>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Rectangle 23"/>
          <p:cNvSpPr/>
          <p:nvPr/>
        </p:nvSpPr>
        <p:spPr>
          <a:xfrm>
            <a:off x="1" y="6286500"/>
            <a:ext cx="8887685" cy="571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defTabSz="457029"/>
            <a:endParaRPr lang="en-US" dirty="0">
              <a:solidFill>
                <a:srgbClr val="FFFFFF"/>
              </a:solidFill>
            </a:endParaRPr>
          </a:p>
        </p:txBody>
      </p:sp>
      <p:sp>
        <p:nvSpPr>
          <p:cNvPr id="25" name="Rectangle 24"/>
          <p:cNvSpPr/>
          <p:nvPr/>
        </p:nvSpPr>
        <p:spPr>
          <a:xfrm>
            <a:off x="8887685" y="6286500"/>
            <a:ext cx="3299378" cy="571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6197" tIns="38098" rIns="76197" bIns="38098" numCol="1" spcCol="0" rtlCol="0" fromWordArt="0" anchor="t" anchorCtr="0" forceAA="0" compatLnSpc="1">
            <a:prstTxWarp prst="textNoShape">
              <a:avLst/>
            </a:prstTxWarp>
            <a:noAutofit/>
          </a:bodyPr>
          <a:lstStyle/>
          <a:p>
            <a:pPr algn="ctr" defTabSz="457029"/>
            <a:endParaRPr lang="en-US" dirty="0">
              <a:solidFill>
                <a:srgbClr val="FFFFFF"/>
              </a:solidFill>
            </a:endParaRPr>
          </a:p>
        </p:txBody>
      </p:sp>
      <p:pic>
        <p:nvPicPr>
          <p:cNvPr id="26" name="Picture 25" descr="med_logo_rgb_rev_REG_OL.em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868152" y="6264346"/>
            <a:ext cx="2066739" cy="707424"/>
          </a:xfrm>
          <a:prstGeom prst="rect">
            <a:avLst/>
          </a:prstGeom>
        </p:spPr>
      </p:pic>
      <p:sp>
        <p:nvSpPr>
          <p:cNvPr id="6" name="Slide Number Placeholder 5"/>
          <p:cNvSpPr>
            <a:spLocks noGrp="1"/>
          </p:cNvSpPr>
          <p:nvPr>
            <p:ph type="sldNum" sz="quarter" idx="4"/>
          </p:nvPr>
        </p:nvSpPr>
        <p:spPr>
          <a:xfrm>
            <a:off x="507868" y="6561141"/>
            <a:ext cx="507868" cy="190500"/>
          </a:xfrm>
          <a:prstGeom prst="rect">
            <a:avLst/>
          </a:prstGeom>
        </p:spPr>
        <p:txBody>
          <a:bodyPr vert="horz" lIns="0" tIns="0" rIns="0" bIns="0" rtlCol="0" anchor="ctr"/>
          <a:lstStyle>
            <a:lvl1pPr algn="l">
              <a:lnSpc>
                <a:spcPts val="1000"/>
              </a:lnSpc>
              <a:defRPr sz="800">
                <a:solidFill>
                  <a:schemeClr val="bg1"/>
                </a:solidFill>
                <a:latin typeface="Effra"/>
              </a:defRPr>
            </a:lvl1pPr>
          </a:lstStyle>
          <a:p>
            <a:pPr defTabSz="457029"/>
            <a:fld id="{A3032E39-2DD7-6341-87B9-9AB98FE36691}" type="slidenum">
              <a:rPr lang="en-US" smtClean="0">
                <a:solidFill>
                  <a:srgbClr val="FFFFFF"/>
                </a:solidFill>
              </a:rPr>
              <a:pPr defTabSz="457029"/>
              <a:t>‹#›</a:t>
            </a:fld>
            <a:endParaRPr lang="en-US" dirty="0">
              <a:solidFill>
                <a:srgbClr val="FFFFFF"/>
              </a:solidFill>
            </a:endParaRPr>
          </a:p>
        </p:txBody>
      </p:sp>
      <p:sp>
        <p:nvSpPr>
          <p:cNvPr id="5" name="Footer Placeholder 4"/>
          <p:cNvSpPr>
            <a:spLocks noGrp="1"/>
          </p:cNvSpPr>
          <p:nvPr>
            <p:ph type="ftr" sz="quarter" idx="3"/>
          </p:nvPr>
        </p:nvSpPr>
        <p:spPr>
          <a:xfrm>
            <a:off x="1015735" y="6561141"/>
            <a:ext cx="7364082" cy="190500"/>
          </a:xfrm>
          <a:prstGeom prst="rect">
            <a:avLst/>
          </a:prstGeom>
        </p:spPr>
        <p:txBody>
          <a:bodyPr vert="horz" lIns="0" tIns="0" rIns="0" bIns="0" rtlCol="0" anchor="ctr"/>
          <a:lstStyle>
            <a:lvl1pPr algn="l">
              <a:lnSpc>
                <a:spcPts val="1000"/>
              </a:lnSpc>
              <a:defRPr sz="800">
                <a:solidFill>
                  <a:schemeClr val="bg1"/>
                </a:solidFill>
                <a:latin typeface="Effra"/>
                <a:cs typeface="Effra"/>
              </a:defRPr>
            </a:lvl1pPr>
          </a:lstStyle>
          <a:p>
            <a:pPr defTabSz="457029"/>
            <a:r>
              <a:rPr lang="en-US">
                <a:solidFill>
                  <a:srgbClr val="FFFFFF"/>
                </a:solidFill>
              </a:rPr>
              <a:t>ASPEN Meeting   |   August 3, 2016   |   Confidential, for Internal Use Only</a:t>
            </a:r>
            <a:endParaRPr lang="en-US" dirty="0">
              <a:solidFill>
                <a:srgbClr val="FFFFFF"/>
              </a:solidFill>
            </a:endParaRPr>
          </a:p>
        </p:txBody>
      </p:sp>
      <p:sp>
        <p:nvSpPr>
          <p:cNvPr id="2" name="Title Placeholder 1"/>
          <p:cNvSpPr>
            <a:spLocks noGrp="1"/>
          </p:cNvSpPr>
          <p:nvPr>
            <p:ph type="title"/>
          </p:nvPr>
        </p:nvSpPr>
        <p:spPr>
          <a:xfrm>
            <a:off x="504343" y="370944"/>
            <a:ext cx="11173088" cy="762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4340" y="1330855"/>
            <a:ext cx="11173090" cy="45733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079645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Lst>
  <p:hf hdr="0"/>
  <p:txStyles>
    <p:titleStyle>
      <a:lvl1pPr algn="l" defTabSz="457029" rtl="0" eaLnBrk="1" latinLnBrk="0" hangingPunct="1">
        <a:lnSpc>
          <a:spcPts val="2000"/>
        </a:lnSpc>
        <a:spcBef>
          <a:spcPct val="0"/>
        </a:spcBef>
        <a:buNone/>
        <a:defRPr sz="2300" b="1" i="0" kern="1200" cap="all">
          <a:solidFill>
            <a:schemeClr val="tx1"/>
          </a:solidFill>
          <a:latin typeface="Effra"/>
          <a:ea typeface="+mj-ea"/>
          <a:cs typeface="+mj-cs"/>
        </a:defRPr>
      </a:lvl1pPr>
    </p:titleStyle>
    <p:bodyStyle>
      <a:lvl1pPr marL="190492" indent="-190492" algn="l" defTabSz="457029" rtl="0" eaLnBrk="1" latinLnBrk="0" hangingPunct="1">
        <a:lnSpc>
          <a:spcPts val="2000"/>
        </a:lnSpc>
        <a:spcBef>
          <a:spcPts val="0"/>
        </a:spcBef>
        <a:spcAft>
          <a:spcPts val="667"/>
        </a:spcAft>
        <a:buFont typeface="Wingdings" charset="2"/>
        <a:buChar char="§"/>
        <a:defRPr sz="1800" kern="1200">
          <a:solidFill>
            <a:schemeClr val="tx1"/>
          </a:solidFill>
          <a:latin typeface="Effra"/>
          <a:ea typeface="+mn-ea"/>
          <a:cs typeface="+mn-cs"/>
        </a:defRPr>
      </a:lvl1pPr>
      <a:lvl2pPr marL="378339" indent="-190492" algn="l" defTabSz="457029" rtl="0" eaLnBrk="1" latinLnBrk="0" hangingPunct="1">
        <a:lnSpc>
          <a:spcPts val="1833"/>
        </a:lnSpc>
        <a:spcBef>
          <a:spcPts val="0"/>
        </a:spcBef>
        <a:spcAft>
          <a:spcPts val="667"/>
        </a:spcAft>
        <a:buFont typeface="Wingdings" charset="2"/>
        <a:buChar char="§"/>
        <a:defRPr sz="1700" kern="1200">
          <a:solidFill>
            <a:schemeClr val="tx2"/>
          </a:solidFill>
          <a:latin typeface="Effra"/>
          <a:ea typeface="+mn-ea"/>
          <a:cs typeface="+mn-cs"/>
        </a:defRPr>
      </a:lvl2pPr>
      <a:lvl3pPr marL="571477" indent="-190492" algn="l" defTabSz="457029" rtl="0" eaLnBrk="1" latinLnBrk="0" hangingPunct="1">
        <a:lnSpc>
          <a:spcPts val="1667"/>
        </a:lnSpc>
        <a:spcBef>
          <a:spcPts val="0"/>
        </a:spcBef>
        <a:spcAft>
          <a:spcPts val="667"/>
        </a:spcAft>
        <a:buFont typeface="Wingdings" charset="2"/>
        <a:buChar char="§"/>
        <a:defRPr sz="1500" kern="1200" baseline="0">
          <a:solidFill>
            <a:schemeClr val="tx2"/>
          </a:solidFill>
          <a:latin typeface="Effra"/>
          <a:ea typeface="+mn-ea"/>
          <a:cs typeface="+mn-cs"/>
        </a:defRPr>
      </a:lvl3pPr>
      <a:lvl4pPr marL="761970" indent="-190492" algn="l" defTabSz="457029" rtl="0" eaLnBrk="1" latinLnBrk="0" hangingPunct="1">
        <a:lnSpc>
          <a:spcPts val="1667"/>
        </a:lnSpc>
        <a:spcBef>
          <a:spcPts val="0"/>
        </a:spcBef>
        <a:spcAft>
          <a:spcPts val="667"/>
        </a:spcAft>
        <a:buFont typeface="Wingdings" charset="2"/>
        <a:buChar char="§"/>
        <a:defRPr sz="1500" kern="1200">
          <a:solidFill>
            <a:schemeClr val="accent1"/>
          </a:solidFill>
          <a:latin typeface="+mn-lt"/>
          <a:ea typeface="+mn-ea"/>
          <a:cs typeface="+mn-cs"/>
        </a:defRPr>
      </a:lvl4pPr>
      <a:lvl5pPr marL="953785" indent="-189170" algn="l" defTabSz="457029" rtl="0" eaLnBrk="1" latinLnBrk="0" hangingPunct="1">
        <a:lnSpc>
          <a:spcPts val="1500"/>
        </a:lnSpc>
        <a:spcBef>
          <a:spcPts val="0"/>
        </a:spcBef>
        <a:spcAft>
          <a:spcPts val="667"/>
        </a:spcAft>
        <a:buFont typeface="Lucida Grande"/>
        <a:buChar char="-"/>
        <a:defRPr sz="1300" kern="1200" baseline="0">
          <a:solidFill>
            <a:schemeClr val="accent1"/>
          </a:solidFill>
          <a:latin typeface="Effra"/>
          <a:ea typeface="+mn-ea"/>
          <a:cs typeface="+mn-cs"/>
        </a:defRPr>
      </a:lvl5pPr>
      <a:lvl6pPr marL="1141632" indent="-187847" algn="l" defTabSz="457029" rtl="0" eaLnBrk="1" latinLnBrk="0" hangingPunct="1">
        <a:lnSpc>
          <a:spcPts val="1500"/>
        </a:lnSpc>
        <a:spcBef>
          <a:spcPts val="0"/>
        </a:spcBef>
        <a:spcAft>
          <a:spcPts val="667"/>
        </a:spcAft>
        <a:buFont typeface="Lucida Grande"/>
        <a:buChar char="-"/>
        <a:defRPr sz="1300" kern="1200">
          <a:solidFill>
            <a:schemeClr val="accent1"/>
          </a:solidFill>
          <a:latin typeface="Effra"/>
          <a:ea typeface="+mn-ea"/>
          <a:cs typeface="+mn-cs"/>
        </a:defRPr>
      </a:lvl6pPr>
      <a:lvl7pPr marL="1330801" indent="-189170" algn="l" defTabSz="457029" rtl="0" eaLnBrk="1" latinLnBrk="0" hangingPunct="1">
        <a:lnSpc>
          <a:spcPts val="1500"/>
        </a:lnSpc>
        <a:spcBef>
          <a:spcPts val="0"/>
        </a:spcBef>
        <a:spcAft>
          <a:spcPts val="667"/>
        </a:spcAft>
        <a:buFont typeface="Lucida Grande"/>
        <a:buChar char="-"/>
        <a:defRPr sz="1300" kern="1200">
          <a:solidFill>
            <a:schemeClr val="accent1"/>
          </a:solidFill>
          <a:latin typeface="Effra"/>
          <a:ea typeface="+mn-ea"/>
          <a:cs typeface="+mn-cs"/>
        </a:defRPr>
      </a:lvl7pPr>
      <a:lvl8pPr marL="3427720" indent="-228515" algn="l" defTabSz="457029" rtl="0" eaLnBrk="1" latinLnBrk="0" hangingPunct="1">
        <a:spcBef>
          <a:spcPct val="20000"/>
        </a:spcBef>
        <a:buFont typeface="Arial"/>
        <a:buChar char="•"/>
        <a:defRPr sz="2000" kern="1200">
          <a:solidFill>
            <a:schemeClr val="tx1"/>
          </a:solidFill>
          <a:latin typeface="+mn-lt"/>
          <a:ea typeface="+mn-ea"/>
          <a:cs typeface="+mn-cs"/>
        </a:defRPr>
      </a:lvl8pPr>
      <a:lvl9pPr marL="3884750" indent="-228515" algn="l" defTabSz="4570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9" rtl="0" eaLnBrk="1" latinLnBrk="0" hangingPunct="1">
        <a:defRPr sz="1800" kern="1200">
          <a:solidFill>
            <a:schemeClr val="tx1"/>
          </a:solidFill>
          <a:latin typeface="+mn-lt"/>
          <a:ea typeface="+mn-ea"/>
          <a:cs typeface="+mn-cs"/>
        </a:defRPr>
      </a:lvl1pPr>
      <a:lvl2pPr marL="457029" algn="l" defTabSz="457029" rtl="0" eaLnBrk="1" latinLnBrk="0" hangingPunct="1">
        <a:defRPr sz="1800" kern="1200">
          <a:solidFill>
            <a:schemeClr val="tx1"/>
          </a:solidFill>
          <a:latin typeface="+mn-lt"/>
          <a:ea typeface="+mn-ea"/>
          <a:cs typeface="+mn-cs"/>
        </a:defRPr>
      </a:lvl2pPr>
      <a:lvl3pPr marL="914058" algn="l" defTabSz="457029" rtl="0" eaLnBrk="1" latinLnBrk="0" hangingPunct="1">
        <a:defRPr sz="1800" kern="1200">
          <a:solidFill>
            <a:schemeClr val="tx1"/>
          </a:solidFill>
          <a:latin typeface="+mn-lt"/>
          <a:ea typeface="+mn-ea"/>
          <a:cs typeface="+mn-cs"/>
        </a:defRPr>
      </a:lvl3pPr>
      <a:lvl4pPr marL="1371088" algn="l" defTabSz="457029" rtl="0" eaLnBrk="1" latinLnBrk="0" hangingPunct="1">
        <a:defRPr sz="1800" kern="1200">
          <a:solidFill>
            <a:schemeClr val="tx1"/>
          </a:solidFill>
          <a:latin typeface="+mn-lt"/>
          <a:ea typeface="+mn-ea"/>
          <a:cs typeface="+mn-cs"/>
        </a:defRPr>
      </a:lvl4pPr>
      <a:lvl5pPr marL="1828117" algn="l" defTabSz="457029" rtl="0" eaLnBrk="1" latinLnBrk="0" hangingPunct="1">
        <a:defRPr sz="1800" kern="1200">
          <a:solidFill>
            <a:schemeClr val="tx1"/>
          </a:solidFill>
          <a:latin typeface="+mn-lt"/>
          <a:ea typeface="+mn-ea"/>
          <a:cs typeface="+mn-cs"/>
        </a:defRPr>
      </a:lvl5pPr>
      <a:lvl6pPr marL="2285147" algn="l" defTabSz="457029" rtl="0" eaLnBrk="1" latinLnBrk="0" hangingPunct="1">
        <a:defRPr sz="1800" kern="1200">
          <a:solidFill>
            <a:schemeClr val="tx1"/>
          </a:solidFill>
          <a:latin typeface="+mn-lt"/>
          <a:ea typeface="+mn-ea"/>
          <a:cs typeface="+mn-cs"/>
        </a:defRPr>
      </a:lvl6pPr>
      <a:lvl7pPr marL="2742176" algn="l" defTabSz="457029" rtl="0" eaLnBrk="1" latinLnBrk="0" hangingPunct="1">
        <a:defRPr sz="1800" kern="1200">
          <a:solidFill>
            <a:schemeClr val="tx1"/>
          </a:solidFill>
          <a:latin typeface="+mn-lt"/>
          <a:ea typeface="+mn-ea"/>
          <a:cs typeface="+mn-cs"/>
        </a:defRPr>
      </a:lvl7pPr>
      <a:lvl8pPr marL="3199205" algn="l" defTabSz="457029" rtl="0" eaLnBrk="1" latinLnBrk="0" hangingPunct="1">
        <a:defRPr sz="1800" kern="1200">
          <a:solidFill>
            <a:schemeClr val="tx1"/>
          </a:solidFill>
          <a:latin typeface="+mn-lt"/>
          <a:ea typeface="+mn-ea"/>
          <a:cs typeface="+mn-cs"/>
        </a:defRPr>
      </a:lvl8pPr>
      <a:lvl9pPr marL="3656235" algn="l" defTabSz="45702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5171" name="Rectangle 3"/>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5172" name="Rectangle 4"/>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135173" name="Rectangle 5"/>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endParaRPr lang="en-US" altLang="en-US">
              <a:solidFill>
                <a:srgbClr val="FFFFFF"/>
              </a:solidFill>
            </a:endParaRPr>
          </a:p>
        </p:txBody>
      </p:sp>
      <p:sp>
        <p:nvSpPr>
          <p:cNvPr id="135174" name="Rectangle 6"/>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pPr>
            <a:fld id="{C0FAAC84-59F8-4507-AD0D-08D1B28DD03F}" type="slidenum">
              <a:rPr lang="en-US" altLang="en-US" smtClean="0">
                <a:solidFill>
                  <a:srgbClr val="FFFFFF"/>
                </a:solidFill>
              </a:rPr>
              <a:pPr fontAlgn="base">
                <a:spcBef>
                  <a:spcPct val="0"/>
                </a:spcBef>
                <a:spcAft>
                  <a:spcPct val="0"/>
                </a:spcAft>
              </a:pPr>
              <a:t>‹#›</a:t>
            </a:fld>
            <a:endParaRPr lang="en-US" altLang="en-US">
              <a:solidFill>
                <a:srgbClr val="FFFFFF"/>
              </a:solidFill>
            </a:endParaRPr>
          </a:p>
        </p:txBody>
      </p:sp>
    </p:spTree>
    <p:extLst>
      <p:ext uri="{BB962C8B-B14F-4D97-AF65-F5344CB8AC3E}">
        <p14:creationId xmlns:p14="http://schemas.microsoft.com/office/powerpoint/2010/main" val="2806247530"/>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0.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fsicu.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a:xfrm>
            <a:off x="888728" y="4721880"/>
            <a:ext cx="10543767" cy="886903"/>
          </a:xfrm>
        </p:spPr>
        <p:txBody>
          <a:bodyPr/>
          <a:lstStyle/>
          <a:p>
            <a:r>
              <a:rPr lang="en-CA" altLang="en-US" dirty="0"/>
              <a:t>The Evolving Role of “Family” in the Care of Critically Ill Patient</a:t>
            </a:r>
          </a:p>
        </p:txBody>
      </p:sp>
      <p:sp>
        <p:nvSpPr>
          <p:cNvPr id="20" name="Subtitle 19"/>
          <p:cNvSpPr>
            <a:spLocks noGrp="1"/>
          </p:cNvSpPr>
          <p:nvPr>
            <p:ph type="subTitle" idx="1"/>
          </p:nvPr>
        </p:nvSpPr>
        <p:spPr>
          <a:xfrm>
            <a:off x="888728" y="5521569"/>
            <a:ext cx="10543767" cy="909394"/>
          </a:xfrm>
        </p:spPr>
        <p:txBody>
          <a:bodyPr>
            <a:normAutofit fontScale="70000" lnSpcReduction="20000"/>
          </a:bodyPr>
          <a:lstStyle/>
          <a:p>
            <a:r>
              <a:rPr lang="en-US" sz="2600" dirty="0"/>
              <a:t>Daren K. Heyland</a:t>
            </a:r>
          </a:p>
          <a:p>
            <a:r>
              <a:rPr lang="en-US" sz="1900" dirty="0"/>
              <a:t>Professor of Medicine</a:t>
            </a:r>
          </a:p>
          <a:p>
            <a:r>
              <a:rPr lang="en-US" sz="1900" dirty="0"/>
              <a:t>Queen’s University, Kingston General Hospital</a:t>
            </a:r>
          </a:p>
          <a:p>
            <a:r>
              <a:rPr lang="en-US" sz="1900" dirty="0"/>
              <a:t>Kingston, ON Canada</a:t>
            </a:r>
          </a:p>
          <a:p>
            <a:endParaRPr lang="en-US" dirty="0"/>
          </a:p>
          <a:p>
            <a:endParaRPr lang="en-US" dirty="0"/>
          </a:p>
        </p:txBody>
      </p:sp>
      <p:sp>
        <p:nvSpPr>
          <p:cNvPr id="3" name="Footer Placeholder 2"/>
          <p:cNvSpPr>
            <a:spLocks noGrp="1"/>
          </p:cNvSpPr>
          <p:nvPr>
            <p:ph type="ftr" sz="quarter" idx="4294967295"/>
          </p:nvPr>
        </p:nvSpPr>
        <p:spPr>
          <a:xfrm>
            <a:off x="0" y="6430963"/>
            <a:ext cx="9120188" cy="165100"/>
          </a:xfrm>
        </p:spPr>
        <p:txBody>
          <a:bodyPr/>
          <a:lstStyle/>
          <a:p>
            <a:r>
              <a:rPr lang="en-US" dirty="0"/>
              <a:t>ASPE</a:t>
            </a:r>
          </a:p>
        </p:txBody>
      </p:sp>
      <p:sp>
        <p:nvSpPr>
          <p:cNvPr id="2" name="Slide Number Placeholder 1"/>
          <p:cNvSpPr>
            <a:spLocks noGrp="1"/>
          </p:cNvSpPr>
          <p:nvPr>
            <p:ph type="sldNum" sz="quarter" idx="4294967295"/>
          </p:nvPr>
        </p:nvSpPr>
        <p:spPr>
          <a:xfrm>
            <a:off x="0" y="6440488"/>
            <a:ext cx="661988" cy="165100"/>
          </a:xfrm>
        </p:spPr>
        <p:txBody>
          <a:bodyPr/>
          <a:lstStyle/>
          <a:p>
            <a:fld id="{A3032E39-2DD7-6341-87B9-9AB98FE36691}" type="slidenum">
              <a:rPr lang="en-US" smtClean="0"/>
              <a:pPr/>
              <a:t>1</a:t>
            </a:fld>
            <a:endParaRPr lang="en-US" dirty="0"/>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75690" t="16438" r="1105" b="57079"/>
          <a:stretch>
            <a:fillRect/>
          </a:stretch>
        </p:blipFill>
        <p:spPr bwMode="auto">
          <a:xfrm>
            <a:off x="330994" y="141889"/>
            <a:ext cx="5941619" cy="434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Face to Face May 2014\Agenda\banner.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613" y="179266"/>
            <a:ext cx="5529129" cy="423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137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8C49F-5042-F447-B65B-C8FF8612B120}" type="datetime1">
              <a:rPr lang="en-US" smtClean="0"/>
              <a:t>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10</a:t>
            </a:fld>
            <a:endParaRPr lang="en-US"/>
          </a:p>
        </p:txBody>
      </p:sp>
      <p:pic>
        <p:nvPicPr>
          <p:cNvPr id="5" name="Picture 4"/>
          <p:cNvPicPr>
            <a:picLocks noChangeAspect="1"/>
          </p:cNvPicPr>
          <p:nvPr/>
        </p:nvPicPr>
        <p:blipFill>
          <a:blip r:embed="rId2"/>
          <a:stretch>
            <a:fillRect/>
          </a:stretch>
        </p:blipFill>
        <p:spPr>
          <a:xfrm>
            <a:off x="8776030" y="6095735"/>
            <a:ext cx="3169998" cy="326475"/>
          </a:xfrm>
          <a:prstGeom prst="rect">
            <a:avLst/>
          </a:prstGeom>
        </p:spPr>
      </p:pic>
      <p:pic>
        <p:nvPicPr>
          <p:cNvPr id="6" name="Picture 5"/>
          <p:cNvPicPr>
            <a:picLocks noChangeAspect="1"/>
          </p:cNvPicPr>
          <p:nvPr/>
        </p:nvPicPr>
        <p:blipFill>
          <a:blip r:embed="rId3"/>
          <a:stretch>
            <a:fillRect/>
          </a:stretch>
        </p:blipFill>
        <p:spPr>
          <a:xfrm>
            <a:off x="2174580" y="85311"/>
            <a:ext cx="7839664" cy="1735650"/>
          </a:xfrm>
          <a:prstGeom prst="rect">
            <a:avLst/>
          </a:prstGeom>
        </p:spPr>
      </p:pic>
      <p:pic>
        <p:nvPicPr>
          <p:cNvPr id="8" name="Picture 7"/>
          <p:cNvPicPr>
            <a:picLocks noChangeAspect="1"/>
          </p:cNvPicPr>
          <p:nvPr/>
        </p:nvPicPr>
        <p:blipFill>
          <a:blip r:embed="rId4"/>
          <a:stretch>
            <a:fillRect/>
          </a:stretch>
        </p:blipFill>
        <p:spPr>
          <a:xfrm>
            <a:off x="2633068" y="1910796"/>
            <a:ext cx="6922688" cy="3323400"/>
          </a:xfrm>
          <a:prstGeom prst="rect">
            <a:avLst/>
          </a:prstGeom>
        </p:spPr>
      </p:pic>
      <p:grpSp>
        <p:nvGrpSpPr>
          <p:cNvPr id="11" name="Group 10"/>
          <p:cNvGrpSpPr/>
          <p:nvPr/>
        </p:nvGrpSpPr>
        <p:grpSpPr>
          <a:xfrm>
            <a:off x="3675022" y="5324031"/>
            <a:ext cx="4932381" cy="1021268"/>
            <a:chOff x="3675022" y="5324031"/>
            <a:chExt cx="4932381" cy="1021268"/>
          </a:xfrm>
        </p:grpSpPr>
        <p:pic>
          <p:nvPicPr>
            <p:cNvPr id="7" name="Picture 6"/>
            <p:cNvPicPr>
              <a:picLocks noChangeAspect="1"/>
            </p:cNvPicPr>
            <p:nvPr/>
          </p:nvPicPr>
          <p:blipFill>
            <a:blip r:embed="rId5"/>
            <a:stretch>
              <a:fillRect/>
            </a:stretch>
          </p:blipFill>
          <p:spPr>
            <a:xfrm>
              <a:off x="3675022" y="5324031"/>
              <a:ext cx="4932381" cy="1021268"/>
            </a:xfrm>
            <a:prstGeom prst="rect">
              <a:avLst/>
            </a:prstGeom>
          </p:spPr>
        </p:pic>
        <p:cxnSp>
          <p:nvCxnSpPr>
            <p:cNvPr id="10" name="Straight Connector 9"/>
            <p:cNvCxnSpPr/>
            <p:nvPr/>
          </p:nvCxnSpPr>
          <p:spPr>
            <a:xfrm>
              <a:off x="5625669" y="5828232"/>
              <a:ext cx="2817576" cy="854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832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ChangeArrowheads="1"/>
          </p:cNvSpPr>
          <p:nvPr/>
        </p:nvSpPr>
        <p:spPr bwMode="auto">
          <a:xfrm>
            <a:off x="1525587" y="25003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
        <p:nvSpPr>
          <p:cNvPr id="232459" name="Rectangle 11"/>
          <p:cNvSpPr>
            <a:spLocks noChangeArrowheads="1"/>
          </p:cNvSpPr>
          <p:nvPr/>
        </p:nvSpPr>
        <p:spPr bwMode="auto">
          <a:xfrm>
            <a:off x="1525587" y="2505076"/>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Arial" panose="020B0604020202020204" pitchFamily="34" charset="0"/>
              </a:rPr>
              <a:t> </a:t>
            </a:r>
          </a:p>
          <a:p>
            <a:pPr eaLnBrk="0" hangingPunct="0"/>
            <a:endParaRPr lang="en-US" altLang="en-US" sz="2400">
              <a:latin typeface="Times New Roman" panose="02020603050405020304" pitchFamily="18" charset="0"/>
            </a:endParaRPr>
          </a:p>
        </p:txBody>
      </p:sp>
      <p:sp>
        <p:nvSpPr>
          <p:cNvPr id="232462" name="Rectangle 14"/>
          <p:cNvSpPr>
            <a:spLocks noChangeArrowheads="1"/>
          </p:cNvSpPr>
          <p:nvPr/>
        </p:nvSpPr>
        <p:spPr bwMode="auto">
          <a:xfrm>
            <a:off x="1525587" y="53086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latin typeface="Arial" panose="020B0604020202020204" pitchFamily="34" charset="0"/>
              </a:rPr>
              <a:t> </a:t>
            </a:r>
          </a:p>
          <a:p>
            <a:pPr eaLnBrk="0" hangingPunct="0"/>
            <a:r>
              <a:rPr lang="en-US" altLang="en-US" sz="1200">
                <a:latin typeface="Arial" panose="020B0604020202020204" pitchFamily="34" charset="0"/>
              </a:rPr>
              <a:t> </a:t>
            </a:r>
          </a:p>
          <a:p>
            <a:pPr eaLnBrk="0" hangingPunct="0"/>
            <a:endParaRPr lang="en-US" altLang="en-US" sz="2400">
              <a:latin typeface="Times New Roman" panose="02020603050405020304" pitchFamily="18" charset="0"/>
            </a:endParaRPr>
          </a:p>
        </p:txBody>
      </p:sp>
      <p:sp>
        <p:nvSpPr>
          <p:cNvPr id="232463" name="Rectangle 15"/>
          <p:cNvSpPr>
            <a:spLocks noChangeArrowheads="1"/>
          </p:cNvSpPr>
          <p:nvPr/>
        </p:nvSpPr>
        <p:spPr bwMode="auto">
          <a:xfrm>
            <a:off x="1525587" y="69469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
        <p:nvSpPr>
          <p:cNvPr id="232464" name="Rectangle 16"/>
          <p:cNvSpPr>
            <a:spLocks noChangeArrowheads="1"/>
          </p:cNvSpPr>
          <p:nvPr/>
        </p:nvSpPr>
        <p:spPr bwMode="auto">
          <a:xfrm>
            <a:off x="1525587" y="71294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sp>
        <p:nvSpPr>
          <p:cNvPr id="232465" name="Rectangle 17"/>
          <p:cNvSpPr>
            <a:spLocks noChangeArrowheads="1"/>
          </p:cNvSpPr>
          <p:nvPr/>
        </p:nvSpPr>
        <p:spPr bwMode="auto">
          <a:xfrm>
            <a:off x="1525587" y="78867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CA"/>
          </a:p>
        </p:txBody>
      </p:sp>
      <p:pic>
        <p:nvPicPr>
          <p:cNvPr id="2" name="Picture 1">
            <a:extLst>
              <a:ext uri="{FF2B5EF4-FFF2-40B4-BE49-F238E27FC236}">
                <a16:creationId xmlns:a16="http://schemas.microsoft.com/office/drawing/2014/main" id="{B743FD7A-1DBF-EF48-A5E4-297733BC0206}"/>
              </a:ext>
            </a:extLst>
          </p:cNvPr>
          <p:cNvPicPr>
            <a:picLocks noChangeAspect="1"/>
          </p:cNvPicPr>
          <p:nvPr/>
        </p:nvPicPr>
        <p:blipFill>
          <a:blip r:embed="rId2"/>
          <a:stretch>
            <a:fillRect/>
          </a:stretch>
        </p:blipFill>
        <p:spPr>
          <a:xfrm>
            <a:off x="2139042" y="-48040"/>
            <a:ext cx="6256791" cy="7086222"/>
          </a:xfrm>
          <a:prstGeom prst="rect">
            <a:avLst/>
          </a:prstGeom>
        </p:spPr>
      </p:pic>
      <p:sp>
        <p:nvSpPr>
          <p:cNvPr id="3" name="TextBox 2">
            <a:extLst>
              <a:ext uri="{FF2B5EF4-FFF2-40B4-BE49-F238E27FC236}">
                <a16:creationId xmlns:a16="http://schemas.microsoft.com/office/drawing/2014/main" id="{88238E8A-8C3C-A447-A664-9B9761532F7E}"/>
              </a:ext>
            </a:extLst>
          </p:cNvPr>
          <p:cNvSpPr txBox="1"/>
          <p:nvPr/>
        </p:nvSpPr>
        <p:spPr>
          <a:xfrm>
            <a:off x="8637814" y="3657600"/>
            <a:ext cx="3314700" cy="1754326"/>
          </a:xfrm>
          <a:prstGeom prst="rect">
            <a:avLst/>
          </a:prstGeom>
          <a:noFill/>
        </p:spPr>
        <p:txBody>
          <a:bodyPr wrap="square" rtlCol="0">
            <a:spAutoFit/>
          </a:bodyPr>
          <a:lstStyle/>
          <a:p>
            <a:r>
              <a:rPr lang="en-US" dirty="0"/>
              <a:t>Translated into Russian thanks to Vladimir </a:t>
            </a:r>
            <a:r>
              <a:rPr lang="en-US" dirty="0" err="1"/>
              <a:t>Lomivorotov</a:t>
            </a:r>
            <a:endParaRPr lang="en-US" dirty="0"/>
          </a:p>
          <a:p>
            <a:endParaRPr lang="en-US" dirty="0"/>
          </a:p>
          <a:p>
            <a:r>
              <a:rPr lang="en-US" dirty="0"/>
              <a:t>See </a:t>
            </a:r>
            <a:r>
              <a:rPr lang="en-US" dirty="0" err="1"/>
              <a:t>FSICU.org</a:t>
            </a:r>
            <a:endParaRPr lang="en-US" dirty="0"/>
          </a:p>
          <a:p>
            <a:endParaRPr lang="en-US" dirty="0"/>
          </a:p>
        </p:txBody>
      </p:sp>
    </p:spTree>
    <p:extLst>
      <p:ext uri="{BB962C8B-B14F-4D97-AF65-F5344CB8AC3E}">
        <p14:creationId xmlns:p14="http://schemas.microsoft.com/office/powerpoint/2010/main" val="127071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3474" name="Object 2"/>
          <p:cNvGraphicFramePr>
            <a:graphicFrameLocks noGrp="1" noChangeAspect="1"/>
          </p:cNvGraphicFramePr>
          <p:nvPr>
            <p:ph/>
          </p:nvPr>
        </p:nvGraphicFramePr>
        <p:xfrm>
          <a:off x="1522412" y="1236664"/>
          <a:ext cx="9220200" cy="5621337"/>
        </p:xfrm>
        <a:graphic>
          <a:graphicData uri="http://schemas.openxmlformats.org/presentationml/2006/ole">
            <mc:AlternateContent xmlns:mc="http://schemas.openxmlformats.org/markup-compatibility/2006">
              <mc:Choice xmlns:v="urn:schemas-microsoft-com:vml" Requires="v">
                <p:oleObj spid="_x0000_s3108" name="Chart" r:id="rId3" imgW="8610600" imgH="5362651" progId="Excel.Chart.8">
                  <p:embed/>
                </p:oleObj>
              </mc:Choice>
              <mc:Fallback>
                <p:oleObj name="Chart" r:id="rId3" imgW="8610600" imgH="53626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1236664"/>
                        <a:ext cx="9220200" cy="562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3475" name="Rectangle 3"/>
          <p:cNvSpPr>
            <a:spLocks noChangeArrowheads="1"/>
          </p:cNvSpPr>
          <p:nvPr/>
        </p:nvSpPr>
        <p:spPr bwMode="auto">
          <a:xfrm>
            <a:off x="9599612" y="2971800"/>
            <a:ext cx="1066800" cy="304800"/>
          </a:xfrm>
          <a:prstGeom prst="rect">
            <a:avLst/>
          </a:prstGeom>
          <a:solidFill>
            <a:schemeClr val="bg1"/>
          </a:solidFill>
          <a:ln w="12700">
            <a:noFill/>
            <a:miter lim="800000"/>
            <a:headEnd type="none" w="sm" len="sm"/>
            <a:tailEnd type="none" w="sm" len="sm"/>
          </a:ln>
          <a:effectLst/>
        </p:spPr>
        <p:txBody>
          <a:bodyPr wrap="none" anchor="ctr"/>
          <a:lstStyle/>
          <a:p>
            <a:endParaRPr lang="en-CA"/>
          </a:p>
        </p:txBody>
      </p:sp>
      <p:sp>
        <p:nvSpPr>
          <p:cNvPr id="233476" name="Text Box 4"/>
          <p:cNvSpPr txBox="1">
            <a:spLocks noChangeArrowheads="1"/>
          </p:cNvSpPr>
          <p:nvPr/>
        </p:nvSpPr>
        <p:spPr bwMode="auto">
          <a:xfrm>
            <a:off x="3351212" y="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000000"/>
                </a:solidFill>
              </a:rPr>
              <a:t>Family Satisfaction Benchmarked Site Report</a:t>
            </a:r>
          </a:p>
        </p:txBody>
      </p:sp>
    </p:spTree>
    <p:extLst>
      <p:ext uri="{BB962C8B-B14F-4D97-AF65-F5344CB8AC3E}">
        <p14:creationId xmlns:p14="http://schemas.microsoft.com/office/powerpoint/2010/main" val="204662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4498" name="Object 2"/>
          <p:cNvGraphicFramePr>
            <a:graphicFrameLocks noGrp="1" noChangeAspect="1"/>
          </p:cNvGraphicFramePr>
          <p:nvPr>
            <p:ph/>
          </p:nvPr>
        </p:nvGraphicFramePr>
        <p:xfrm>
          <a:off x="1522412" y="1066800"/>
          <a:ext cx="9144000" cy="5791200"/>
        </p:xfrm>
        <a:graphic>
          <a:graphicData uri="http://schemas.openxmlformats.org/presentationml/2006/ole">
            <mc:AlternateContent xmlns:mc="http://schemas.openxmlformats.org/markup-compatibility/2006">
              <mc:Choice xmlns:v="urn:schemas-microsoft-com:vml" Requires="v">
                <p:oleObj spid="_x0000_s4134" name="Chart" r:id="rId3" imgW="8610600" imgH="5362651" progId="Excel.Chart.8">
                  <p:embed/>
                </p:oleObj>
              </mc:Choice>
              <mc:Fallback>
                <p:oleObj name="Chart" r:id="rId3" imgW="8610600" imgH="53626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4499" name="Rectangle 3"/>
          <p:cNvSpPr>
            <a:spLocks noChangeArrowheads="1"/>
          </p:cNvSpPr>
          <p:nvPr/>
        </p:nvSpPr>
        <p:spPr bwMode="auto">
          <a:xfrm>
            <a:off x="9523412" y="2819400"/>
            <a:ext cx="1143000" cy="228600"/>
          </a:xfrm>
          <a:prstGeom prst="rect">
            <a:avLst/>
          </a:prstGeom>
          <a:solidFill>
            <a:schemeClr val="bg1"/>
          </a:solidFill>
          <a:ln w="12700">
            <a:noFill/>
            <a:miter lim="800000"/>
            <a:headEnd type="none" w="sm" len="sm"/>
            <a:tailEnd type="none" w="sm" len="sm"/>
          </a:ln>
          <a:effectLst/>
        </p:spPr>
        <p:txBody>
          <a:bodyPr wrap="none" anchor="ctr"/>
          <a:lstStyle/>
          <a:p>
            <a:endParaRPr lang="en-CA"/>
          </a:p>
        </p:txBody>
      </p:sp>
      <p:sp>
        <p:nvSpPr>
          <p:cNvPr id="234500" name="Text Box 4"/>
          <p:cNvSpPr txBox="1">
            <a:spLocks noChangeArrowheads="1"/>
          </p:cNvSpPr>
          <p:nvPr/>
        </p:nvSpPr>
        <p:spPr bwMode="auto">
          <a:xfrm>
            <a:off x="3351212" y="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000000"/>
                </a:solidFill>
              </a:rPr>
              <a:t>Family Satisfaction Benchmarked Site Report</a:t>
            </a:r>
          </a:p>
        </p:txBody>
      </p:sp>
    </p:spTree>
    <p:extLst>
      <p:ext uri="{BB962C8B-B14F-4D97-AF65-F5344CB8AC3E}">
        <p14:creationId xmlns:p14="http://schemas.microsoft.com/office/powerpoint/2010/main" val="3217069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aphicFrame>
        <p:nvGraphicFramePr>
          <p:cNvPr id="235522" name="Object 2"/>
          <p:cNvGraphicFramePr>
            <a:graphicFrameLocks noChangeAspect="1"/>
          </p:cNvGraphicFramePr>
          <p:nvPr/>
        </p:nvGraphicFramePr>
        <p:xfrm>
          <a:off x="1522412" y="1143000"/>
          <a:ext cx="9144000" cy="5715000"/>
        </p:xfrm>
        <a:graphic>
          <a:graphicData uri="http://schemas.openxmlformats.org/presentationml/2006/ole">
            <mc:AlternateContent xmlns:mc="http://schemas.openxmlformats.org/markup-compatibility/2006">
              <mc:Choice xmlns:v="urn:schemas-microsoft-com:vml" Requires="v">
                <p:oleObj spid="_x0000_s6180" name="Chart" r:id="rId3" imgW="8610600" imgH="5362651" progId="Excel.Chart.8">
                  <p:embed/>
                </p:oleObj>
              </mc:Choice>
              <mc:Fallback>
                <p:oleObj name="Chart" r:id="rId3" imgW="8610600" imgH="536265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23" name="Rectangle 3"/>
          <p:cNvSpPr>
            <a:spLocks noChangeArrowheads="1"/>
          </p:cNvSpPr>
          <p:nvPr/>
        </p:nvSpPr>
        <p:spPr bwMode="auto">
          <a:xfrm>
            <a:off x="9523412" y="2819400"/>
            <a:ext cx="1143000" cy="228600"/>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a:solidFill>
                <a:srgbClr val="FFFFFF"/>
              </a:solidFill>
            </a:endParaRPr>
          </a:p>
        </p:txBody>
      </p:sp>
      <p:sp>
        <p:nvSpPr>
          <p:cNvPr id="235524" name="Text Box 4"/>
          <p:cNvSpPr txBox="1">
            <a:spLocks noChangeArrowheads="1"/>
          </p:cNvSpPr>
          <p:nvPr/>
        </p:nvSpPr>
        <p:spPr bwMode="auto">
          <a:xfrm>
            <a:off x="3351212" y="152400"/>
            <a:ext cx="571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3200">
                <a:solidFill>
                  <a:srgbClr val="000000"/>
                </a:solidFill>
              </a:rPr>
              <a:t>Family Satisfaction Benchmarked Site Report</a:t>
            </a:r>
          </a:p>
        </p:txBody>
      </p:sp>
    </p:spTree>
    <p:extLst>
      <p:ext uri="{BB962C8B-B14F-4D97-AF65-F5344CB8AC3E}">
        <p14:creationId xmlns:p14="http://schemas.microsoft.com/office/powerpoint/2010/main" val="319650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39485" y="754744"/>
            <a:ext cx="7305152" cy="4818742"/>
          </a:xfrm>
          <a:prstGeom prst="rect">
            <a:avLst/>
          </a:prstGeom>
        </p:spPr>
      </p:pic>
      <p:sp>
        <p:nvSpPr>
          <p:cNvPr id="2" name="Title 1"/>
          <p:cNvSpPr>
            <a:spLocks noGrp="1"/>
          </p:cNvSpPr>
          <p:nvPr>
            <p:ph type="title"/>
          </p:nvPr>
        </p:nvSpPr>
        <p:spPr>
          <a:xfrm>
            <a:off x="664460" y="216574"/>
            <a:ext cx="10072460" cy="928562"/>
          </a:xfrm>
        </p:spPr>
        <p:txBody>
          <a:bodyPr/>
          <a:lstStyle/>
          <a:p>
            <a:pPr algn="ctr"/>
            <a:r>
              <a:rPr lang="en-CA" sz="4000" dirty="0"/>
              <a:t>Targets for Quality Improvement</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15</a:t>
            </a:fld>
            <a:endParaRPr lang="en-US"/>
          </a:p>
        </p:txBody>
      </p:sp>
      <p:sp>
        <p:nvSpPr>
          <p:cNvPr id="8" name="Title 1"/>
          <p:cNvSpPr txBox="1">
            <a:spLocks/>
          </p:cNvSpPr>
          <p:nvPr/>
        </p:nvSpPr>
        <p:spPr>
          <a:xfrm>
            <a:off x="664460" y="5259936"/>
            <a:ext cx="10072460" cy="111610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b="0" i="0" kern="1200">
                <a:solidFill>
                  <a:schemeClr val="tx2"/>
                </a:solidFill>
                <a:latin typeface="Calibri"/>
                <a:ea typeface="+mj-ea"/>
                <a:cs typeface="Calibri"/>
              </a:defRPr>
            </a:lvl1pPr>
          </a:lstStyle>
          <a:p>
            <a:pPr algn="ctr"/>
            <a:r>
              <a:rPr lang="en-CA" dirty="0"/>
              <a:t>Focus on the items considered ‘most important’ and families are ‘least satisfied’ (Quadrant A)</a:t>
            </a:r>
          </a:p>
        </p:txBody>
      </p:sp>
      <p:sp>
        <p:nvSpPr>
          <p:cNvPr id="9" name="Rectangle 8"/>
          <p:cNvSpPr/>
          <p:nvPr/>
        </p:nvSpPr>
        <p:spPr>
          <a:xfrm>
            <a:off x="4242512" y="1097759"/>
            <a:ext cx="1998631" cy="111610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CD631D01-C200-844D-B0FD-30C10DA3D157}"/>
              </a:ext>
            </a:extLst>
          </p:cNvPr>
          <p:cNvSpPr txBox="1"/>
          <p:nvPr/>
        </p:nvSpPr>
        <p:spPr>
          <a:xfrm>
            <a:off x="10377714" y="5457371"/>
            <a:ext cx="1430974" cy="646331"/>
          </a:xfrm>
          <a:prstGeom prst="rect">
            <a:avLst/>
          </a:prstGeom>
          <a:noFill/>
        </p:spPr>
        <p:txBody>
          <a:bodyPr wrap="square" rtlCol="0">
            <a:spAutoFit/>
          </a:bodyPr>
          <a:lstStyle/>
          <a:p>
            <a:r>
              <a:rPr lang="en-US" dirty="0" err="1"/>
              <a:t>Dodek</a:t>
            </a:r>
            <a:endParaRPr lang="en-US" dirty="0"/>
          </a:p>
          <a:p>
            <a:r>
              <a:rPr lang="en-US" dirty="0"/>
              <a:t>CCM 2004</a:t>
            </a:r>
          </a:p>
        </p:txBody>
      </p:sp>
    </p:spTree>
    <p:extLst>
      <p:ext uri="{BB962C8B-B14F-4D97-AF65-F5344CB8AC3E}">
        <p14:creationId xmlns:p14="http://schemas.microsoft.com/office/powerpoint/2010/main" val="136463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3600" b="1" dirty="0"/>
              <a:t>Don’t forget to capture the stories!</a:t>
            </a:r>
          </a:p>
        </p:txBody>
      </p:sp>
      <p:sp>
        <p:nvSpPr>
          <p:cNvPr id="3" name="Content Placeholder 2"/>
          <p:cNvSpPr>
            <a:spLocks noGrp="1"/>
          </p:cNvSpPr>
          <p:nvPr>
            <p:ph idx="1"/>
          </p:nvPr>
        </p:nvSpPr>
        <p:spPr/>
        <p:txBody>
          <a:bodyPr/>
          <a:lstStyle/>
          <a:p>
            <a:endParaRPr lang="en-CA"/>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16</a:t>
            </a:fld>
            <a:endParaRPr lang="en-US"/>
          </a:p>
        </p:txBody>
      </p:sp>
      <p:pic>
        <p:nvPicPr>
          <p:cNvPr id="7" name="Picture 6"/>
          <p:cNvPicPr>
            <a:picLocks noChangeAspect="1"/>
          </p:cNvPicPr>
          <p:nvPr/>
        </p:nvPicPr>
        <p:blipFill>
          <a:blip r:embed="rId2"/>
          <a:stretch>
            <a:fillRect/>
          </a:stretch>
        </p:blipFill>
        <p:spPr>
          <a:xfrm>
            <a:off x="2064971" y="1525484"/>
            <a:ext cx="7271438" cy="3140700"/>
          </a:xfrm>
          <a:prstGeom prst="rect">
            <a:avLst/>
          </a:prstGeom>
        </p:spPr>
      </p:pic>
      <p:pic>
        <p:nvPicPr>
          <p:cNvPr id="8" name="Picture 7"/>
          <p:cNvPicPr>
            <a:picLocks noChangeAspect="1"/>
          </p:cNvPicPr>
          <p:nvPr/>
        </p:nvPicPr>
        <p:blipFill>
          <a:blip r:embed="rId3"/>
          <a:stretch>
            <a:fillRect/>
          </a:stretch>
        </p:blipFill>
        <p:spPr>
          <a:xfrm>
            <a:off x="2152158" y="4641785"/>
            <a:ext cx="7097063" cy="2214150"/>
          </a:xfrm>
          <a:prstGeom prst="rect">
            <a:avLst/>
          </a:prstGeom>
        </p:spPr>
      </p:pic>
    </p:spTree>
    <p:extLst>
      <p:ext uri="{BB962C8B-B14F-4D97-AF65-F5344CB8AC3E}">
        <p14:creationId xmlns:p14="http://schemas.microsoft.com/office/powerpoint/2010/main" val="2903819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68397"/>
            <a:ext cx="10072460" cy="1116106"/>
          </a:xfrm>
        </p:spPr>
        <p:txBody>
          <a:bodyPr/>
          <a:lstStyle/>
          <a:p>
            <a:pPr algn="ctr"/>
            <a:r>
              <a:rPr lang="en-CA" sz="3600" b="1" dirty="0"/>
              <a:t>My Quality Improvement Motto </a:t>
            </a:r>
          </a:p>
        </p:txBody>
      </p:sp>
      <p:sp>
        <p:nvSpPr>
          <p:cNvPr id="3" name="Content Placeholder 2"/>
          <p:cNvSpPr>
            <a:spLocks noGrp="1"/>
          </p:cNvSpPr>
          <p:nvPr>
            <p:ph idx="1"/>
          </p:nvPr>
        </p:nvSpPr>
        <p:spPr>
          <a:xfrm>
            <a:off x="3033748" y="1555334"/>
            <a:ext cx="5395410" cy="3844437"/>
          </a:xfrm>
        </p:spPr>
        <p:txBody>
          <a:bodyPr>
            <a:normAutofit/>
          </a:bodyPr>
          <a:lstStyle/>
          <a:p>
            <a:pPr marL="0" indent="0" algn="ctr">
              <a:buNone/>
            </a:pPr>
            <a:r>
              <a:rPr lang="en-CA" sz="2800" dirty="0"/>
              <a:t>Facts provide us with knowledge; </a:t>
            </a:r>
          </a:p>
          <a:p>
            <a:pPr marL="0" indent="0" algn="ctr">
              <a:buNone/>
            </a:pPr>
            <a:r>
              <a:rPr lang="en-CA" sz="2800" dirty="0"/>
              <a:t>Stories provide us with the power to transform care!</a:t>
            </a:r>
          </a:p>
        </p:txBody>
      </p:sp>
      <p:sp>
        <p:nvSpPr>
          <p:cNvPr id="4" name="Date Placeholder 3"/>
          <p:cNvSpPr>
            <a:spLocks noGrp="1"/>
          </p:cNvSpPr>
          <p:nvPr>
            <p:ph type="dt" sz="half" idx="10"/>
          </p:nvPr>
        </p:nvSpPr>
        <p:spPr>
          <a:xfrm>
            <a:off x="9854223" y="6431567"/>
            <a:ext cx="1586987" cy="165156"/>
          </a:xfrm>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a:xfrm>
            <a:off x="697709" y="6431567"/>
            <a:ext cx="9120965" cy="165156"/>
          </a:xfrm>
        </p:spPr>
        <p:txBody>
          <a:bodyPr/>
          <a:lstStyle/>
          <a:p>
            <a:endParaRPr lang="en-US"/>
          </a:p>
        </p:txBody>
      </p:sp>
      <p:sp>
        <p:nvSpPr>
          <p:cNvPr id="6" name="Slide Number Placeholder 5"/>
          <p:cNvSpPr>
            <a:spLocks noGrp="1"/>
          </p:cNvSpPr>
          <p:nvPr>
            <p:ph type="sldNum" sz="quarter" idx="12"/>
          </p:nvPr>
        </p:nvSpPr>
        <p:spPr>
          <a:xfrm>
            <a:off x="35595" y="6440924"/>
            <a:ext cx="662114" cy="165156"/>
          </a:xfrm>
        </p:spPr>
        <p:txBody>
          <a:bodyPr/>
          <a:lstStyle/>
          <a:p>
            <a:fld id="{162F1D00-BD13-4404-86B0-79703945A0A7}" type="slidenum">
              <a:rPr lang="en-US" smtClean="0"/>
              <a:t>17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959" y="1156848"/>
            <a:ext cx="5275273" cy="5264191"/>
          </a:xfrm>
          <a:prstGeom prst="rect">
            <a:avLst/>
          </a:prstGeom>
        </p:spPr>
      </p:pic>
    </p:spTree>
    <p:extLst>
      <p:ext uri="{BB962C8B-B14F-4D97-AF65-F5344CB8AC3E}">
        <p14:creationId xmlns:p14="http://schemas.microsoft.com/office/powerpoint/2010/main" val="130455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570" y="583089"/>
            <a:ext cx="10072460" cy="1116106"/>
          </a:xfrm>
        </p:spPr>
        <p:txBody>
          <a:bodyPr/>
          <a:lstStyle/>
          <a:p>
            <a:pPr algn="ctr"/>
            <a:r>
              <a:rPr lang="en-CA" b="1" dirty="0">
                <a:latin typeface="+mj-lt"/>
              </a:rPr>
              <a:t>Relationship between </a:t>
            </a:r>
            <a:br>
              <a:rPr lang="en-CA" b="1" dirty="0">
                <a:latin typeface="+mj-lt"/>
              </a:rPr>
            </a:br>
            <a:r>
              <a:rPr lang="en-CA" b="1" dirty="0">
                <a:latin typeface="+mj-lt"/>
              </a:rPr>
              <a:t>“Family Satisfaction” and long-term outcomes</a:t>
            </a:r>
            <a:br>
              <a:rPr lang="en-CA" b="1" dirty="0">
                <a:latin typeface="+mj-lt"/>
              </a:rPr>
            </a:br>
            <a:endParaRPr lang="en-CA" b="1" dirty="0">
              <a:latin typeface="+mj-lt"/>
            </a:endParaRPr>
          </a:p>
        </p:txBody>
      </p:sp>
      <p:sp>
        <p:nvSpPr>
          <p:cNvPr id="3" name="Content Placeholder 2"/>
          <p:cNvSpPr>
            <a:spLocks noGrp="1"/>
          </p:cNvSpPr>
          <p:nvPr>
            <p:ph idx="1"/>
          </p:nvPr>
        </p:nvSpPr>
        <p:spPr>
          <a:xfrm>
            <a:off x="734129" y="4702629"/>
            <a:ext cx="9699827" cy="1435837"/>
          </a:xfrm>
        </p:spPr>
        <p:txBody>
          <a:bodyPr>
            <a:normAutofit/>
          </a:bodyPr>
          <a:lstStyle/>
          <a:p>
            <a:r>
              <a:rPr lang="en-CA" sz="2800" dirty="0"/>
              <a:t>Family dissatisfaction may be a modifiable determinant to their long-term psychological well-being</a:t>
            </a:r>
            <a:endParaRPr lang="en-CA" sz="2400" dirty="0"/>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18</a:t>
            </a:fld>
            <a:endParaRPr lang="en-US"/>
          </a:p>
        </p:txBody>
      </p:sp>
      <p:pic>
        <p:nvPicPr>
          <p:cNvPr id="5" name="Picture 4">
            <a:extLst>
              <a:ext uri="{FF2B5EF4-FFF2-40B4-BE49-F238E27FC236}">
                <a16:creationId xmlns:a16="http://schemas.microsoft.com/office/drawing/2014/main" id="{DEDB7F10-45B2-AB42-BEDC-864221CADEC1}"/>
              </a:ext>
            </a:extLst>
          </p:cNvPr>
          <p:cNvPicPr>
            <a:picLocks noChangeAspect="1"/>
          </p:cNvPicPr>
          <p:nvPr/>
        </p:nvPicPr>
        <p:blipFill>
          <a:blip r:embed="rId2"/>
          <a:stretch>
            <a:fillRect/>
          </a:stretch>
        </p:blipFill>
        <p:spPr>
          <a:xfrm>
            <a:off x="734130" y="2151167"/>
            <a:ext cx="9820471" cy="2551462"/>
          </a:xfrm>
          <a:prstGeom prst="rect">
            <a:avLst/>
          </a:prstGeom>
        </p:spPr>
      </p:pic>
      <p:pic>
        <p:nvPicPr>
          <p:cNvPr id="7" name="Picture 6">
            <a:extLst>
              <a:ext uri="{FF2B5EF4-FFF2-40B4-BE49-F238E27FC236}">
                <a16:creationId xmlns:a16="http://schemas.microsoft.com/office/drawing/2014/main" id="{C33D4DA6-AF04-7A40-AABA-03DD08F83C6F}"/>
              </a:ext>
            </a:extLst>
          </p:cNvPr>
          <p:cNvPicPr>
            <a:picLocks noChangeAspect="1"/>
          </p:cNvPicPr>
          <p:nvPr/>
        </p:nvPicPr>
        <p:blipFill>
          <a:blip r:embed="rId3"/>
          <a:stretch>
            <a:fillRect/>
          </a:stretch>
        </p:blipFill>
        <p:spPr>
          <a:xfrm>
            <a:off x="946377" y="1337247"/>
            <a:ext cx="9487580" cy="682911"/>
          </a:xfrm>
          <a:prstGeom prst="rect">
            <a:avLst/>
          </a:prstGeom>
        </p:spPr>
      </p:pic>
      <p:sp>
        <p:nvSpPr>
          <p:cNvPr id="8" name="TextBox 7">
            <a:extLst>
              <a:ext uri="{FF2B5EF4-FFF2-40B4-BE49-F238E27FC236}">
                <a16:creationId xmlns:a16="http://schemas.microsoft.com/office/drawing/2014/main" id="{F1EE4E85-36F5-2A48-BB1B-84A7045683DF}"/>
              </a:ext>
            </a:extLst>
          </p:cNvPr>
          <p:cNvSpPr txBox="1"/>
          <p:nvPr/>
        </p:nvSpPr>
        <p:spPr>
          <a:xfrm>
            <a:off x="8281731" y="5731019"/>
            <a:ext cx="3526957" cy="369332"/>
          </a:xfrm>
          <a:prstGeom prst="rect">
            <a:avLst/>
          </a:prstGeom>
          <a:noFill/>
        </p:spPr>
        <p:txBody>
          <a:bodyPr wrap="square" rtlCol="0">
            <a:spAutoFit/>
          </a:bodyPr>
          <a:lstStyle/>
          <a:p>
            <a:r>
              <a:rPr lang="en-US" dirty="0" err="1"/>
              <a:t>Zimmerli</a:t>
            </a:r>
            <a:r>
              <a:rPr lang="en-US" dirty="0"/>
              <a:t> Resuscitation 2014</a:t>
            </a:r>
          </a:p>
        </p:txBody>
      </p:sp>
    </p:spTree>
    <p:extLst>
      <p:ext uri="{BB962C8B-B14F-4D97-AF65-F5344CB8AC3E}">
        <p14:creationId xmlns:p14="http://schemas.microsoft.com/office/powerpoint/2010/main" val="2140248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403073" y="6500746"/>
            <a:ext cx="662114" cy="165156"/>
          </a:xfrm>
        </p:spPr>
        <p:txBody>
          <a:bodyPr/>
          <a:lstStyle/>
          <a:p>
            <a:fld id="{A3032E39-2DD7-6341-87B9-9AB98FE36691}" type="slidenum">
              <a:rPr lang="en-US" smtClean="0"/>
              <a:pPr/>
              <a:t>19</a:t>
            </a:fld>
            <a:endParaRPr lang="en-US" dirty="0"/>
          </a:p>
        </p:txBody>
      </p:sp>
      <p:sp>
        <p:nvSpPr>
          <p:cNvPr id="22" name="Title 21"/>
          <p:cNvSpPr>
            <a:spLocks noGrp="1"/>
          </p:cNvSpPr>
          <p:nvPr>
            <p:ph type="title"/>
          </p:nvPr>
        </p:nvSpPr>
        <p:spPr>
          <a:xfrm>
            <a:off x="504343" y="172017"/>
            <a:ext cx="11173088" cy="977774"/>
          </a:xfrm>
        </p:spPr>
        <p:txBody>
          <a:bodyPr/>
          <a:lstStyle/>
          <a:p>
            <a:pPr algn="ctr"/>
            <a:r>
              <a:rPr lang="en-US" u="sng"/>
              <a:t>The Evolution of “Family” in the Care of Critically Ill Patients</a:t>
            </a:r>
            <a:endParaRPr lang="en-US" dirty="0">
              <a:latin typeface="Helvetica" panose="020B0604020202020204" pitchFamily="34" charset="0"/>
              <a:cs typeface="Helvetica" panose="020B0604020202020204" pitchFamily="34" charset="0"/>
            </a:endParaRPr>
          </a:p>
        </p:txBody>
      </p:sp>
      <p:grpSp>
        <p:nvGrpSpPr>
          <p:cNvPr id="4" name="Group 3"/>
          <p:cNvGrpSpPr/>
          <p:nvPr/>
        </p:nvGrpSpPr>
        <p:grpSpPr>
          <a:xfrm>
            <a:off x="3917541" y="1412305"/>
            <a:ext cx="5471160" cy="1449696"/>
            <a:chOff x="12526" y="1397052"/>
            <a:chExt cx="5471160" cy="1449696"/>
          </a:xfrm>
          <a:solidFill>
            <a:schemeClr val="accent2"/>
          </a:solidFill>
        </p:grpSpPr>
        <p:sp>
          <p:nvSpPr>
            <p:cNvPr id="8" name="Pentagon 7"/>
            <p:cNvSpPr/>
            <p:nvPr/>
          </p:nvSpPr>
          <p:spPr>
            <a:xfrm>
              <a:off x="12526" y="148276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4" name="AutoShape 12"/>
            <p:cNvSpPr>
              <a:spLocks/>
            </p:cNvSpPr>
            <p:nvPr/>
          </p:nvSpPr>
          <p:spPr bwMode="auto">
            <a:xfrm>
              <a:off x="36580" y="1397052"/>
              <a:ext cx="4759890" cy="121158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tx1"/>
                </a:solidFill>
                <a:latin typeface="+mn-lt"/>
                <a:ea typeface="+mn-ea"/>
                <a:cs typeface="+mn-cs"/>
                <a:sym typeface="Helvetica" panose="020B0604020202020204" pitchFamily="34" charset="0"/>
              </a:endParaRP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Family Satisfaction with ICU</a:t>
              </a: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 (FS-ICU 24R)</a:t>
              </a:r>
            </a:p>
          </p:txBody>
        </p:sp>
      </p:grpSp>
      <p:grpSp>
        <p:nvGrpSpPr>
          <p:cNvPr id="5" name="Group 4"/>
          <p:cNvGrpSpPr/>
          <p:nvPr/>
        </p:nvGrpSpPr>
        <p:grpSpPr>
          <a:xfrm>
            <a:off x="3917541" y="2873840"/>
            <a:ext cx="5471160" cy="1773169"/>
            <a:chOff x="12526" y="2668209"/>
            <a:chExt cx="5471160" cy="1680688"/>
          </a:xfrm>
          <a:solidFill>
            <a:schemeClr val="accent1"/>
          </a:solidFill>
        </p:grpSpPr>
        <p:sp>
          <p:nvSpPr>
            <p:cNvPr id="9" name="Pentagon 8"/>
            <p:cNvSpPr/>
            <p:nvPr/>
          </p:nvSpPr>
          <p:spPr>
            <a:xfrm>
              <a:off x="12526" y="2668209"/>
              <a:ext cx="5471160" cy="1603478"/>
            </a:xfrm>
            <a:prstGeom prst="homePlate">
              <a:avLst>
                <a:gd name="adj" fmla="val 48218"/>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7" name="AutoShape 12"/>
            <p:cNvSpPr>
              <a:spLocks/>
            </p:cNvSpPr>
            <p:nvPr/>
          </p:nvSpPr>
          <p:spPr bwMode="auto">
            <a:xfrm>
              <a:off x="12526" y="2676416"/>
              <a:ext cx="4636799" cy="1672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a:p>
              <a:pPr marL="179361" algn="l">
                <a:lnSpc>
                  <a:spcPct val="85000"/>
                </a:lnSpc>
                <a:spcAft>
                  <a:spcPts val="600"/>
                </a:spcAft>
                <a:defRPr/>
              </a:pPr>
              <a:r>
                <a:rPr lang="en-CA" altLang="en-US" sz="2400" dirty="0">
                  <a:solidFill>
                    <a:schemeClr val="bg1"/>
                  </a:solidFill>
                  <a:latin typeface="+mn-lt"/>
                  <a:ea typeface="+mn-ea"/>
                  <a:cs typeface="+mn-cs"/>
                  <a:sym typeface="Helvetica" panose="020B0604020202020204" pitchFamily="34" charset="0"/>
                </a:rPr>
                <a:t>SCCM Guidelines for Family-Centered Care in the ICU</a:t>
              </a:r>
              <a:endParaRPr lang="en-CA" altLang="en-US" sz="1600" dirty="0">
                <a:solidFill>
                  <a:schemeClr val="bg1"/>
                </a:solidFill>
              </a:endParaRPr>
            </a:p>
            <a:p>
              <a:pPr marL="179361" algn="l">
                <a:lnSpc>
                  <a:spcPct val="85000"/>
                </a:lnSpc>
                <a:defRPr/>
              </a:pPr>
              <a:endParaRPr lang="en-US" altLang="en-US" sz="1600" dirty="0">
                <a:solidFill>
                  <a:schemeClr val="bg1"/>
                </a:solidFill>
              </a:endParaRPr>
            </a:p>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p:txBody>
        </p:sp>
      </p:grpSp>
      <p:grpSp>
        <p:nvGrpSpPr>
          <p:cNvPr id="6" name="Group 5"/>
          <p:cNvGrpSpPr/>
          <p:nvPr/>
        </p:nvGrpSpPr>
        <p:grpSpPr>
          <a:xfrm>
            <a:off x="3867857" y="4586051"/>
            <a:ext cx="5544898" cy="1363980"/>
            <a:chOff x="-37158" y="4271688"/>
            <a:chExt cx="5544898" cy="1363980"/>
          </a:xfrm>
          <a:solidFill>
            <a:schemeClr val="tx2"/>
          </a:solidFill>
        </p:grpSpPr>
        <p:sp>
          <p:nvSpPr>
            <p:cNvPr id="10" name="Pentagon 9"/>
            <p:cNvSpPr/>
            <p:nvPr/>
          </p:nvSpPr>
          <p:spPr>
            <a:xfrm>
              <a:off x="36580" y="427168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400" dirty="0">
                <a:latin typeface="Rockwell" panose="02060603020205020403" pitchFamily="18" charset="0"/>
              </a:endParaRPr>
            </a:p>
          </p:txBody>
        </p:sp>
        <p:sp>
          <p:nvSpPr>
            <p:cNvPr id="20" name="AutoShape 12"/>
            <p:cNvSpPr>
              <a:spLocks/>
            </p:cNvSpPr>
            <p:nvPr/>
          </p:nvSpPr>
          <p:spPr bwMode="auto">
            <a:xfrm>
              <a:off x="-37158" y="4310111"/>
              <a:ext cx="5293235" cy="861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r>
                <a:rPr lang="en-US" altLang="en-US" sz="2000" u="sng" dirty="0">
                  <a:solidFill>
                    <a:schemeClr val="bg1"/>
                  </a:solidFill>
                  <a:latin typeface="+mj-lt"/>
                </a:rPr>
                <a:t>Im</a:t>
              </a:r>
              <a:r>
                <a:rPr lang="en-US" altLang="en-US" sz="2000" dirty="0">
                  <a:solidFill>
                    <a:schemeClr val="bg1"/>
                  </a:solidFill>
                  <a:latin typeface="+mj-lt"/>
                </a:rPr>
                <a:t>proving </a:t>
              </a:r>
              <a:r>
                <a:rPr lang="en-US" altLang="en-US" sz="2000" u="sng" dirty="0">
                  <a:solidFill>
                    <a:schemeClr val="bg1"/>
                  </a:solidFill>
                  <a:latin typeface="+mj-lt"/>
                </a:rPr>
                <a:t>Pa</a:t>
              </a:r>
              <a:r>
                <a:rPr lang="en-US" altLang="en-US" sz="2000" dirty="0">
                  <a:solidFill>
                    <a:schemeClr val="bg1"/>
                  </a:solidFill>
                  <a:latin typeface="+mj-lt"/>
                </a:rPr>
                <a:t>rtnerships with F</a:t>
              </a:r>
              <a:r>
                <a:rPr lang="en-US" altLang="en-US" sz="2000" u="sng" dirty="0">
                  <a:solidFill>
                    <a:schemeClr val="bg1"/>
                  </a:solidFill>
                  <a:latin typeface="+mj-lt"/>
                </a:rPr>
                <a:t>a</a:t>
              </a:r>
              <a:r>
                <a:rPr lang="en-US" altLang="en-US" sz="2000" dirty="0">
                  <a:solidFill>
                    <a:schemeClr val="bg1"/>
                  </a:solidFill>
                  <a:latin typeface="+mj-lt"/>
                </a:rPr>
                <a:t>mily Members of I</a:t>
              </a:r>
              <a:r>
                <a:rPr lang="en-US" altLang="en-US" sz="2000" u="sng" dirty="0">
                  <a:solidFill>
                    <a:schemeClr val="bg1"/>
                  </a:solidFill>
                  <a:latin typeface="+mj-lt"/>
                </a:rPr>
                <a:t>C</a:t>
              </a:r>
              <a:r>
                <a:rPr lang="en-US" altLang="en-US" sz="2000" dirty="0">
                  <a:solidFill>
                    <a:schemeClr val="bg1"/>
                  </a:solidFill>
                  <a:latin typeface="+mj-lt"/>
                </a:rPr>
                <a:t>U Patien</a:t>
              </a:r>
              <a:r>
                <a:rPr lang="en-US" altLang="en-US" sz="2000" u="sng" dirty="0">
                  <a:solidFill>
                    <a:schemeClr val="bg1"/>
                  </a:solidFill>
                  <a:latin typeface="+mj-lt"/>
                </a:rPr>
                <a:t>t</a:t>
              </a:r>
              <a:r>
                <a:rPr lang="en-US" altLang="en-US" sz="2000" dirty="0">
                  <a:solidFill>
                    <a:schemeClr val="bg1"/>
                  </a:solidFill>
                  <a:latin typeface="+mj-lt"/>
                </a:rPr>
                <a:t>s: The IMPACT Trial</a:t>
              </a: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p:txBody>
        </p:sp>
      </p:grpSp>
      <p:sp>
        <p:nvSpPr>
          <p:cNvPr id="7" name="TextBox 6"/>
          <p:cNvSpPr txBox="1"/>
          <p:nvPr/>
        </p:nvSpPr>
        <p:spPr>
          <a:xfrm>
            <a:off x="1535704" y="1498021"/>
            <a:ext cx="1776521" cy="1363980"/>
          </a:xfrm>
          <a:prstGeom prst="rect">
            <a:avLst/>
          </a:prstGeom>
          <a:noFill/>
        </p:spPr>
        <p:txBody>
          <a:bodyPr wrap="square" lIns="0" tIns="0" rIns="0" bIns="0" rtlCol="0" anchor="ctr" anchorCtr="0">
            <a:noAutofit/>
          </a:bodyPr>
          <a:lstStyle/>
          <a:p>
            <a:pPr>
              <a:lnSpc>
                <a:spcPts val="1900"/>
              </a:lnSpc>
            </a:pPr>
            <a:r>
              <a:rPr lang="en-US" sz="2300" b="1" dirty="0">
                <a:latin typeface="Helvetica" panose="020B0604020202020204" pitchFamily="34" charset="0"/>
                <a:cs typeface="Helvetica" panose="020B0604020202020204" pitchFamily="34" charset="0"/>
              </a:rPr>
              <a:t>Families’ Experience</a:t>
            </a:r>
          </a:p>
        </p:txBody>
      </p:sp>
      <p:sp>
        <p:nvSpPr>
          <p:cNvPr id="18" name="TextBox 17"/>
          <p:cNvSpPr txBox="1"/>
          <p:nvPr/>
        </p:nvSpPr>
        <p:spPr>
          <a:xfrm>
            <a:off x="1535704" y="3105754"/>
            <a:ext cx="1693015" cy="1551358"/>
          </a:xfrm>
          <a:prstGeom prst="rect">
            <a:avLst/>
          </a:prstGeom>
          <a:noFill/>
        </p:spPr>
        <p:txBody>
          <a:bodyPr wrap="square" lIns="0" tIns="0" rIns="0" bIns="0" rtlCol="0" anchor="ctr" anchorCtr="0">
            <a:noAutofit/>
          </a:bodyPr>
          <a:lstStyle/>
          <a:p>
            <a:pPr>
              <a:lnSpc>
                <a:spcPts val="1900"/>
              </a:lnSpc>
            </a:pPr>
            <a:r>
              <a:rPr lang="en-US" sz="2300" b="1" dirty="0">
                <a:solidFill>
                  <a:schemeClr val="accent1"/>
                </a:solidFill>
                <a:latin typeface="Helvetica" panose="020B0604020202020204" pitchFamily="34" charset="0"/>
                <a:cs typeface="Helvetica" panose="020B0604020202020204" pitchFamily="34" charset="0"/>
              </a:rPr>
              <a:t>Family Centered</a:t>
            </a:r>
          </a:p>
          <a:p>
            <a:pPr>
              <a:lnSpc>
                <a:spcPts val="1900"/>
              </a:lnSpc>
            </a:pPr>
            <a:r>
              <a:rPr lang="en-US" sz="2300" b="1" dirty="0">
                <a:solidFill>
                  <a:schemeClr val="accent1"/>
                </a:solidFill>
                <a:latin typeface="Helvetica" panose="020B0604020202020204" pitchFamily="34" charset="0"/>
                <a:cs typeface="Helvetica" panose="020B0604020202020204" pitchFamily="34" charset="0"/>
              </a:rPr>
              <a:t>Care</a:t>
            </a:r>
          </a:p>
        </p:txBody>
      </p:sp>
      <p:sp>
        <p:nvSpPr>
          <p:cNvPr id="19" name="TextBox 18"/>
          <p:cNvSpPr txBox="1"/>
          <p:nvPr/>
        </p:nvSpPr>
        <p:spPr>
          <a:xfrm>
            <a:off x="1535704" y="4647011"/>
            <a:ext cx="1776524" cy="1363980"/>
          </a:xfrm>
          <a:prstGeom prst="rect">
            <a:avLst/>
          </a:prstGeom>
          <a:noFill/>
        </p:spPr>
        <p:txBody>
          <a:bodyPr wrap="square" lIns="0" tIns="0" rIns="0" bIns="0" rtlCol="0" anchor="ctr" anchorCtr="0">
            <a:noAutofit/>
          </a:bodyPr>
          <a:lstStyle/>
          <a:p>
            <a:pPr>
              <a:lnSpc>
                <a:spcPts val="1900"/>
              </a:lnSpc>
            </a:pPr>
            <a:r>
              <a:rPr lang="en-US" sz="2300" b="1" dirty="0">
                <a:solidFill>
                  <a:schemeClr val="tx2"/>
                </a:solidFill>
                <a:latin typeface="Helvetica" panose="020B0604020202020204" pitchFamily="34" charset="0"/>
                <a:cs typeface="Helvetica" panose="020B0604020202020204" pitchFamily="34" charset="0"/>
              </a:rPr>
              <a:t>Family as “Partners’</a:t>
            </a:r>
          </a:p>
        </p:txBody>
      </p:sp>
      <p:sp>
        <p:nvSpPr>
          <p:cNvPr id="21" name="Isosceles Triangle 20"/>
          <p:cNvSpPr/>
          <p:nvPr/>
        </p:nvSpPr>
        <p:spPr>
          <a:xfrm rot="16200000" flipV="1">
            <a:off x="3271945" y="518712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3" name="Isosceles Triangle 22"/>
          <p:cNvSpPr/>
          <p:nvPr/>
        </p:nvSpPr>
        <p:spPr>
          <a:xfrm rot="16200000" flipV="1">
            <a:off x="3225687" y="3711946"/>
            <a:ext cx="765931"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6" name="Isosceles Triangle 25"/>
          <p:cNvSpPr/>
          <p:nvPr/>
        </p:nvSpPr>
        <p:spPr>
          <a:xfrm rot="16200000" flipV="1">
            <a:off x="3271942" y="203813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7" name="TextBox 26"/>
          <p:cNvSpPr txBox="1"/>
          <p:nvPr/>
        </p:nvSpPr>
        <p:spPr>
          <a:xfrm>
            <a:off x="1535704" y="1144958"/>
            <a:ext cx="2047813" cy="529590"/>
          </a:xfrm>
          <a:prstGeom prst="rect">
            <a:avLst/>
          </a:prstGeom>
          <a:noFill/>
        </p:spPr>
        <p:txBody>
          <a:bodyPr wrap="square" lIns="0" tIns="0" rIns="0" bIns="0" rtlCol="0" anchor="ctr" anchorCtr="0">
            <a:noAutofit/>
          </a:bodyPr>
          <a:lstStyle/>
          <a:p>
            <a:pPr>
              <a:lnSpc>
                <a:spcPts val="1900"/>
              </a:lnSpc>
            </a:pPr>
            <a:r>
              <a:rPr lang="en-US" sz="2300" dirty="0">
                <a:latin typeface="Effra"/>
                <a:cs typeface="Effra"/>
              </a:rPr>
              <a:t>ERA</a:t>
            </a:r>
          </a:p>
        </p:txBody>
      </p:sp>
    </p:spTree>
    <p:extLst>
      <p:ext uri="{BB962C8B-B14F-4D97-AF65-F5344CB8AC3E}">
        <p14:creationId xmlns:p14="http://schemas.microsoft.com/office/powerpoint/2010/main" val="166882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8C49F-5042-F447-B65B-C8FF8612B120}" type="datetime1">
              <a:rPr lang="en-US" smtClean="0"/>
              <a:t>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F1D00-BD13-4404-86B0-79703945A0A7}" type="slidenum">
              <a:rPr lang="en-US" smtClean="0"/>
              <a:t>2</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453" y="1207494"/>
            <a:ext cx="4723287" cy="472328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513" y="1256231"/>
            <a:ext cx="6076037" cy="3674691"/>
          </a:xfrm>
          <a:prstGeom prst="rect">
            <a:avLst/>
          </a:prstGeom>
        </p:spPr>
      </p:pic>
      <p:sp>
        <p:nvSpPr>
          <p:cNvPr id="7" name="Right Arrow 6"/>
          <p:cNvSpPr/>
          <p:nvPr/>
        </p:nvSpPr>
        <p:spPr>
          <a:xfrm>
            <a:off x="4922377" y="3426864"/>
            <a:ext cx="1145136" cy="7862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1349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15" y="2517449"/>
            <a:ext cx="7516442" cy="1362075"/>
          </a:xfrm>
        </p:spPr>
        <p:txBody>
          <a:bodyPr>
            <a:normAutofit fontScale="90000"/>
          </a:bodyPr>
          <a:lstStyle/>
          <a:p>
            <a:r>
              <a:rPr lang="en-US" altLang="en-US" dirty="0"/>
              <a:t>The Institute of Medicine defines </a:t>
            </a:r>
            <a:r>
              <a:rPr lang="en-US" altLang="en-US" u="sng" dirty="0"/>
              <a:t>quality care</a:t>
            </a:r>
            <a:r>
              <a:rPr lang="en-US" altLang="en-US" dirty="0"/>
              <a:t> as safe, timely, efficient, effective, equitable, and patient-centered</a:t>
            </a:r>
            <a:br>
              <a:rPr lang="en-US" altLang="en-US" sz="2800" baseline="46000" dirty="0"/>
            </a:br>
            <a:br>
              <a:rPr lang="en-US" altLang="en-US" dirty="0"/>
            </a:br>
            <a:r>
              <a:rPr lang="en-US" altLang="en-US" dirty="0"/>
              <a:t>In the ICU, patient-centeredness includes family-centeredness</a:t>
            </a:r>
            <a:br>
              <a:rPr lang="en-US" altLang="en-US" dirty="0"/>
            </a:br>
            <a:endParaRPr lang="en-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75690" t="16438" r="1105" b="57079"/>
          <a:stretch>
            <a:fillRect/>
          </a:stretch>
        </p:blipFill>
        <p:spPr bwMode="auto">
          <a:xfrm>
            <a:off x="6167205" y="3172582"/>
            <a:ext cx="4557767" cy="33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794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Content Placeholder 3">
            <a:extLst>
              <a:ext uri="{FF2B5EF4-FFF2-40B4-BE49-F238E27FC236}">
                <a16:creationId xmlns:a16="http://schemas.microsoft.com/office/drawing/2014/main" id="{784DC485-5979-174F-856F-E8207AB445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181" y="566057"/>
            <a:ext cx="10703556" cy="4291693"/>
          </a:xfrm>
        </p:spPr>
      </p:pic>
      <p:sp>
        <p:nvSpPr>
          <p:cNvPr id="49154" name="TextBox 6">
            <a:extLst>
              <a:ext uri="{FF2B5EF4-FFF2-40B4-BE49-F238E27FC236}">
                <a16:creationId xmlns:a16="http://schemas.microsoft.com/office/drawing/2014/main" id="{43FE458C-3148-7049-920C-EF3D3866F51A}"/>
              </a:ext>
            </a:extLst>
          </p:cNvPr>
          <p:cNvSpPr txBox="1">
            <a:spLocks noChangeArrowheads="1"/>
          </p:cNvSpPr>
          <p:nvPr/>
        </p:nvSpPr>
        <p:spPr bwMode="auto">
          <a:xfrm>
            <a:off x="777875" y="4994275"/>
            <a:ext cx="3200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800" b="1" dirty="0">
                <a:solidFill>
                  <a:srgbClr val="FF0000"/>
                </a:solidFill>
              </a:rPr>
              <a:t>Provider centric</a:t>
            </a:r>
          </a:p>
          <a:p>
            <a:pPr algn="ctr">
              <a:spcBef>
                <a:spcPct val="0"/>
              </a:spcBef>
              <a:buFontTx/>
              <a:buNone/>
            </a:pPr>
            <a:r>
              <a:rPr lang="en-US" altLang="en-US" sz="1800" b="1" dirty="0">
                <a:solidFill>
                  <a:srgbClr val="FF0000"/>
                </a:solidFill>
              </a:rPr>
              <a:t>Focus on disease treatment</a:t>
            </a:r>
          </a:p>
        </p:txBody>
      </p:sp>
      <p:sp>
        <p:nvSpPr>
          <p:cNvPr id="49155" name="TextBox 7">
            <a:extLst>
              <a:ext uri="{FF2B5EF4-FFF2-40B4-BE49-F238E27FC236}">
                <a16:creationId xmlns:a16="http://schemas.microsoft.com/office/drawing/2014/main" id="{82B8B890-2980-3449-B0AE-6F047FE1E288}"/>
              </a:ext>
            </a:extLst>
          </p:cNvPr>
          <p:cNvSpPr txBox="1">
            <a:spLocks noChangeArrowheads="1"/>
          </p:cNvSpPr>
          <p:nvPr/>
        </p:nvSpPr>
        <p:spPr bwMode="auto">
          <a:xfrm>
            <a:off x="6856412" y="4994275"/>
            <a:ext cx="29543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800" b="1">
                <a:solidFill>
                  <a:srgbClr val="FF0000"/>
                </a:solidFill>
              </a:rPr>
              <a:t>Patient Centric</a:t>
            </a:r>
          </a:p>
          <a:p>
            <a:pPr algn="ctr">
              <a:spcBef>
                <a:spcPct val="0"/>
              </a:spcBef>
              <a:buFontTx/>
              <a:buNone/>
            </a:pPr>
            <a:r>
              <a:rPr lang="en-US" altLang="en-US" sz="1800" b="1">
                <a:solidFill>
                  <a:srgbClr val="FF0000"/>
                </a:solidFill>
              </a:rPr>
              <a:t>Focus on evaluation and </a:t>
            </a:r>
          </a:p>
          <a:p>
            <a:pPr algn="ctr">
              <a:spcBef>
                <a:spcPct val="0"/>
              </a:spcBef>
              <a:buFontTx/>
              <a:buNone/>
            </a:pPr>
            <a:r>
              <a:rPr lang="en-US" altLang="en-US" sz="1800" b="1">
                <a:solidFill>
                  <a:srgbClr val="FF0000"/>
                </a:solidFill>
              </a:rPr>
              <a:t>treatment of patients</a:t>
            </a:r>
          </a:p>
        </p:txBody>
      </p:sp>
    </p:spTree>
    <p:extLst>
      <p:ext uri="{BB962C8B-B14F-4D97-AF65-F5344CB8AC3E}">
        <p14:creationId xmlns:p14="http://schemas.microsoft.com/office/powerpoint/2010/main" val="3822709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3603" y="12924"/>
            <a:ext cx="9145254" cy="5917995"/>
          </a:xfrm>
          <a:prstGeom prst="rect">
            <a:avLst/>
          </a:prstGeom>
        </p:spPr>
      </p:pic>
      <p:sp>
        <p:nvSpPr>
          <p:cNvPr id="4" name="TextBox 3"/>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Tree>
    <p:extLst>
      <p:ext uri="{BB962C8B-B14F-4D97-AF65-F5344CB8AC3E}">
        <p14:creationId xmlns:p14="http://schemas.microsoft.com/office/powerpoint/2010/main" val="386111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a:bodyPr>
          <a:lstStyle/>
          <a:p>
            <a:r>
              <a:rPr lang="en-US" i="1" dirty="0"/>
              <a:t>Family </a:t>
            </a:r>
            <a:r>
              <a:rPr lang="en-US" dirty="0"/>
              <a:t>is defined by the patient or, in the case of minors or those without decision-making capacity, by their surrogates. In this context, the family may be related or unrelated to the patient. They are individuals who provide support and with whom the patient has a significant relationship.</a:t>
            </a:r>
          </a:p>
          <a:p>
            <a:r>
              <a:rPr lang="en-US" i="1" dirty="0"/>
              <a:t>Family-centered care </a:t>
            </a:r>
            <a:r>
              <a:rPr lang="en-US" dirty="0"/>
              <a:t>is an approach to health care that is respectful of and responsive to individual families’ needs and values.</a:t>
            </a:r>
          </a:p>
        </p:txBody>
      </p:sp>
    </p:spTree>
    <p:extLst>
      <p:ext uri="{BB962C8B-B14F-4D97-AF65-F5344CB8AC3E}">
        <p14:creationId xmlns:p14="http://schemas.microsoft.com/office/powerpoint/2010/main" val="1142682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1065295"/>
          </a:xfrm>
        </p:spPr>
        <p:txBody>
          <a:bodyPr/>
          <a:lstStyle/>
          <a:p>
            <a:pPr algn="ctr"/>
            <a:r>
              <a:rPr lang="en-CA" b="1" dirty="0">
                <a:latin typeface="+mj-lt"/>
              </a:rPr>
              <a:t>Guidelines for Family-Centered Care in the ICU</a:t>
            </a:r>
          </a:p>
        </p:txBody>
      </p:sp>
      <p:sp>
        <p:nvSpPr>
          <p:cNvPr id="3" name="Content Placeholder 2"/>
          <p:cNvSpPr>
            <a:spLocks noGrp="1"/>
          </p:cNvSpPr>
          <p:nvPr>
            <p:ph idx="1"/>
          </p:nvPr>
        </p:nvSpPr>
        <p:spPr/>
        <p:txBody>
          <a:bodyPr>
            <a:normAutofit/>
          </a:bodyPr>
          <a:lstStyle/>
          <a:p>
            <a:r>
              <a:rPr lang="en-CA" sz="2400" dirty="0"/>
              <a:t>Reviewed 286 qualitative and quantitative papers</a:t>
            </a:r>
          </a:p>
          <a:p>
            <a:r>
              <a:rPr lang="en-CA" sz="2400" dirty="0"/>
              <a:t>Summarized data across numerous topics</a:t>
            </a:r>
          </a:p>
          <a:p>
            <a:r>
              <a:rPr lang="en-CA" sz="2400" dirty="0"/>
              <a:t>Generated 23 recommendations</a:t>
            </a:r>
          </a:p>
          <a:p>
            <a:r>
              <a:rPr lang="en-CA" sz="2400" dirty="0"/>
              <a:t>All recommendations were ‘weak’ highlighted the nascence of this field of research</a:t>
            </a:r>
          </a:p>
          <a:p>
            <a:r>
              <a:rPr lang="en-CA" sz="2400" dirty="0"/>
              <a:t>Important to generate new research to strengthen the evidentiary foundation</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24</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Tree>
    <p:extLst>
      <p:ext uri="{BB962C8B-B14F-4D97-AF65-F5344CB8AC3E}">
        <p14:creationId xmlns:p14="http://schemas.microsoft.com/office/powerpoint/2010/main" val="225134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834559"/>
          </a:xfrm>
        </p:spPr>
        <p:txBody>
          <a:bodyPr/>
          <a:lstStyle/>
          <a:p>
            <a:pPr algn="ctr"/>
            <a:r>
              <a:rPr lang="en-CA" b="1" dirty="0">
                <a:latin typeface="+mj-lt"/>
              </a:rPr>
              <a:t>Guidelines for Family-Centered Care in the ICU</a:t>
            </a:r>
            <a:br>
              <a:rPr lang="en-CA" b="1" dirty="0">
                <a:latin typeface="+mj-lt"/>
              </a:rPr>
            </a:br>
            <a:r>
              <a:rPr lang="en-CA" b="1" dirty="0">
                <a:latin typeface="+mj-lt"/>
              </a:rPr>
              <a:t>An example</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25</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8" name="TextBox 7"/>
          <p:cNvSpPr txBox="1"/>
          <p:nvPr/>
        </p:nvSpPr>
        <p:spPr>
          <a:xfrm>
            <a:off x="1098779" y="1999716"/>
            <a:ext cx="9638141" cy="3416320"/>
          </a:xfrm>
          <a:prstGeom prst="rect">
            <a:avLst/>
          </a:prstGeom>
          <a:noFill/>
        </p:spPr>
        <p:txBody>
          <a:bodyPr wrap="square" rtlCol="0">
            <a:spAutoFit/>
          </a:bodyPr>
          <a:lstStyle/>
          <a:p>
            <a:r>
              <a:rPr lang="en-CA" sz="3200" dirty="0"/>
              <a:t>Family Presence in the ICU</a:t>
            </a:r>
          </a:p>
          <a:p>
            <a:endParaRPr lang="en-CA" sz="3600" dirty="0"/>
          </a:p>
          <a:p>
            <a:pPr marL="285750" indent="-285750">
              <a:buFont typeface="Arial" panose="020B0604020202020204" pitchFamily="34" charset="0"/>
              <a:buChar char="•"/>
            </a:pPr>
            <a:r>
              <a:rPr lang="en-CA" sz="2800" dirty="0"/>
              <a:t>Families be offered </a:t>
            </a:r>
          </a:p>
          <a:p>
            <a:pPr marL="742950" lvl="1" indent="-285750">
              <a:buFont typeface="Arial" panose="020B0604020202020204" pitchFamily="34" charset="0"/>
              <a:buChar char="•"/>
            </a:pPr>
            <a:r>
              <a:rPr lang="en-CA" sz="2800" dirty="0"/>
              <a:t>Open and flexible family presence</a:t>
            </a:r>
          </a:p>
          <a:p>
            <a:pPr marL="742950" lvl="1" indent="-285750">
              <a:buFont typeface="Arial" panose="020B0604020202020204" pitchFamily="34" charset="0"/>
              <a:buChar char="•"/>
            </a:pPr>
            <a:r>
              <a:rPr lang="en-CA" sz="2800" dirty="0"/>
              <a:t>Option to participate in rounds</a:t>
            </a:r>
          </a:p>
          <a:p>
            <a:pPr marL="742950" lvl="1" indent="-285750">
              <a:buFont typeface="Arial" panose="020B0604020202020204" pitchFamily="34" charset="0"/>
              <a:buChar char="•"/>
            </a:pPr>
            <a:r>
              <a:rPr lang="en-CA" sz="2800" dirty="0"/>
              <a:t>Option of being present during resuscitation efforts</a:t>
            </a:r>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4184042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783284"/>
          </a:xfrm>
        </p:spPr>
        <p:txBody>
          <a:bodyPr/>
          <a:lstStyle/>
          <a:p>
            <a:pPr algn="ctr"/>
            <a:r>
              <a:rPr lang="en-CA" b="1" dirty="0">
                <a:latin typeface="+mj-lt"/>
              </a:rPr>
              <a:t>Guidelines for Family-Centered Care in the ICU</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26</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8" name="TextBox 7"/>
          <p:cNvSpPr txBox="1"/>
          <p:nvPr/>
        </p:nvSpPr>
        <p:spPr>
          <a:xfrm>
            <a:off x="1021222" y="1521151"/>
            <a:ext cx="9554198" cy="3724096"/>
          </a:xfrm>
          <a:prstGeom prst="rect">
            <a:avLst/>
          </a:prstGeom>
          <a:noFill/>
        </p:spPr>
        <p:txBody>
          <a:bodyPr wrap="square" rtlCol="0">
            <a:spAutoFit/>
          </a:bodyPr>
          <a:lstStyle/>
          <a:p>
            <a:r>
              <a:rPr lang="en-CA" sz="3200" dirty="0"/>
              <a:t>Family Support</a:t>
            </a:r>
          </a:p>
          <a:p>
            <a:endParaRPr lang="en-CA" dirty="0"/>
          </a:p>
          <a:p>
            <a:pPr marL="285750" indent="-285750">
              <a:buFont typeface="Arial" panose="020B0604020202020204" pitchFamily="34" charset="0"/>
              <a:buChar char="•"/>
            </a:pPr>
            <a:r>
              <a:rPr lang="en-CA" sz="2800" dirty="0"/>
              <a:t>Family education programs be included as part of clinical care</a:t>
            </a:r>
          </a:p>
          <a:p>
            <a:pPr marL="285750" indent="-285750">
              <a:buFont typeface="Arial" panose="020B0604020202020204" pitchFamily="34" charset="0"/>
              <a:buChar char="•"/>
            </a:pPr>
            <a:r>
              <a:rPr lang="en-CA" sz="2800" dirty="0"/>
              <a:t>Peer to peer support be implemented</a:t>
            </a:r>
          </a:p>
          <a:p>
            <a:pPr marL="285750" indent="-285750">
              <a:buFont typeface="Arial" panose="020B0604020202020204" pitchFamily="34" charset="0"/>
              <a:buChar char="•"/>
            </a:pPr>
            <a:r>
              <a:rPr lang="en-CA" sz="2800" dirty="0"/>
              <a:t>ICUs provide families with leaflets that give information about the ICU setting to reduce family member anxiety and stress</a:t>
            </a:r>
          </a:p>
          <a:p>
            <a:endParaRPr lang="en-CA" dirty="0"/>
          </a:p>
        </p:txBody>
      </p:sp>
    </p:spTree>
    <p:extLst>
      <p:ext uri="{BB962C8B-B14F-4D97-AF65-F5344CB8AC3E}">
        <p14:creationId xmlns:p14="http://schemas.microsoft.com/office/powerpoint/2010/main" val="239648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783284"/>
          </a:xfrm>
        </p:spPr>
        <p:txBody>
          <a:bodyPr/>
          <a:lstStyle/>
          <a:p>
            <a:pPr algn="ctr"/>
            <a:r>
              <a:rPr lang="en-CA" b="1" dirty="0">
                <a:latin typeface="+mj-lt"/>
              </a:rPr>
              <a:t>Guidelines for Family-Centered Care in the ICU</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27</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10" name="TextBox 9"/>
          <p:cNvSpPr txBox="1"/>
          <p:nvPr/>
        </p:nvSpPr>
        <p:spPr>
          <a:xfrm>
            <a:off x="1021222" y="1263294"/>
            <a:ext cx="9554198" cy="3877985"/>
          </a:xfrm>
          <a:prstGeom prst="rect">
            <a:avLst/>
          </a:prstGeom>
          <a:noFill/>
        </p:spPr>
        <p:txBody>
          <a:bodyPr wrap="square" rtlCol="0">
            <a:spAutoFit/>
          </a:bodyPr>
          <a:lstStyle/>
          <a:p>
            <a:r>
              <a:rPr lang="en-CA" sz="3200" dirty="0"/>
              <a:t>Family Support cont’d</a:t>
            </a:r>
          </a:p>
          <a:p>
            <a:endParaRPr lang="en-CA" dirty="0"/>
          </a:p>
          <a:p>
            <a:pPr marL="285750" indent="-285750">
              <a:buFont typeface="Arial" panose="020B0604020202020204" pitchFamily="34" charset="0"/>
              <a:buChar char="•"/>
            </a:pPr>
            <a:r>
              <a:rPr lang="en-CA" sz="2800" dirty="0"/>
              <a:t>ICU diaries be implemented</a:t>
            </a:r>
          </a:p>
          <a:p>
            <a:pPr marL="285750" indent="-285750">
              <a:buFont typeface="Arial" panose="020B0604020202020204" pitchFamily="34" charset="0"/>
              <a:buChar char="•"/>
            </a:pPr>
            <a:r>
              <a:rPr lang="en-CA" sz="2800" dirty="0"/>
              <a:t>Validated decision support tools be implemented to optimize quality of communication, comprehension and reduce decisional conflict</a:t>
            </a:r>
          </a:p>
          <a:p>
            <a:pPr marL="285750" indent="-285750">
              <a:buFont typeface="Arial" panose="020B0604020202020204" pitchFamily="34" charset="0"/>
              <a:buChar char="•"/>
            </a:pPr>
            <a:r>
              <a:rPr lang="en-CA" sz="2800" dirty="0"/>
              <a:t>Amongst surrogates of ICU deemed to have poor prognosis, clinicians use a structured communications approach (such as VALUES)</a:t>
            </a:r>
          </a:p>
        </p:txBody>
      </p:sp>
    </p:spTree>
    <p:extLst>
      <p:ext uri="{BB962C8B-B14F-4D97-AF65-F5344CB8AC3E}">
        <p14:creationId xmlns:p14="http://schemas.microsoft.com/office/powerpoint/2010/main" val="3625542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723463"/>
          </a:xfrm>
        </p:spPr>
        <p:txBody>
          <a:bodyPr/>
          <a:lstStyle/>
          <a:p>
            <a:pPr algn="ctr"/>
            <a:r>
              <a:rPr lang="en-CA" b="1" dirty="0">
                <a:latin typeface="+mj-lt"/>
              </a:rPr>
              <a:t>Guidelines for Family-Centered Care in the ICU</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28</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13" name="TextBox 12"/>
          <p:cNvSpPr txBox="1"/>
          <p:nvPr/>
        </p:nvSpPr>
        <p:spPr>
          <a:xfrm>
            <a:off x="1316053" y="1557478"/>
            <a:ext cx="9554198" cy="3447098"/>
          </a:xfrm>
          <a:prstGeom prst="rect">
            <a:avLst/>
          </a:prstGeom>
          <a:noFill/>
        </p:spPr>
        <p:txBody>
          <a:bodyPr wrap="square" rtlCol="0">
            <a:spAutoFit/>
          </a:bodyPr>
          <a:lstStyle/>
          <a:p>
            <a:r>
              <a:rPr lang="en-CA" sz="3200" dirty="0"/>
              <a:t>Communication with family members</a:t>
            </a:r>
          </a:p>
          <a:p>
            <a:endParaRPr lang="en-CA" dirty="0"/>
          </a:p>
          <a:p>
            <a:pPr marL="285750" indent="-285750">
              <a:buFont typeface="Arial" panose="020B0604020202020204" pitchFamily="34" charset="0"/>
              <a:buChar char="•"/>
            </a:pPr>
            <a:r>
              <a:rPr lang="en-CA" sz="2800" dirty="0"/>
              <a:t>Routine interdisciplinary family conference</a:t>
            </a:r>
          </a:p>
          <a:p>
            <a:pPr marL="285750" indent="-285750">
              <a:buFont typeface="Arial" panose="020B0604020202020204" pitchFamily="34" charset="0"/>
              <a:buChar char="•"/>
            </a:pPr>
            <a:r>
              <a:rPr lang="en-CA" sz="2800" dirty="0"/>
              <a:t>Structured approaches to communication</a:t>
            </a:r>
          </a:p>
          <a:p>
            <a:pPr marL="285750" indent="-285750">
              <a:buFont typeface="Arial" panose="020B0604020202020204" pitchFamily="34" charset="0"/>
              <a:buChar char="•"/>
            </a:pPr>
            <a:r>
              <a:rPr lang="en-CA" sz="2800" dirty="0"/>
              <a:t>For family members of patients who are dying, offered a written bereavement brochure</a:t>
            </a:r>
          </a:p>
          <a:p>
            <a:pPr marL="285750" indent="-285750">
              <a:buFont typeface="Arial" panose="020B0604020202020204" pitchFamily="34" charset="0"/>
              <a:buChar char="•"/>
            </a:pPr>
            <a:r>
              <a:rPr lang="en-CA" sz="2800" dirty="0"/>
              <a:t>ICU clinicians receive family-centered communication training as part of their core critical care training</a:t>
            </a:r>
          </a:p>
        </p:txBody>
      </p:sp>
    </p:spTree>
    <p:extLst>
      <p:ext uri="{BB962C8B-B14F-4D97-AF65-F5344CB8AC3E}">
        <p14:creationId xmlns:p14="http://schemas.microsoft.com/office/powerpoint/2010/main" val="223894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723463"/>
          </a:xfrm>
        </p:spPr>
        <p:txBody>
          <a:bodyPr/>
          <a:lstStyle/>
          <a:p>
            <a:pPr algn="ctr"/>
            <a:r>
              <a:rPr lang="en-CA" b="1" dirty="0">
                <a:latin typeface="+mj-lt"/>
              </a:rPr>
              <a:t>Guidelines for Family-Centered Care in the ICU</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29</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3" name="TextBox 2"/>
          <p:cNvSpPr txBox="1"/>
          <p:nvPr/>
        </p:nvSpPr>
        <p:spPr>
          <a:xfrm>
            <a:off x="3056340" y="4386212"/>
            <a:ext cx="5489454" cy="1892654"/>
          </a:xfrm>
          <a:prstGeom prst="rect">
            <a:avLst/>
          </a:prstGeom>
          <a:solidFill>
            <a:schemeClr val="bg1"/>
          </a:solidFill>
        </p:spPr>
        <p:txBody>
          <a:bodyPr wrap="square" rtlCol="0">
            <a:spAutoFit/>
          </a:bodyPr>
          <a:lstStyle/>
          <a:p>
            <a:endParaRPr lang="en-CA" dirty="0"/>
          </a:p>
        </p:txBody>
      </p:sp>
      <p:sp>
        <p:nvSpPr>
          <p:cNvPr id="9" name="TextBox 8"/>
          <p:cNvSpPr txBox="1"/>
          <p:nvPr/>
        </p:nvSpPr>
        <p:spPr>
          <a:xfrm>
            <a:off x="857110" y="1386405"/>
            <a:ext cx="9874666" cy="4739759"/>
          </a:xfrm>
          <a:prstGeom prst="rect">
            <a:avLst/>
          </a:prstGeom>
          <a:noFill/>
        </p:spPr>
        <p:txBody>
          <a:bodyPr wrap="square" rtlCol="0">
            <a:spAutoFit/>
          </a:bodyPr>
          <a:lstStyle/>
          <a:p>
            <a:r>
              <a:rPr lang="en-CA" sz="3200" dirty="0"/>
              <a:t>Use of specific consultation and ICU team members</a:t>
            </a:r>
          </a:p>
          <a:p>
            <a:endParaRPr lang="en-CA" dirty="0"/>
          </a:p>
          <a:p>
            <a:pPr marL="285750" indent="-285750">
              <a:buFont typeface="Arial" panose="020B0604020202020204" pitchFamily="34" charset="0"/>
              <a:buChar char="•"/>
            </a:pPr>
            <a:r>
              <a:rPr lang="en-CA" sz="2800" dirty="0"/>
              <a:t>Proactive palliative care consultation among selected patients with poor prognosis</a:t>
            </a:r>
          </a:p>
          <a:p>
            <a:pPr marL="285750" indent="-285750">
              <a:buFont typeface="Arial" panose="020B0604020202020204" pitchFamily="34" charset="0"/>
              <a:buChar char="•"/>
            </a:pPr>
            <a:r>
              <a:rPr lang="en-CA" sz="2800" dirty="0"/>
              <a:t>Ethics consults for whom there is value-related conflict</a:t>
            </a:r>
          </a:p>
          <a:p>
            <a:pPr marL="285750" indent="-285750">
              <a:buFont typeface="Arial" panose="020B0604020202020204" pitchFamily="34" charset="0"/>
              <a:buChar char="•"/>
            </a:pPr>
            <a:r>
              <a:rPr lang="en-CA" sz="2800" dirty="0"/>
              <a:t>Social workers be included and participate in family meetings</a:t>
            </a:r>
          </a:p>
          <a:p>
            <a:pPr marL="285750" indent="-285750">
              <a:buFont typeface="Arial" panose="020B0604020202020204" pitchFamily="34" charset="0"/>
              <a:buChar char="•"/>
            </a:pPr>
            <a:r>
              <a:rPr lang="en-CA" sz="2800" dirty="0"/>
              <a:t>Family navigators (care coordinator or communication facilitator</a:t>
            </a:r>
          </a:p>
          <a:p>
            <a:pPr marL="285750" indent="-285750">
              <a:buFont typeface="Arial" panose="020B0604020202020204" pitchFamily="34" charset="0"/>
              <a:buChar char="•"/>
            </a:pPr>
            <a:r>
              <a:rPr lang="en-CA" sz="2800" dirty="0"/>
              <a:t>Spiritual support where needed</a:t>
            </a:r>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1732347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403073" y="6500746"/>
            <a:ext cx="662114" cy="165156"/>
          </a:xfrm>
        </p:spPr>
        <p:txBody>
          <a:bodyPr/>
          <a:lstStyle/>
          <a:p>
            <a:fld id="{A3032E39-2DD7-6341-87B9-9AB98FE36691}" type="slidenum">
              <a:rPr lang="en-US" smtClean="0"/>
              <a:pPr/>
              <a:t>3</a:t>
            </a:fld>
            <a:endParaRPr lang="en-US" dirty="0"/>
          </a:p>
        </p:txBody>
      </p:sp>
      <p:sp>
        <p:nvSpPr>
          <p:cNvPr id="22" name="Title 21"/>
          <p:cNvSpPr>
            <a:spLocks noGrp="1"/>
          </p:cNvSpPr>
          <p:nvPr>
            <p:ph type="title"/>
          </p:nvPr>
        </p:nvSpPr>
        <p:spPr>
          <a:xfrm>
            <a:off x="504343" y="172017"/>
            <a:ext cx="11173088" cy="977774"/>
          </a:xfrm>
        </p:spPr>
        <p:txBody>
          <a:bodyPr/>
          <a:lstStyle/>
          <a:p>
            <a:pPr algn="ctr"/>
            <a:r>
              <a:rPr lang="en-US" u="sng"/>
              <a:t>The Evolution of “Family” in the Care of Critically Ill Patients</a:t>
            </a:r>
            <a:endParaRPr lang="en-US" dirty="0">
              <a:latin typeface="Helvetica" panose="020B0604020202020204" pitchFamily="34" charset="0"/>
              <a:cs typeface="Helvetica" panose="020B0604020202020204" pitchFamily="34" charset="0"/>
            </a:endParaRPr>
          </a:p>
        </p:txBody>
      </p:sp>
      <p:grpSp>
        <p:nvGrpSpPr>
          <p:cNvPr id="4" name="Group 3"/>
          <p:cNvGrpSpPr/>
          <p:nvPr/>
        </p:nvGrpSpPr>
        <p:grpSpPr>
          <a:xfrm>
            <a:off x="3917541" y="1412305"/>
            <a:ext cx="5471160" cy="1449696"/>
            <a:chOff x="12526" y="1397052"/>
            <a:chExt cx="5471160" cy="1449696"/>
          </a:xfrm>
          <a:solidFill>
            <a:schemeClr val="accent2"/>
          </a:solidFill>
        </p:grpSpPr>
        <p:sp>
          <p:nvSpPr>
            <p:cNvPr id="8" name="Pentagon 7"/>
            <p:cNvSpPr/>
            <p:nvPr/>
          </p:nvSpPr>
          <p:spPr>
            <a:xfrm>
              <a:off x="12526" y="148276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4" name="AutoShape 12"/>
            <p:cNvSpPr>
              <a:spLocks/>
            </p:cNvSpPr>
            <p:nvPr/>
          </p:nvSpPr>
          <p:spPr bwMode="auto">
            <a:xfrm>
              <a:off x="36580" y="1397052"/>
              <a:ext cx="4759890" cy="121158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tx1"/>
                </a:solidFill>
                <a:latin typeface="+mn-lt"/>
                <a:ea typeface="+mn-ea"/>
                <a:cs typeface="+mn-cs"/>
                <a:sym typeface="Helvetica" panose="020B0604020202020204" pitchFamily="34" charset="0"/>
              </a:endParaRP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Family Satisfaction with ICU (FS-ICU 24R)</a:t>
              </a:r>
            </a:p>
          </p:txBody>
        </p:sp>
      </p:grpSp>
      <p:grpSp>
        <p:nvGrpSpPr>
          <p:cNvPr id="5" name="Group 4"/>
          <p:cNvGrpSpPr/>
          <p:nvPr/>
        </p:nvGrpSpPr>
        <p:grpSpPr>
          <a:xfrm>
            <a:off x="3917541" y="2873840"/>
            <a:ext cx="5471160" cy="1773169"/>
            <a:chOff x="12526" y="2668209"/>
            <a:chExt cx="5471160" cy="1680688"/>
          </a:xfrm>
          <a:solidFill>
            <a:schemeClr val="accent1"/>
          </a:solidFill>
        </p:grpSpPr>
        <p:sp>
          <p:nvSpPr>
            <p:cNvPr id="9" name="Pentagon 8"/>
            <p:cNvSpPr/>
            <p:nvPr/>
          </p:nvSpPr>
          <p:spPr>
            <a:xfrm>
              <a:off x="12526" y="2668209"/>
              <a:ext cx="5471160" cy="1603478"/>
            </a:xfrm>
            <a:prstGeom prst="homePlate">
              <a:avLst>
                <a:gd name="adj" fmla="val 48218"/>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7" name="AutoShape 12"/>
            <p:cNvSpPr>
              <a:spLocks/>
            </p:cNvSpPr>
            <p:nvPr/>
          </p:nvSpPr>
          <p:spPr bwMode="auto">
            <a:xfrm>
              <a:off x="12526" y="2676416"/>
              <a:ext cx="4636799" cy="1672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a:p>
              <a:pPr marL="179361" algn="l">
                <a:lnSpc>
                  <a:spcPct val="85000"/>
                </a:lnSpc>
                <a:spcAft>
                  <a:spcPts val="600"/>
                </a:spcAft>
                <a:defRPr/>
              </a:pPr>
              <a:r>
                <a:rPr lang="en-CA" altLang="en-US" sz="2400" dirty="0">
                  <a:solidFill>
                    <a:schemeClr val="bg1"/>
                  </a:solidFill>
                  <a:latin typeface="+mn-lt"/>
                  <a:ea typeface="+mn-ea"/>
                  <a:cs typeface="+mn-cs"/>
                  <a:sym typeface="Helvetica" panose="020B0604020202020204" pitchFamily="34" charset="0"/>
                </a:rPr>
                <a:t>SCCM Guidelines for Family-Centered Care in the ICU</a:t>
              </a:r>
              <a:endParaRPr lang="en-CA" altLang="en-US" sz="1600" dirty="0">
                <a:solidFill>
                  <a:schemeClr val="bg1"/>
                </a:solidFill>
              </a:endParaRPr>
            </a:p>
            <a:p>
              <a:pPr marL="179361" algn="l">
                <a:lnSpc>
                  <a:spcPct val="85000"/>
                </a:lnSpc>
                <a:defRPr/>
              </a:pPr>
              <a:endParaRPr lang="en-US" altLang="en-US" sz="1600" dirty="0">
                <a:solidFill>
                  <a:schemeClr val="bg1"/>
                </a:solidFill>
              </a:endParaRPr>
            </a:p>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p:txBody>
        </p:sp>
      </p:grpSp>
      <p:grpSp>
        <p:nvGrpSpPr>
          <p:cNvPr id="6" name="Group 5"/>
          <p:cNvGrpSpPr/>
          <p:nvPr/>
        </p:nvGrpSpPr>
        <p:grpSpPr>
          <a:xfrm>
            <a:off x="3867857" y="4586051"/>
            <a:ext cx="5544898" cy="1363980"/>
            <a:chOff x="-37158" y="4271688"/>
            <a:chExt cx="5544898" cy="1363980"/>
          </a:xfrm>
          <a:solidFill>
            <a:schemeClr val="tx2"/>
          </a:solidFill>
        </p:grpSpPr>
        <p:sp>
          <p:nvSpPr>
            <p:cNvPr id="10" name="Pentagon 9"/>
            <p:cNvSpPr/>
            <p:nvPr/>
          </p:nvSpPr>
          <p:spPr>
            <a:xfrm>
              <a:off x="36580" y="427168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400" dirty="0">
                <a:latin typeface="Rockwell" panose="02060603020205020403" pitchFamily="18" charset="0"/>
              </a:endParaRPr>
            </a:p>
          </p:txBody>
        </p:sp>
        <p:sp>
          <p:nvSpPr>
            <p:cNvPr id="20" name="AutoShape 12"/>
            <p:cNvSpPr>
              <a:spLocks/>
            </p:cNvSpPr>
            <p:nvPr/>
          </p:nvSpPr>
          <p:spPr bwMode="auto">
            <a:xfrm>
              <a:off x="-37158" y="4310111"/>
              <a:ext cx="5293235" cy="861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r>
                <a:rPr lang="en-US" altLang="en-US" sz="2000" u="sng" dirty="0">
                  <a:solidFill>
                    <a:schemeClr val="bg1"/>
                  </a:solidFill>
                  <a:latin typeface="+mj-lt"/>
                </a:rPr>
                <a:t>Im</a:t>
              </a:r>
              <a:r>
                <a:rPr lang="en-US" altLang="en-US" sz="2000" dirty="0">
                  <a:solidFill>
                    <a:schemeClr val="bg1"/>
                  </a:solidFill>
                  <a:latin typeface="+mj-lt"/>
                </a:rPr>
                <a:t>proving </a:t>
              </a:r>
              <a:r>
                <a:rPr lang="en-US" altLang="en-US" sz="2000" u="sng" dirty="0">
                  <a:solidFill>
                    <a:schemeClr val="bg1"/>
                  </a:solidFill>
                  <a:latin typeface="+mj-lt"/>
                </a:rPr>
                <a:t>Pa</a:t>
              </a:r>
              <a:r>
                <a:rPr lang="en-US" altLang="en-US" sz="2000" dirty="0">
                  <a:solidFill>
                    <a:schemeClr val="bg1"/>
                  </a:solidFill>
                  <a:latin typeface="+mj-lt"/>
                </a:rPr>
                <a:t>rtnerships with F</a:t>
              </a:r>
              <a:r>
                <a:rPr lang="en-US" altLang="en-US" sz="2000" u="sng" dirty="0">
                  <a:solidFill>
                    <a:schemeClr val="bg1"/>
                  </a:solidFill>
                  <a:latin typeface="+mj-lt"/>
                </a:rPr>
                <a:t>a</a:t>
              </a:r>
              <a:r>
                <a:rPr lang="en-US" altLang="en-US" sz="2000" dirty="0">
                  <a:solidFill>
                    <a:schemeClr val="bg1"/>
                  </a:solidFill>
                  <a:latin typeface="+mj-lt"/>
                </a:rPr>
                <a:t>mily Members of I</a:t>
              </a:r>
              <a:r>
                <a:rPr lang="en-US" altLang="en-US" sz="2000" u="sng" dirty="0">
                  <a:solidFill>
                    <a:schemeClr val="bg1"/>
                  </a:solidFill>
                  <a:latin typeface="+mj-lt"/>
                </a:rPr>
                <a:t>C</a:t>
              </a:r>
              <a:r>
                <a:rPr lang="en-US" altLang="en-US" sz="2000" dirty="0">
                  <a:solidFill>
                    <a:schemeClr val="bg1"/>
                  </a:solidFill>
                  <a:latin typeface="+mj-lt"/>
                </a:rPr>
                <a:t>U Patien</a:t>
              </a:r>
              <a:r>
                <a:rPr lang="en-US" altLang="en-US" sz="2000" u="sng" dirty="0">
                  <a:solidFill>
                    <a:schemeClr val="bg1"/>
                  </a:solidFill>
                  <a:latin typeface="+mj-lt"/>
                </a:rPr>
                <a:t>t</a:t>
              </a:r>
              <a:r>
                <a:rPr lang="en-US" altLang="en-US" sz="2000" dirty="0">
                  <a:solidFill>
                    <a:schemeClr val="bg1"/>
                  </a:solidFill>
                  <a:latin typeface="+mj-lt"/>
                </a:rPr>
                <a:t>s: The IMPACT Trial</a:t>
              </a: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p:txBody>
        </p:sp>
      </p:grpSp>
      <p:sp>
        <p:nvSpPr>
          <p:cNvPr id="7" name="TextBox 6"/>
          <p:cNvSpPr txBox="1"/>
          <p:nvPr/>
        </p:nvSpPr>
        <p:spPr>
          <a:xfrm>
            <a:off x="1535704" y="1498021"/>
            <a:ext cx="1776521" cy="1363980"/>
          </a:xfrm>
          <a:prstGeom prst="rect">
            <a:avLst/>
          </a:prstGeom>
          <a:noFill/>
        </p:spPr>
        <p:txBody>
          <a:bodyPr wrap="square" lIns="0" tIns="0" rIns="0" bIns="0" rtlCol="0" anchor="ctr" anchorCtr="0">
            <a:noAutofit/>
          </a:bodyPr>
          <a:lstStyle/>
          <a:p>
            <a:pPr>
              <a:lnSpc>
                <a:spcPts val="1900"/>
              </a:lnSpc>
            </a:pPr>
            <a:r>
              <a:rPr lang="en-US" sz="2300" b="1" dirty="0">
                <a:latin typeface="Helvetica" panose="020B0604020202020204" pitchFamily="34" charset="0"/>
                <a:cs typeface="Helvetica" panose="020B0604020202020204" pitchFamily="34" charset="0"/>
              </a:rPr>
              <a:t>Families’ Experience</a:t>
            </a:r>
          </a:p>
        </p:txBody>
      </p:sp>
      <p:sp>
        <p:nvSpPr>
          <p:cNvPr id="18" name="TextBox 17"/>
          <p:cNvSpPr txBox="1"/>
          <p:nvPr/>
        </p:nvSpPr>
        <p:spPr>
          <a:xfrm>
            <a:off x="1535704" y="3105754"/>
            <a:ext cx="1693015" cy="1551358"/>
          </a:xfrm>
          <a:prstGeom prst="rect">
            <a:avLst/>
          </a:prstGeom>
          <a:noFill/>
        </p:spPr>
        <p:txBody>
          <a:bodyPr wrap="square" lIns="0" tIns="0" rIns="0" bIns="0" rtlCol="0" anchor="ctr" anchorCtr="0">
            <a:noAutofit/>
          </a:bodyPr>
          <a:lstStyle/>
          <a:p>
            <a:pPr>
              <a:lnSpc>
                <a:spcPts val="1900"/>
              </a:lnSpc>
            </a:pPr>
            <a:r>
              <a:rPr lang="en-US" sz="2300" b="1" dirty="0">
                <a:solidFill>
                  <a:schemeClr val="accent1"/>
                </a:solidFill>
                <a:latin typeface="Helvetica" panose="020B0604020202020204" pitchFamily="34" charset="0"/>
                <a:cs typeface="Helvetica" panose="020B0604020202020204" pitchFamily="34" charset="0"/>
              </a:rPr>
              <a:t>Family Centered</a:t>
            </a:r>
          </a:p>
          <a:p>
            <a:pPr>
              <a:lnSpc>
                <a:spcPts val="1900"/>
              </a:lnSpc>
            </a:pPr>
            <a:r>
              <a:rPr lang="en-US" sz="2300" b="1" dirty="0">
                <a:solidFill>
                  <a:schemeClr val="accent1"/>
                </a:solidFill>
                <a:latin typeface="Helvetica" panose="020B0604020202020204" pitchFamily="34" charset="0"/>
                <a:cs typeface="Helvetica" panose="020B0604020202020204" pitchFamily="34" charset="0"/>
              </a:rPr>
              <a:t>Care</a:t>
            </a:r>
          </a:p>
        </p:txBody>
      </p:sp>
      <p:sp>
        <p:nvSpPr>
          <p:cNvPr id="19" name="TextBox 18"/>
          <p:cNvSpPr txBox="1"/>
          <p:nvPr/>
        </p:nvSpPr>
        <p:spPr>
          <a:xfrm>
            <a:off x="1535704" y="4647011"/>
            <a:ext cx="1776524" cy="1363980"/>
          </a:xfrm>
          <a:prstGeom prst="rect">
            <a:avLst/>
          </a:prstGeom>
          <a:noFill/>
        </p:spPr>
        <p:txBody>
          <a:bodyPr wrap="square" lIns="0" tIns="0" rIns="0" bIns="0" rtlCol="0" anchor="ctr" anchorCtr="0">
            <a:noAutofit/>
          </a:bodyPr>
          <a:lstStyle/>
          <a:p>
            <a:pPr>
              <a:lnSpc>
                <a:spcPts val="1900"/>
              </a:lnSpc>
            </a:pPr>
            <a:r>
              <a:rPr lang="en-US" sz="2300" b="1" dirty="0">
                <a:solidFill>
                  <a:schemeClr val="tx2"/>
                </a:solidFill>
                <a:latin typeface="Helvetica" panose="020B0604020202020204" pitchFamily="34" charset="0"/>
                <a:cs typeface="Helvetica" panose="020B0604020202020204" pitchFamily="34" charset="0"/>
              </a:rPr>
              <a:t>Family as “Partners’</a:t>
            </a:r>
          </a:p>
        </p:txBody>
      </p:sp>
      <p:sp>
        <p:nvSpPr>
          <p:cNvPr id="21" name="Isosceles Triangle 20"/>
          <p:cNvSpPr/>
          <p:nvPr/>
        </p:nvSpPr>
        <p:spPr>
          <a:xfrm rot="16200000" flipV="1">
            <a:off x="3271945" y="518712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3" name="Isosceles Triangle 22"/>
          <p:cNvSpPr/>
          <p:nvPr/>
        </p:nvSpPr>
        <p:spPr>
          <a:xfrm rot="16200000" flipV="1">
            <a:off x="3225687" y="3711946"/>
            <a:ext cx="765931"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6" name="Isosceles Triangle 25"/>
          <p:cNvSpPr/>
          <p:nvPr/>
        </p:nvSpPr>
        <p:spPr>
          <a:xfrm rot="16200000" flipV="1">
            <a:off x="3271942" y="203813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7" name="TextBox 26"/>
          <p:cNvSpPr txBox="1"/>
          <p:nvPr/>
        </p:nvSpPr>
        <p:spPr>
          <a:xfrm>
            <a:off x="1535704" y="1144958"/>
            <a:ext cx="2047813" cy="529590"/>
          </a:xfrm>
          <a:prstGeom prst="rect">
            <a:avLst/>
          </a:prstGeom>
          <a:noFill/>
        </p:spPr>
        <p:txBody>
          <a:bodyPr wrap="square" lIns="0" tIns="0" rIns="0" bIns="0" rtlCol="0" anchor="ctr" anchorCtr="0">
            <a:noAutofit/>
          </a:bodyPr>
          <a:lstStyle/>
          <a:p>
            <a:pPr>
              <a:lnSpc>
                <a:spcPts val="1900"/>
              </a:lnSpc>
            </a:pPr>
            <a:r>
              <a:rPr lang="en-US" sz="2300" dirty="0">
                <a:latin typeface="Effra"/>
                <a:cs typeface="Effra"/>
              </a:rPr>
              <a:t>ERA</a:t>
            </a:r>
          </a:p>
        </p:txBody>
      </p:sp>
    </p:spTree>
    <p:extLst>
      <p:ext uri="{BB962C8B-B14F-4D97-AF65-F5344CB8AC3E}">
        <p14:creationId xmlns:p14="http://schemas.microsoft.com/office/powerpoint/2010/main" val="2844008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64460" y="216574"/>
            <a:ext cx="10072460" cy="723463"/>
          </a:xfrm>
        </p:spPr>
        <p:txBody>
          <a:bodyPr/>
          <a:lstStyle/>
          <a:p>
            <a:pPr algn="ctr"/>
            <a:r>
              <a:rPr lang="en-CA" b="1" dirty="0">
                <a:latin typeface="+mj-lt"/>
              </a:rPr>
              <a:t>Guidelines for Family-Centered Care in the ICU</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30</a:t>
            </a:fld>
            <a:endParaRPr lang="en-US"/>
          </a:p>
        </p:txBody>
      </p:sp>
      <p:sp>
        <p:nvSpPr>
          <p:cNvPr id="7" name="TextBox 6"/>
          <p:cNvSpPr txBox="1"/>
          <p:nvPr/>
        </p:nvSpPr>
        <p:spPr>
          <a:xfrm>
            <a:off x="8656890" y="6126164"/>
            <a:ext cx="3837061" cy="369332"/>
          </a:xfrm>
          <a:prstGeom prst="rect">
            <a:avLst/>
          </a:prstGeom>
          <a:noFill/>
        </p:spPr>
        <p:txBody>
          <a:bodyPr wrap="square" rtlCol="0">
            <a:spAutoFit/>
          </a:bodyPr>
          <a:lstStyle/>
          <a:p>
            <a:r>
              <a:rPr lang="en-CA" dirty="0"/>
              <a:t>Davidson CCM 2017 Jan </a:t>
            </a:r>
            <a:r>
              <a:rPr lang="en-CA" dirty="0" err="1"/>
              <a:t>epub</a:t>
            </a:r>
            <a:endParaRPr lang="en-CA" dirty="0"/>
          </a:p>
        </p:txBody>
      </p:sp>
      <p:sp>
        <p:nvSpPr>
          <p:cNvPr id="9" name="TextBox 8"/>
          <p:cNvSpPr txBox="1"/>
          <p:nvPr/>
        </p:nvSpPr>
        <p:spPr>
          <a:xfrm>
            <a:off x="857110" y="1386405"/>
            <a:ext cx="9874666" cy="5170646"/>
          </a:xfrm>
          <a:prstGeom prst="rect">
            <a:avLst/>
          </a:prstGeom>
          <a:noFill/>
        </p:spPr>
        <p:txBody>
          <a:bodyPr wrap="square" rtlCol="0">
            <a:spAutoFit/>
          </a:bodyPr>
          <a:lstStyle/>
          <a:p>
            <a:r>
              <a:rPr lang="en-CA" sz="3200" dirty="0"/>
              <a:t>Operational and environmental issues</a:t>
            </a:r>
          </a:p>
          <a:p>
            <a:endParaRPr lang="en-CA" dirty="0"/>
          </a:p>
          <a:p>
            <a:pPr marL="285750" indent="-285750">
              <a:buFont typeface="Arial" panose="020B0604020202020204" pitchFamily="34" charset="0"/>
              <a:buChar char="•"/>
            </a:pPr>
            <a:r>
              <a:rPr lang="en-CA" sz="2800" dirty="0"/>
              <a:t>Protocols be implemented to ensure adequate and standardized use of sedation and analgesia during withdrawal of life supports</a:t>
            </a:r>
          </a:p>
          <a:p>
            <a:pPr marL="285750" indent="-285750">
              <a:buFont typeface="Arial" panose="020B0604020202020204" pitchFamily="34" charset="0"/>
              <a:buChar char="•"/>
            </a:pPr>
            <a:r>
              <a:rPr lang="en-CA" sz="2800" dirty="0"/>
              <a:t>Nurses be involved in decision-making goals and be training to provide support in decision-making</a:t>
            </a:r>
          </a:p>
          <a:p>
            <a:pPr marL="285750" indent="-285750">
              <a:buFont typeface="Arial" panose="020B0604020202020204" pitchFamily="34" charset="0"/>
              <a:buChar char="•"/>
            </a:pPr>
            <a:r>
              <a:rPr lang="en-CA" sz="2800" dirty="0"/>
              <a:t>Hospital implement policies to promote family-centered care in the ICU, reduce noise, promote hygiene, and increase use of private rooms.</a:t>
            </a:r>
          </a:p>
          <a:p>
            <a:pPr marL="285750" indent="-285750">
              <a:buFont typeface="Arial" panose="020B0604020202020204" pitchFamily="34" charset="0"/>
              <a:buChar char="•"/>
            </a:pPr>
            <a:r>
              <a:rPr lang="en-CA" sz="2800" dirty="0"/>
              <a:t>Families be provided a sleep surface</a:t>
            </a:r>
          </a:p>
          <a:p>
            <a:pPr marL="285750" indent="-285750">
              <a:buFont typeface="Arial" panose="020B0604020202020204" pitchFamily="34" charset="0"/>
              <a:buChar char="•"/>
            </a:pPr>
            <a:endParaRPr lang="en-CA" sz="2800" dirty="0"/>
          </a:p>
        </p:txBody>
      </p:sp>
    </p:spTree>
    <p:extLst>
      <p:ext uri="{BB962C8B-B14F-4D97-AF65-F5344CB8AC3E}">
        <p14:creationId xmlns:p14="http://schemas.microsoft.com/office/powerpoint/2010/main" val="162382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799" b="1" dirty="0">
                <a:latin typeface="Arial" panose="020B0604020202020204" pitchFamily="34" charset="0"/>
                <a:cs typeface="Arial" panose="020B0604020202020204" pitchFamily="34" charset="0"/>
              </a:rPr>
              <a:t>SCCM FCC Gap Analysis Tool</a:t>
            </a:r>
          </a:p>
        </p:txBody>
      </p:sp>
      <p:sp>
        <p:nvSpPr>
          <p:cNvPr id="3" name="Content Placeholder 2"/>
          <p:cNvSpPr>
            <a:spLocks noGrp="1"/>
          </p:cNvSpPr>
          <p:nvPr>
            <p:ph idx="1"/>
          </p:nvPr>
        </p:nvSpPr>
        <p:spPr/>
        <p:txBody>
          <a:bodyPr>
            <a:normAutofit/>
          </a:bodyPr>
          <a:lstStyle/>
          <a:p>
            <a:r>
              <a:rPr lang="en-US" dirty="0"/>
              <a:t>A free tool that evaluates your practice against recommended practice</a:t>
            </a:r>
          </a:p>
          <a:p>
            <a:r>
              <a:rPr lang="en-US" dirty="0"/>
              <a:t>Creates a priority list for change</a:t>
            </a:r>
          </a:p>
          <a:p>
            <a:r>
              <a:rPr lang="en-US" dirty="0"/>
              <a:t>Assess barriers to change</a:t>
            </a:r>
          </a:p>
          <a:p>
            <a:r>
              <a:rPr lang="en-US" dirty="0"/>
              <a:t>Develop an feasible organization-specific bundle to enhance FCC in your ICU</a:t>
            </a:r>
          </a:p>
          <a:p>
            <a:endParaRPr lang="en-US" dirty="0"/>
          </a:p>
        </p:txBody>
      </p:sp>
    </p:spTree>
    <p:extLst>
      <p:ext uri="{BB962C8B-B14F-4D97-AF65-F5344CB8AC3E}">
        <p14:creationId xmlns:p14="http://schemas.microsoft.com/office/powerpoint/2010/main" val="4188132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799" b="1" dirty="0">
                <a:latin typeface="Arial" panose="020B0604020202020204" pitchFamily="34" charset="0"/>
                <a:cs typeface="Arial" panose="020B0604020202020204" pitchFamily="34" charset="0"/>
              </a:rPr>
              <a:t>How to find the gap analysis tool</a:t>
            </a:r>
          </a:p>
        </p:txBody>
      </p:sp>
      <p:sp>
        <p:nvSpPr>
          <p:cNvPr id="3" name="Content Placeholder 2"/>
          <p:cNvSpPr>
            <a:spLocks noGrp="1"/>
          </p:cNvSpPr>
          <p:nvPr>
            <p:ph idx="1"/>
          </p:nvPr>
        </p:nvSpPr>
        <p:spPr/>
        <p:txBody>
          <a:bodyPr>
            <a:normAutofit/>
          </a:bodyPr>
          <a:lstStyle/>
          <a:p>
            <a:r>
              <a:rPr lang="en-US" dirty="0"/>
              <a:t>sccm.org</a:t>
            </a:r>
          </a:p>
          <a:p>
            <a:endParaRPr lang="en-US" dirty="0"/>
          </a:p>
        </p:txBody>
      </p:sp>
      <p:pic>
        <p:nvPicPr>
          <p:cNvPr id="7" name="Picture 6"/>
          <p:cNvPicPr>
            <a:picLocks noChangeAspect="1"/>
          </p:cNvPicPr>
          <p:nvPr/>
        </p:nvPicPr>
        <p:blipFill rotWithShape="1">
          <a:blip r:embed="rId3"/>
          <a:srcRect l="22083" t="9259" r="20834" b="52963"/>
          <a:stretch/>
        </p:blipFill>
        <p:spPr>
          <a:xfrm>
            <a:off x="1678117" y="2514838"/>
            <a:ext cx="9277051" cy="3453500"/>
          </a:xfrm>
          <a:prstGeom prst="rect">
            <a:avLst/>
          </a:prstGeom>
        </p:spPr>
      </p:pic>
      <p:sp>
        <p:nvSpPr>
          <p:cNvPr id="8" name="Oval 7"/>
          <p:cNvSpPr/>
          <p:nvPr/>
        </p:nvSpPr>
        <p:spPr>
          <a:xfrm>
            <a:off x="8836898" y="3733721"/>
            <a:ext cx="2336191" cy="10157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prstClr val="white"/>
              </a:solidFill>
            </a:endParaRPr>
          </a:p>
        </p:txBody>
      </p:sp>
    </p:spTree>
    <p:extLst>
      <p:ext uri="{BB962C8B-B14F-4D97-AF65-F5344CB8AC3E}">
        <p14:creationId xmlns:p14="http://schemas.microsoft.com/office/powerpoint/2010/main" val="37826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dirty="0">
                <a:latin typeface="+mj-lt"/>
              </a:rPr>
              <a:t>What is the evidence?</a:t>
            </a:r>
          </a:p>
        </p:txBody>
      </p:sp>
      <p:sp>
        <p:nvSpPr>
          <p:cNvPr id="3" name="Content Placeholder 2"/>
          <p:cNvSpPr>
            <a:spLocks noGrp="1"/>
          </p:cNvSpPr>
          <p:nvPr>
            <p:ph idx="1"/>
          </p:nvPr>
        </p:nvSpPr>
        <p:spPr>
          <a:xfrm>
            <a:off x="5358213" y="2703427"/>
            <a:ext cx="5759866" cy="2248589"/>
          </a:xfrm>
        </p:spPr>
        <p:txBody>
          <a:bodyPr>
            <a:normAutofit lnSpcReduction="10000"/>
          </a:bodyPr>
          <a:lstStyle/>
          <a:p>
            <a:r>
              <a:rPr lang="en-CA" dirty="0"/>
              <a:t>2 RCTs in neonates</a:t>
            </a:r>
          </a:p>
          <a:p>
            <a:r>
              <a:rPr lang="en-CA" dirty="0"/>
              <a:t>No RCTs in children or adults</a:t>
            </a:r>
          </a:p>
          <a:p>
            <a:r>
              <a:rPr lang="en-CA" dirty="0"/>
              <a:t>Few single center observational or qualitative studies </a:t>
            </a:r>
          </a:p>
          <a:p>
            <a:r>
              <a:rPr lang="en-CA" dirty="0"/>
              <a:t>Surveys suggest &gt;80% willing to engage</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33</a:t>
            </a:fld>
            <a:endParaRPr lang="en-US"/>
          </a:p>
        </p:txBody>
      </p:sp>
      <p:pic>
        <p:nvPicPr>
          <p:cNvPr id="7" name="Picture 6"/>
          <p:cNvPicPr>
            <a:picLocks noChangeAspect="1"/>
          </p:cNvPicPr>
          <p:nvPr/>
        </p:nvPicPr>
        <p:blipFill>
          <a:blip r:embed="rId2"/>
          <a:stretch>
            <a:fillRect/>
          </a:stretch>
        </p:blipFill>
        <p:spPr>
          <a:xfrm>
            <a:off x="249248" y="1791388"/>
            <a:ext cx="4516313" cy="1087500"/>
          </a:xfrm>
          <a:prstGeom prst="rect">
            <a:avLst/>
          </a:prstGeom>
        </p:spPr>
      </p:pic>
      <p:sp>
        <p:nvSpPr>
          <p:cNvPr id="8" name="TextBox 7"/>
          <p:cNvSpPr txBox="1"/>
          <p:nvPr/>
        </p:nvSpPr>
        <p:spPr>
          <a:xfrm>
            <a:off x="403073" y="1332680"/>
            <a:ext cx="3083611" cy="369332"/>
          </a:xfrm>
          <a:prstGeom prst="rect">
            <a:avLst/>
          </a:prstGeom>
          <a:noFill/>
        </p:spPr>
        <p:txBody>
          <a:bodyPr wrap="square" rtlCol="0">
            <a:spAutoFit/>
          </a:bodyPr>
          <a:lstStyle/>
          <a:p>
            <a:r>
              <a:rPr lang="en-CA" dirty="0"/>
              <a:t>Assisting with care</a:t>
            </a:r>
          </a:p>
        </p:txBody>
      </p:sp>
      <p:sp>
        <p:nvSpPr>
          <p:cNvPr id="10" name="TextBox 9"/>
          <p:cNvSpPr txBox="1"/>
          <p:nvPr/>
        </p:nvSpPr>
        <p:spPr>
          <a:xfrm>
            <a:off x="556898" y="3969024"/>
            <a:ext cx="3083611" cy="369332"/>
          </a:xfrm>
          <a:prstGeom prst="rect">
            <a:avLst/>
          </a:prstGeom>
          <a:noFill/>
        </p:spPr>
        <p:txBody>
          <a:bodyPr wrap="square" rtlCol="0">
            <a:spAutoFit/>
          </a:bodyPr>
          <a:lstStyle/>
          <a:p>
            <a:r>
              <a:rPr lang="en-CA" dirty="0"/>
              <a:t>Educating Families</a:t>
            </a:r>
          </a:p>
        </p:txBody>
      </p:sp>
      <p:pic>
        <p:nvPicPr>
          <p:cNvPr id="11" name="Picture 10"/>
          <p:cNvPicPr>
            <a:picLocks noChangeAspect="1"/>
          </p:cNvPicPr>
          <p:nvPr/>
        </p:nvPicPr>
        <p:blipFill>
          <a:blip r:embed="rId3"/>
          <a:stretch>
            <a:fillRect/>
          </a:stretch>
        </p:blipFill>
        <p:spPr>
          <a:xfrm>
            <a:off x="301215" y="4644036"/>
            <a:ext cx="4481438" cy="1096200"/>
          </a:xfrm>
          <a:prstGeom prst="rect">
            <a:avLst/>
          </a:prstGeom>
        </p:spPr>
      </p:pic>
    </p:spTree>
    <p:extLst>
      <p:ext uri="{BB962C8B-B14F-4D97-AF65-F5344CB8AC3E}">
        <p14:creationId xmlns:p14="http://schemas.microsoft.com/office/powerpoint/2010/main" val="308429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403073" y="6500746"/>
            <a:ext cx="662114" cy="165156"/>
          </a:xfrm>
        </p:spPr>
        <p:txBody>
          <a:bodyPr/>
          <a:lstStyle/>
          <a:p>
            <a:fld id="{A3032E39-2DD7-6341-87B9-9AB98FE36691}" type="slidenum">
              <a:rPr lang="en-US" smtClean="0"/>
              <a:pPr/>
              <a:t>34</a:t>
            </a:fld>
            <a:endParaRPr lang="en-US" dirty="0"/>
          </a:p>
        </p:txBody>
      </p:sp>
      <p:sp>
        <p:nvSpPr>
          <p:cNvPr id="22" name="Title 21"/>
          <p:cNvSpPr>
            <a:spLocks noGrp="1"/>
          </p:cNvSpPr>
          <p:nvPr>
            <p:ph type="title"/>
          </p:nvPr>
        </p:nvSpPr>
        <p:spPr>
          <a:xfrm>
            <a:off x="504343" y="172017"/>
            <a:ext cx="11173088" cy="977774"/>
          </a:xfrm>
        </p:spPr>
        <p:txBody>
          <a:bodyPr/>
          <a:lstStyle/>
          <a:p>
            <a:pPr algn="ctr"/>
            <a:r>
              <a:rPr lang="en-US" u="sng"/>
              <a:t>The Evolution of “Family” in the Care of Critically Ill Patients</a:t>
            </a:r>
            <a:endParaRPr lang="en-US" dirty="0">
              <a:latin typeface="Helvetica" panose="020B0604020202020204" pitchFamily="34" charset="0"/>
              <a:cs typeface="Helvetica" panose="020B0604020202020204" pitchFamily="34" charset="0"/>
            </a:endParaRPr>
          </a:p>
        </p:txBody>
      </p:sp>
      <p:grpSp>
        <p:nvGrpSpPr>
          <p:cNvPr id="4" name="Group 3"/>
          <p:cNvGrpSpPr/>
          <p:nvPr/>
        </p:nvGrpSpPr>
        <p:grpSpPr>
          <a:xfrm>
            <a:off x="3917541" y="1412305"/>
            <a:ext cx="5471160" cy="1449696"/>
            <a:chOff x="12526" y="1397052"/>
            <a:chExt cx="5471160" cy="1449696"/>
          </a:xfrm>
          <a:solidFill>
            <a:schemeClr val="accent2"/>
          </a:solidFill>
        </p:grpSpPr>
        <p:sp>
          <p:nvSpPr>
            <p:cNvPr id="8" name="Pentagon 7"/>
            <p:cNvSpPr/>
            <p:nvPr/>
          </p:nvSpPr>
          <p:spPr>
            <a:xfrm>
              <a:off x="12526" y="148276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4" name="AutoShape 12"/>
            <p:cNvSpPr>
              <a:spLocks/>
            </p:cNvSpPr>
            <p:nvPr/>
          </p:nvSpPr>
          <p:spPr bwMode="auto">
            <a:xfrm>
              <a:off x="36580" y="1397052"/>
              <a:ext cx="4759890" cy="121158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tx1"/>
                </a:solidFill>
                <a:latin typeface="+mn-lt"/>
                <a:ea typeface="+mn-ea"/>
                <a:cs typeface="+mn-cs"/>
                <a:sym typeface="Helvetica" panose="020B0604020202020204" pitchFamily="34" charset="0"/>
              </a:endParaRP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Family Satisfaction with ICU </a:t>
              </a: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(FS-ICU 24R)</a:t>
              </a:r>
            </a:p>
          </p:txBody>
        </p:sp>
      </p:grpSp>
      <p:grpSp>
        <p:nvGrpSpPr>
          <p:cNvPr id="5" name="Group 4"/>
          <p:cNvGrpSpPr/>
          <p:nvPr/>
        </p:nvGrpSpPr>
        <p:grpSpPr>
          <a:xfrm>
            <a:off x="3917541" y="2873840"/>
            <a:ext cx="5471160" cy="1773169"/>
            <a:chOff x="12526" y="2668209"/>
            <a:chExt cx="5471160" cy="1680688"/>
          </a:xfrm>
          <a:solidFill>
            <a:schemeClr val="accent1"/>
          </a:solidFill>
        </p:grpSpPr>
        <p:sp>
          <p:nvSpPr>
            <p:cNvPr id="9" name="Pentagon 8"/>
            <p:cNvSpPr/>
            <p:nvPr/>
          </p:nvSpPr>
          <p:spPr>
            <a:xfrm>
              <a:off x="12526" y="2668209"/>
              <a:ext cx="5471160" cy="1603478"/>
            </a:xfrm>
            <a:prstGeom prst="homePlate">
              <a:avLst>
                <a:gd name="adj" fmla="val 48218"/>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7" name="AutoShape 12"/>
            <p:cNvSpPr>
              <a:spLocks/>
            </p:cNvSpPr>
            <p:nvPr/>
          </p:nvSpPr>
          <p:spPr bwMode="auto">
            <a:xfrm>
              <a:off x="12526" y="2676416"/>
              <a:ext cx="4636799" cy="1672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a:p>
              <a:pPr marL="179361" algn="l">
                <a:lnSpc>
                  <a:spcPct val="85000"/>
                </a:lnSpc>
                <a:spcAft>
                  <a:spcPts val="600"/>
                </a:spcAft>
                <a:defRPr/>
              </a:pPr>
              <a:r>
                <a:rPr lang="en-CA" altLang="en-US" sz="2400" dirty="0">
                  <a:solidFill>
                    <a:schemeClr val="bg1"/>
                  </a:solidFill>
                  <a:latin typeface="+mn-lt"/>
                  <a:ea typeface="+mn-ea"/>
                  <a:cs typeface="+mn-cs"/>
                  <a:sym typeface="Helvetica" panose="020B0604020202020204" pitchFamily="34" charset="0"/>
                </a:rPr>
                <a:t>SCCM Guidelines for Family-Centered Care in the ICU</a:t>
              </a:r>
              <a:endParaRPr lang="en-CA" altLang="en-US" sz="1600" dirty="0">
                <a:solidFill>
                  <a:schemeClr val="bg1"/>
                </a:solidFill>
              </a:endParaRPr>
            </a:p>
            <a:p>
              <a:pPr marL="179361" algn="l">
                <a:lnSpc>
                  <a:spcPct val="85000"/>
                </a:lnSpc>
                <a:defRPr/>
              </a:pPr>
              <a:endParaRPr lang="en-US" altLang="en-US" sz="1600" dirty="0">
                <a:solidFill>
                  <a:schemeClr val="bg1"/>
                </a:solidFill>
              </a:endParaRPr>
            </a:p>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p:txBody>
        </p:sp>
      </p:grpSp>
      <p:grpSp>
        <p:nvGrpSpPr>
          <p:cNvPr id="6" name="Group 5"/>
          <p:cNvGrpSpPr/>
          <p:nvPr/>
        </p:nvGrpSpPr>
        <p:grpSpPr>
          <a:xfrm>
            <a:off x="3867857" y="4586051"/>
            <a:ext cx="5544898" cy="1363980"/>
            <a:chOff x="-37158" y="4271688"/>
            <a:chExt cx="5544898" cy="1363980"/>
          </a:xfrm>
          <a:solidFill>
            <a:schemeClr val="tx2"/>
          </a:solidFill>
        </p:grpSpPr>
        <p:sp>
          <p:nvSpPr>
            <p:cNvPr id="10" name="Pentagon 9"/>
            <p:cNvSpPr/>
            <p:nvPr/>
          </p:nvSpPr>
          <p:spPr>
            <a:xfrm>
              <a:off x="36580" y="427168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400" dirty="0">
                <a:latin typeface="Rockwell" panose="02060603020205020403" pitchFamily="18" charset="0"/>
              </a:endParaRPr>
            </a:p>
          </p:txBody>
        </p:sp>
        <p:sp>
          <p:nvSpPr>
            <p:cNvPr id="20" name="AutoShape 12"/>
            <p:cNvSpPr>
              <a:spLocks/>
            </p:cNvSpPr>
            <p:nvPr/>
          </p:nvSpPr>
          <p:spPr bwMode="auto">
            <a:xfrm>
              <a:off x="-37158" y="4310111"/>
              <a:ext cx="5293235" cy="861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r>
                <a:rPr lang="en-US" altLang="en-US" sz="2000" u="sng" dirty="0">
                  <a:solidFill>
                    <a:schemeClr val="bg1"/>
                  </a:solidFill>
                  <a:latin typeface="+mj-lt"/>
                </a:rPr>
                <a:t>Im</a:t>
              </a:r>
              <a:r>
                <a:rPr lang="en-US" altLang="en-US" sz="2000" dirty="0">
                  <a:solidFill>
                    <a:schemeClr val="bg1"/>
                  </a:solidFill>
                  <a:latin typeface="+mj-lt"/>
                </a:rPr>
                <a:t>proving </a:t>
              </a:r>
              <a:r>
                <a:rPr lang="en-US" altLang="en-US" sz="2000" u="sng" dirty="0">
                  <a:solidFill>
                    <a:schemeClr val="bg1"/>
                  </a:solidFill>
                  <a:latin typeface="+mj-lt"/>
                </a:rPr>
                <a:t>Pa</a:t>
              </a:r>
              <a:r>
                <a:rPr lang="en-US" altLang="en-US" sz="2000" dirty="0">
                  <a:solidFill>
                    <a:schemeClr val="bg1"/>
                  </a:solidFill>
                  <a:latin typeface="+mj-lt"/>
                </a:rPr>
                <a:t>rtnerships with F</a:t>
              </a:r>
              <a:r>
                <a:rPr lang="en-US" altLang="en-US" sz="2000" u="sng" dirty="0">
                  <a:solidFill>
                    <a:schemeClr val="bg1"/>
                  </a:solidFill>
                  <a:latin typeface="+mj-lt"/>
                </a:rPr>
                <a:t>a</a:t>
              </a:r>
              <a:r>
                <a:rPr lang="en-US" altLang="en-US" sz="2000" dirty="0">
                  <a:solidFill>
                    <a:schemeClr val="bg1"/>
                  </a:solidFill>
                  <a:latin typeface="+mj-lt"/>
                </a:rPr>
                <a:t>mily Members of I</a:t>
              </a:r>
              <a:r>
                <a:rPr lang="en-US" altLang="en-US" sz="2000" u="sng" dirty="0">
                  <a:solidFill>
                    <a:schemeClr val="bg1"/>
                  </a:solidFill>
                  <a:latin typeface="+mj-lt"/>
                </a:rPr>
                <a:t>C</a:t>
              </a:r>
              <a:r>
                <a:rPr lang="en-US" altLang="en-US" sz="2000" dirty="0">
                  <a:solidFill>
                    <a:schemeClr val="bg1"/>
                  </a:solidFill>
                  <a:latin typeface="+mj-lt"/>
                </a:rPr>
                <a:t>U Patien</a:t>
              </a:r>
              <a:r>
                <a:rPr lang="en-US" altLang="en-US" sz="2000" u="sng" dirty="0">
                  <a:solidFill>
                    <a:schemeClr val="bg1"/>
                  </a:solidFill>
                  <a:latin typeface="+mj-lt"/>
                </a:rPr>
                <a:t>t</a:t>
              </a:r>
              <a:r>
                <a:rPr lang="en-US" altLang="en-US" sz="2000" dirty="0">
                  <a:solidFill>
                    <a:schemeClr val="bg1"/>
                  </a:solidFill>
                  <a:latin typeface="+mj-lt"/>
                </a:rPr>
                <a:t>s: The IMPACT Trial</a:t>
              </a: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p:txBody>
        </p:sp>
      </p:grpSp>
      <p:sp>
        <p:nvSpPr>
          <p:cNvPr id="7" name="TextBox 6"/>
          <p:cNvSpPr txBox="1"/>
          <p:nvPr/>
        </p:nvSpPr>
        <p:spPr>
          <a:xfrm>
            <a:off x="1535704" y="1498021"/>
            <a:ext cx="1776521" cy="1363980"/>
          </a:xfrm>
          <a:prstGeom prst="rect">
            <a:avLst/>
          </a:prstGeom>
          <a:noFill/>
        </p:spPr>
        <p:txBody>
          <a:bodyPr wrap="square" lIns="0" tIns="0" rIns="0" bIns="0" rtlCol="0" anchor="ctr" anchorCtr="0">
            <a:noAutofit/>
          </a:bodyPr>
          <a:lstStyle/>
          <a:p>
            <a:pPr>
              <a:lnSpc>
                <a:spcPts val="1900"/>
              </a:lnSpc>
            </a:pPr>
            <a:r>
              <a:rPr lang="en-US" sz="2300" b="1" dirty="0">
                <a:latin typeface="Helvetica" panose="020B0604020202020204" pitchFamily="34" charset="0"/>
                <a:cs typeface="Helvetica" panose="020B0604020202020204" pitchFamily="34" charset="0"/>
              </a:rPr>
              <a:t>Families’ Experience</a:t>
            </a:r>
          </a:p>
        </p:txBody>
      </p:sp>
      <p:sp>
        <p:nvSpPr>
          <p:cNvPr id="18" name="TextBox 17"/>
          <p:cNvSpPr txBox="1"/>
          <p:nvPr/>
        </p:nvSpPr>
        <p:spPr>
          <a:xfrm>
            <a:off x="1535704" y="3105754"/>
            <a:ext cx="1693015" cy="1551358"/>
          </a:xfrm>
          <a:prstGeom prst="rect">
            <a:avLst/>
          </a:prstGeom>
          <a:noFill/>
        </p:spPr>
        <p:txBody>
          <a:bodyPr wrap="square" lIns="0" tIns="0" rIns="0" bIns="0" rtlCol="0" anchor="ctr" anchorCtr="0">
            <a:noAutofit/>
          </a:bodyPr>
          <a:lstStyle/>
          <a:p>
            <a:pPr>
              <a:lnSpc>
                <a:spcPts val="1900"/>
              </a:lnSpc>
            </a:pPr>
            <a:r>
              <a:rPr lang="en-US" sz="2300" b="1" dirty="0">
                <a:solidFill>
                  <a:schemeClr val="accent1"/>
                </a:solidFill>
                <a:latin typeface="Helvetica" panose="020B0604020202020204" pitchFamily="34" charset="0"/>
                <a:cs typeface="Helvetica" panose="020B0604020202020204" pitchFamily="34" charset="0"/>
              </a:rPr>
              <a:t>Family Centered</a:t>
            </a:r>
          </a:p>
          <a:p>
            <a:pPr>
              <a:lnSpc>
                <a:spcPts val="1900"/>
              </a:lnSpc>
            </a:pPr>
            <a:r>
              <a:rPr lang="en-US" sz="2300" b="1" dirty="0">
                <a:solidFill>
                  <a:schemeClr val="accent1"/>
                </a:solidFill>
                <a:latin typeface="Helvetica" panose="020B0604020202020204" pitchFamily="34" charset="0"/>
                <a:cs typeface="Helvetica" panose="020B0604020202020204" pitchFamily="34" charset="0"/>
              </a:rPr>
              <a:t>Care</a:t>
            </a:r>
          </a:p>
        </p:txBody>
      </p:sp>
      <p:sp>
        <p:nvSpPr>
          <p:cNvPr id="19" name="TextBox 18"/>
          <p:cNvSpPr txBox="1"/>
          <p:nvPr/>
        </p:nvSpPr>
        <p:spPr>
          <a:xfrm>
            <a:off x="1535704" y="4647011"/>
            <a:ext cx="1776524" cy="1363980"/>
          </a:xfrm>
          <a:prstGeom prst="rect">
            <a:avLst/>
          </a:prstGeom>
          <a:noFill/>
        </p:spPr>
        <p:txBody>
          <a:bodyPr wrap="square" lIns="0" tIns="0" rIns="0" bIns="0" rtlCol="0" anchor="ctr" anchorCtr="0">
            <a:noAutofit/>
          </a:bodyPr>
          <a:lstStyle/>
          <a:p>
            <a:pPr>
              <a:lnSpc>
                <a:spcPts val="1900"/>
              </a:lnSpc>
            </a:pPr>
            <a:r>
              <a:rPr lang="en-US" sz="2300" b="1" dirty="0">
                <a:solidFill>
                  <a:schemeClr val="tx2"/>
                </a:solidFill>
                <a:latin typeface="Helvetica" panose="020B0604020202020204" pitchFamily="34" charset="0"/>
                <a:cs typeface="Helvetica" panose="020B0604020202020204" pitchFamily="34" charset="0"/>
              </a:rPr>
              <a:t>Family as “Partners’</a:t>
            </a:r>
          </a:p>
        </p:txBody>
      </p:sp>
      <p:sp>
        <p:nvSpPr>
          <p:cNvPr id="21" name="Isosceles Triangle 20"/>
          <p:cNvSpPr/>
          <p:nvPr/>
        </p:nvSpPr>
        <p:spPr>
          <a:xfrm rot="16200000" flipV="1">
            <a:off x="3271945" y="518712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3" name="Isosceles Triangle 22"/>
          <p:cNvSpPr/>
          <p:nvPr/>
        </p:nvSpPr>
        <p:spPr>
          <a:xfrm rot="16200000" flipV="1">
            <a:off x="3225687" y="3711946"/>
            <a:ext cx="765931"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6" name="Isosceles Triangle 25"/>
          <p:cNvSpPr/>
          <p:nvPr/>
        </p:nvSpPr>
        <p:spPr>
          <a:xfrm rot="16200000" flipV="1">
            <a:off x="3271942" y="203813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7" name="TextBox 26"/>
          <p:cNvSpPr txBox="1"/>
          <p:nvPr/>
        </p:nvSpPr>
        <p:spPr>
          <a:xfrm>
            <a:off x="1535704" y="1144958"/>
            <a:ext cx="2047813" cy="529590"/>
          </a:xfrm>
          <a:prstGeom prst="rect">
            <a:avLst/>
          </a:prstGeom>
          <a:noFill/>
        </p:spPr>
        <p:txBody>
          <a:bodyPr wrap="square" lIns="0" tIns="0" rIns="0" bIns="0" rtlCol="0" anchor="ctr" anchorCtr="0">
            <a:noAutofit/>
          </a:bodyPr>
          <a:lstStyle/>
          <a:p>
            <a:pPr>
              <a:lnSpc>
                <a:spcPts val="1900"/>
              </a:lnSpc>
            </a:pPr>
            <a:r>
              <a:rPr lang="en-US" sz="2300" dirty="0">
                <a:latin typeface="Effra"/>
                <a:cs typeface="Effra"/>
              </a:rPr>
              <a:t>ERA</a:t>
            </a:r>
          </a:p>
        </p:txBody>
      </p:sp>
    </p:spTree>
    <p:extLst>
      <p:ext uri="{BB962C8B-B14F-4D97-AF65-F5344CB8AC3E}">
        <p14:creationId xmlns:p14="http://schemas.microsoft.com/office/powerpoint/2010/main" val="4189690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1">
            <a:extLst>
              <a:ext uri="{FF2B5EF4-FFF2-40B4-BE49-F238E27FC236}">
                <a16:creationId xmlns:a16="http://schemas.microsoft.com/office/drawing/2014/main" id="{B5AB94D5-F314-0149-8E77-54D79653C67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13F475CC-7C8C-8F43-B1A0-BAA320F2F0B3}" type="slidenum">
              <a:rPr lang="en-US" altLang="en-US" sz="1400"/>
              <a:pPr>
                <a:spcBef>
                  <a:spcPct val="0"/>
                </a:spcBef>
                <a:buFontTx/>
                <a:buNone/>
              </a:pPr>
              <a:t>35</a:t>
            </a:fld>
            <a:endParaRPr lang="en-US" altLang="en-US" sz="1400"/>
          </a:p>
        </p:txBody>
      </p:sp>
      <p:pic>
        <p:nvPicPr>
          <p:cNvPr id="55298" name="Picture 2">
            <a:extLst>
              <a:ext uri="{FF2B5EF4-FFF2-40B4-BE49-F238E27FC236}">
                <a16:creationId xmlns:a16="http://schemas.microsoft.com/office/drawing/2014/main" id="{23B6C7F5-4BC7-4045-A90B-615E38DF01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737" y="304800"/>
            <a:ext cx="561975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70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8966A84A-0A97-E849-9B18-854D41D514D9}"/>
              </a:ext>
            </a:extLst>
          </p:cNvPr>
          <p:cNvSpPr>
            <a:spLocks noGrp="1" noChangeArrowheads="1"/>
          </p:cNvSpPr>
          <p:nvPr>
            <p:ph type="title"/>
          </p:nvPr>
        </p:nvSpPr>
        <p:spPr>
          <a:xfrm>
            <a:off x="1979612" y="304800"/>
            <a:ext cx="8229600" cy="1143000"/>
          </a:xfrm>
        </p:spPr>
        <p:txBody>
          <a:bodyPr/>
          <a:lstStyle/>
          <a:p>
            <a:pPr algn="ctr"/>
            <a:r>
              <a:rPr lang="en-CA" altLang="en-US"/>
              <a:t>Evidence that Partnering with Family Caregivers Impacts Outcomes</a:t>
            </a:r>
          </a:p>
        </p:txBody>
      </p:sp>
      <p:sp>
        <p:nvSpPr>
          <p:cNvPr id="71682" name="Slide Number Placeholder 4">
            <a:extLst>
              <a:ext uri="{FF2B5EF4-FFF2-40B4-BE49-F238E27FC236}">
                <a16:creationId xmlns:a16="http://schemas.microsoft.com/office/drawing/2014/main" id="{5A72CA78-EF0F-5942-B07A-6D6BF96863C0}"/>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2AD9ACF1-7828-894F-9CC7-472E34AFE3BF}" type="slidenum">
              <a:rPr lang="en-US" altLang="en-US" sz="1400"/>
              <a:pPr>
                <a:spcBef>
                  <a:spcPct val="0"/>
                </a:spcBef>
                <a:buFontTx/>
                <a:buNone/>
              </a:pPr>
              <a:t>36</a:t>
            </a:fld>
            <a:endParaRPr lang="en-US" altLang="en-US" sz="1400"/>
          </a:p>
        </p:txBody>
      </p:sp>
      <p:sp>
        <p:nvSpPr>
          <p:cNvPr id="71683" name="TextBox 1">
            <a:extLst>
              <a:ext uri="{FF2B5EF4-FFF2-40B4-BE49-F238E27FC236}">
                <a16:creationId xmlns:a16="http://schemas.microsoft.com/office/drawing/2014/main" id="{5BD3183E-F17E-8441-8C30-9EB0E9A2EDEB}"/>
              </a:ext>
            </a:extLst>
          </p:cNvPr>
          <p:cNvSpPr txBox="1">
            <a:spLocks noChangeArrowheads="1"/>
          </p:cNvSpPr>
          <p:nvPr/>
        </p:nvSpPr>
        <p:spPr bwMode="auto">
          <a:xfrm>
            <a:off x="5791200" y="5943601"/>
            <a:ext cx="472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r>
              <a:rPr lang="en-CA" altLang="en-US" sz="1400" baseline="30000"/>
              <a:t>1 </a:t>
            </a:r>
            <a:r>
              <a:rPr lang="en-CA" altLang="en-US" sz="1400"/>
              <a:t>Fiest BMC 2014</a:t>
            </a:r>
            <a:endParaRPr lang="en-CA" altLang="en-US" sz="1400" baseline="30000"/>
          </a:p>
        </p:txBody>
      </p:sp>
      <p:pic>
        <p:nvPicPr>
          <p:cNvPr id="71684" name="Picture 4">
            <a:extLst>
              <a:ext uri="{FF2B5EF4-FFF2-40B4-BE49-F238E27FC236}">
                <a16:creationId xmlns:a16="http://schemas.microsoft.com/office/drawing/2014/main" id="{CBC75401-D9CE-7743-9AE9-6B143C2B7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7" y="2341564"/>
            <a:ext cx="89916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8AE1C152-70FA-F641-A600-66AA5EC06241}"/>
              </a:ext>
            </a:extLst>
          </p:cNvPr>
          <p:cNvSpPr txBox="1">
            <a:spLocks noChangeArrowheads="1"/>
          </p:cNvSpPr>
          <p:nvPr/>
        </p:nvSpPr>
        <p:spPr bwMode="auto">
          <a:xfrm>
            <a:off x="1751012" y="1643064"/>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a:t>56 studies of caregiver-mediated interventions</a:t>
            </a:r>
            <a:r>
              <a:rPr lang="en-US" altLang="en-US" baseline="30000"/>
              <a:t>1</a:t>
            </a:r>
          </a:p>
        </p:txBody>
      </p:sp>
      <p:sp>
        <p:nvSpPr>
          <p:cNvPr id="12" name="TextBox 11">
            <a:extLst>
              <a:ext uri="{FF2B5EF4-FFF2-40B4-BE49-F238E27FC236}">
                <a16:creationId xmlns:a16="http://schemas.microsoft.com/office/drawing/2014/main" id="{E588F87B-5C98-0148-AAF5-25B4E07D9FF9}"/>
              </a:ext>
            </a:extLst>
          </p:cNvPr>
          <p:cNvSpPr txBox="1"/>
          <p:nvPr/>
        </p:nvSpPr>
        <p:spPr>
          <a:xfrm>
            <a:off x="2246312" y="4516439"/>
            <a:ext cx="7696200" cy="2031325"/>
          </a:xfrm>
          <a:prstGeom prst="rect">
            <a:avLst/>
          </a:prstGeom>
          <a:noFill/>
        </p:spPr>
        <p:txBody>
          <a:bodyPr>
            <a:spAutoFit/>
          </a:bodyPr>
          <a:lstStyle/>
          <a:p>
            <a:pPr marL="285750" indent="-285750">
              <a:buFont typeface="Arial" panose="020B0604020202020204" pitchFamily="34" charset="0"/>
              <a:buChar char="•"/>
              <a:defRPr/>
            </a:pPr>
            <a:r>
              <a:rPr lang="en-CA" dirty="0"/>
              <a:t>There is a large body of research, including many RCTs, to support the use of caregiver-mediated interventions that inform and activate  caregivers to improve patient and caregiver outcomes. </a:t>
            </a:r>
          </a:p>
          <a:p>
            <a:pPr marL="285750" indent="-285750">
              <a:buFont typeface="Arial" panose="020B0604020202020204" pitchFamily="34" charset="0"/>
              <a:buChar char="•"/>
              <a:defRPr/>
            </a:pPr>
            <a:r>
              <a:rPr lang="en-CA" dirty="0"/>
              <a:t>Authors recommend consideration </a:t>
            </a:r>
            <a:r>
              <a:rPr lang="en-CA" u="sng" dirty="0"/>
              <a:t>inform-activate-collaborate </a:t>
            </a:r>
            <a:r>
              <a:rPr lang="en-CA" dirty="0"/>
              <a:t>interventions when implementing patient and family-oriented research. </a:t>
            </a:r>
          </a:p>
          <a:p>
            <a:pPr>
              <a:defRPr/>
            </a:pPr>
            <a:endParaRPr lang="en-CA" dirty="0"/>
          </a:p>
        </p:txBody>
      </p:sp>
    </p:spTree>
    <p:extLst>
      <p:ext uri="{BB962C8B-B14F-4D97-AF65-F5344CB8AC3E}">
        <p14:creationId xmlns:p14="http://schemas.microsoft.com/office/powerpoint/2010/main" val="353962206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1312752" y="151758"/>
            <a:ext cx="8896460" cy="846642"/>
          </a:xfrm>
        </p:spPr>
        <p:txBody>
          <a:bodyPr>
            <a:normAutofit/>
          </a:bodyPr>
          <a:lstStyle/>
          <a:p>
            <a:r>
              <a:rPr lang="en-US" dirty="0">
                <a:latin typeface="Calibri" panose="020F0502020204030204" pitchFamily="34" charset="0"/>
                <a:cs typeface="Calibri" panose="020F0502020204030204" pitchFamily="34" charset="0"/>
              </a:rPr>
              <a:t>What do we mean by engagement and partnership?</a:t>
            </a:r>
          </a:p>
        </p:txBody>
      </p:sp>
      <p:pic>
        <p:nvPicPr>
          <p:cNvPr id="8" name="Picture 7"/>
          <p:cNvPicPr>
            <a:picLocks noChangeAspect="1"/>
          </p:cNvPicPr>
          <p:nvPr/>
        </p:nvPicPr>
        <p:blipFill>
          <a:blip r:embed="rId2"/>
          <a:stretch>
            <a:fillRect/>
          </a:stretch>
        </p:blipFill>
        <p:spPr>
          <a:xfrm>
            <a:off x="1706131" y="998401"/>
            <a:ext cx="8674718" cy="5390751"/>
          </a:xfrm>
          <a:prstGeom prst="rect">
            <a:avLst/>
          </a:prstGeom>
        </p:spPr>
      </p:pic>
      <p:sp>
        <p:nvSpPr>
          <p:cNvPr id="9" name="TextBox 8"/>
          <p:cNvSpPr txBox="1"/>
          <p:nvPr/>
        </p:nvSpPr>
        <p:spPr>
          <a:xfrm>
            <a:off x="5027408" y="6389152"/>
            <a:ext cx="5181805" cy="461665"/>
          </a:xfrm>
          <a:prstGeom prst="rect">
            <a:avLst/>
          </a:prstGeom>
          <a:noFill/>
        </p:spPr>
        <p:txBody>
          <a:bodyPr wrap="square" rtlCol="0">
            <a:spAutoFit/>
          </a:bodyPr>
          <a:lstStyle/>
          <a:p>
            <a:r>
              <a:rPr lang="en-US" sz="1200" dirty="0"/>
              <a:t>Health Canada. 2000. Policy toolkit for public involvement in decision making.</a:t>
            </a:r>
          </a:p>
        </p:txBody>
      </p:sp>
    </p:spTree>
    <p:extLst>
      <p:ext uri="{BB962C8B-B14F-4D97-AF65-F5344CB8AC3E}">
        <p14:creationId xmlns:p14="http://schemas.microsoft.com/office/powerpoint/2010/main" val="1575526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979612" y="304800"/>
            <a:ext cx="8229600" cy="1143000"/>
          </a:xfrm>
        </p:spPr>
        <p:txBody>
          <a:bodyPr/>
          <a:lstStyle/>
          <a:p>
            <a:r>
              <a:rPr lang="en-CA" altLang="en-US" dirty="0"/>
              <a:t>Why Partner with Families of ICU Patients?</a:t>
            </a:r>
          </a:p>
        </p:txBody>
      </p:sp>
      <p:sp>
        <p:nvSpPr>
          <p:cNvPr id="13315" name="Content Placeholder 2"/>
          <p:cNvSpPr>
            <a:spLocks noGrp="1"/>
          </p:cNvSpPr>
          <p:nvPr>
            <p:ph idx="1"/>
          </p:nvPr>
        </p:nvSpPr>
        <p:spPr>
          <a:xfrm>
            <a:off x="1065187" y="1981201"/>
            <a:ext cx="5715025" cy="3178628"/>
          </a:xfrm>
        </p:spPr>
        <p:txBody>
          <a:bodyPr>
            <a:normAutofit/>
          </a:bodyPr>
          <a:lstStyle/>
          <a:p>
            <a:pPr>
              <a:buFontTx/>
              <a:buNone/>
              <a:defRPr/>
            </a:pPr>
            <a:r>
              <a:rPr lang="en-CA" altLang="en-US" sz="2400" dirty="0"/>
              <a:t>Families of critically ill patients </a:t>
            </a:r>
          </a:p>
          <a:p>
            <a:pPr lvl="1">
              <a:defRPr/>
            </a:pPr>
            <a:r>
              <a:rPr lang="en-CA" altLang="en-US" sz="2000" dirty="0"/>
              <a:t>They are the one constant across the continuum of care</a:t>
            </a:r>
          </a:p>
          <a:p>
            <a:pPr lvl="1">
              <a:defRPr/>
            </a:pPr>
            <a:r>
              <a:rPr lang="en-CA" altLang="en-US" sz="2000" dirty="0"/>
              <a:t>Provide significant direct care to surviving patients</a:t>
            </a:r>
          </a:p>
          <a:p>
            <a:pPr lvl="2">
              <a:defRPr/>
            </a:pPr>
            <a:r>
              <a:rPr lang="en-CA" altLang="en-US" dirty="0"/>
              <a:t>Estimated at &gt;$642 Billion per year in costs </a:t>
            </a:r>
            <a:r>
              <a:rPr lang="en-CA" baseline="30000" dirty="0"/>
              <a:t>2</a:t>
            </a:r>
            <a:endParaRPr lang="en-CA" altLang="en-US" dirty="0"/>
          </a:p>
          <a:p>
            <a:pPr lvl="1">
              <a:defRPr/>
            </a:pPr>
            <a:r>
              <a:rPr lang="en-CA" altLang="en-US" sz="2000" dirty="0"/>
              <a:t>Suffer from significant mental health issues including depression</a:t>
            </a:r>
            <a:r>
              <a:rPr lang="en-CA" altLang="en-US" sz="2000" baseline="30000" dirty="0"/>
              <a:t>1</a:t>
            </a:r>
          </a:p>
          <a:p>
            <a:pPr marL="457200" lvl="1" indent="0">
              <a:buNone/>
              <a:defRPr/>
            </a:pPr>
            <a:endParaRPr lang="en-CA" altLang="en-US" dirty="0"/>
          </a:p>
        </p:txBody>
      </p:sp>
      <p:sp>
        <p:nvSpPr>
          <p:cNvPr id="11268" name="Slide Number Placeholder 4"/>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E215A767-D60A-4D44-8F52-A8ADE9692A26}" type="slidenum">
              <a:rPr lang="en-US" altLang="en-US" sz="1400"/>
              <a:pPr>
                <a:spcBef>
                  <a:spcPct val="0"/>
                </a:spcBef>
                <a:buFontTx/>
                <a:buNone/>
              </a:pPr>
              <a:t>38</a:t>
            </a:fld>
            <a:endParaRPr lang="en-US" altLang="en-US" sz="1400"/>
          </a:p>
        </p:txBody>
      </p:sp>
      <p:sp>
        <p:nvSpPr>
          <p:cNvPr id="11269" name="TextBox 1"/>
          <p:cNvSpPr txBox="1">
            <a:spLocks noChangeArrowheads="1"/>
          </p:cNvSpPr>
          <p:nvPr/>
        </p:nvSpPr>
        <p:spPr bwMode="auto">
          <a:xfrm>
            <a:off x="1736769" y="5672138"/>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400" baseline="30000" dirty="0"/>
              <a:t>1 </a:t>
            </a:r>
            <a:r>
              <a:rPr lang="en-CA" altLang="en-US" sz="1400" dirty="0"/>
              <a:t>Cameron NEJM 2016;374:1831-1841</a:t>
            </a:r>
            <a:endParaRPr lang="en-CA" altLang="en-US" sz="1400" baseline="30000" dirty="0"/>
          </a:p>
          <a:p>
            <a:pPr>
              <a:spcBef>
                <a:spcPct val="0"/>
              </a:spcBef>
              <a:buFontTx/>
              <a:buNone/>
            </a:pPr>
            <a:r>
              <a:rPr lang="en-CA" altLang="en-US" sz="1400" baseline="30000" dirty="0"/>
              <a:t>2</a:t>
            </a:r>
            <a:r>
              <a:rPr lang="en-CA" altLang="en-US" sz="1400" dirty="0"/>
              <a:t> Chari Health </a:t>
            </a:r>
            <a:r>
              <a:rPr lang="en-CA" altLang="en-US" sz="1400" dirty="0" err="1"/>
              <a:t>Serv</a:t>
            </a:r>
            <a:r>
              <a:rPr lang="en-CA" altLang="en-US" sz="1400" dirty="0"/>
              <a:t> Res 2015;50:871-82</a:t>
            </a:r>
          </a:p>
        </p:txBody>
      </p:sp>
      <p:pic>
        <p:nvPicPr>
          <p:cNvPr id="11270" name="Picture 7"/>
          <p:cNvPicPr>
            <a:picLocks noChangeAspect="1" noChangeArrowheads="1"/>
          </p:cNvPicPr>
          <p:nvPr/>
        </p:nvPicPr>
        <p:blipFill>
          <a:blip r:embed="rId3">
            <a:extLst>
              <a:ext uri="{28A0092B-C50C-407E-A947-70E740481C1C}">
                <a14:useLocalDpi xmlns:a14="http://schemas.microsoft.com/office/drawing/2010/main" val="0"/>
              </a:ext>
            </a:extLst>
          </a:blip>
          <a:srcRect l="75690" t="16438" r="1105" b="57079"/>
          <a:stretch>
            <a:fillRect/>
          </a:stretch>
        </p:blipFill>
        <p:spPr bwMode="auto">
          <a:xfrm>
            <a:off x="7274445" y="1945482"/>
            <a:ext cx="3421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78226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ctr"/>
            <a:r>
              <a:rPr lang="en-US" altLang="en-US" dirty="0"/>
              <a:t>Theoretical Framework</a:t>
            </a:r>
          </a:p>
        </p:txBody>
      </p:sp>
      <p:sp>
        <p:nvSpPr>
          <p:cNvPr id="16387" name="Content Placeholder 2"/>
          <p:cNvSpPr>
            <a:spLocks noGrp="1"/>
          </p:cNvSpPr>
          <p:nvPr>
            <p:ph idx="1"/>
          </p:nvPr>
        </p:nvSpPr>
        <p:spPr/>
        <p:txBody>
          <a:bodyPr>
            <a:normAutofit/>
          </a:bodyPr>
          <a:lstStyle/>
          <a:p>
            <a:r>
              <a:rPr lang="en-US" altLang="en-US" sz="2800" dirty="0"/>
              <a:t>Facilitated </a:t>
            </a:r>
            <a:r>
              <a:rPr lang="en-US" altLang="en-US" sz="2800" dirty="0" err="1"/>
              <a:t>Sensemaking</a:t>
            </a:r>
            <a:r>
              <a:rPr lang="en-US" altLang="en-US" sz="2800" dirty="0"/>
              <a:t>:</a:t>
            </a:r>
          </a:p>
          <a:p>
            <a:pPr lvl="1"/>
            <a:r>
              <a:rPr lang="en-US" altLang="en-US" sz="2400" dirty="0">
                <a:ea typeface="Arial" panose="020B0604020202020204" pitchFamily="34" charset="0"/>
              </a:rPr>
              <a:t>Families need to make sense of </a:t>
            </a:r>
          </a:p>
          <a:p>
            <a:pPr lvl="2"/>
            <a:r>
              <a:rPr lang="en-US" altLang="en-US" sz="2400" dirty="0">
                <a:ea typeface="Arial" panose="020B0604020202020204" pitchFamily="34" charset="0"/>
              </a:rPr>
              <a:t>What has happened</a:t>
            </a:r>
          </a:p>
          <a:p>
            <a:pPr lvl="2"/>
            <a:r>
              <a:rPr lang="en-US" altLang="en-US" sz="2400" dirty="0">
                <a:ea typeface="Arial" panose="020B0604020202020204" pitchFamily="34" charset="0"/>
              </a:rPr>
              <a:t>Their new role of caregiver of a critically ill </a:t>
            </a:r>
            <a:r>
              <a:rPr lang="en-US" altLang="en-US" sz="2400" dirty="0" err="1">
                <a:ea typeface="Arial" panose="020B0604020202020204" pitchFamily="34" charset="0"/>
              </a:rPr>
              <a:t>pt</a:t>
            </a:r>
            <a:endParaRPr lang="en-US" altLang="en-US" sz="2400" dirty="0">
              <a:ea typeface="Arial" panose="020B0604020202020204" pitchFamily="34" charset="0"/>
            </a:endParaRPr>
          </a:p>
          <a:p>
            <a:pPr lvl="1"/>
            <a:r>
              <a:rPr lang="en-US" altLang="en-US" sz="2400" dirty="0">
                <a:ea typeface="Arial" panose="020B0604020202020204" pitchFamily="34" charset="0"/>
              </a:rPr>
              <a:t>Family engagement in decision-making and care may</a:t>
            </a:r>
          </a:p>
          <a:p>
            <a:pPr lvl="2"/>
            <a:r>
              <a:rPr lang="en-US" altLang="en-US" sz="2400" dirty="0">
                <a:ea typeface="Arial" panose="020B0604020202020204" pitchFamily="34" charset="0"/>
              </a:rPr>
              <a:t>↓ family fear, horror, and helplessness that leads to stress disorders</a:t>
            </a:r>
          </a:p>
          <a:p>
            <a:pPr lvl="2"/>
            <a:r>
              <a:rPr lang="en-US" altLang="en-US" sz="2400" dirty="0">
                <a:ea typeface="Arial" panose="020B0604020202020204" pitchFamily="34" charset="0"/>
              </a:rPr>
              <a:t>↑ </a:t>
            </a:r>
            <a:r>
              <a:rPr lang="en-US" altLang="en-US" sz="2400" dirty="0" err="1">
                <a:ea typeface="Arial" panose="020B0604020202020204" pitchFamily="34" charset="0"/>
              </a:rPr>
              <a:t>pt</a:t>
            </a:r>
            <a:r>
              <a:rPr lang="en-US" altLang="en-US" sz="2400" dirty="0">
                <a:ea typeface="Arial" panose="020B0604020202020204" pitchFamily="34" charset="0"/>
              </a:rPr>
              <a:t> medical condition through advocacy and loving care </a:t>
            </a:r>
          </a:p>
          <a:p>
            <a:pPr lvl="2"/>
            <a:r>
              <a:rPr lang="en-US" altLang="en-US" sz="2400" dirty="0">
                <a:ea typeface="Arial" panose="020B0604020202020204" pitchFamily="34" charset="0"/>
              </a:rPr>
              <a:t>Improve family psychological outcomes long-term</a:t>
            </a:r>
          </a:p>
        </p:txBody>
      </p:sp>
      <p:sp>
        <p:nvSpPr>
          <p:cNvPr id="16388" name="TextBox 1"/>
          <p:cNvSpPr txBox="1">
            <a:spLocks noChangeArrowheads="1"/>
          </p:cNvSpPr>
          <p:nvPr/>
        </p:nvSpPr>
        <p:spPr bwMode="auto">
          <a:xfrm>
            <a:off x="5408612" y="5791201"/>
            <a:ext cx="518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r>
              <a:rPr lang="en-CA" altLang="en-US" sz="1800"/>
              <a:t>Davidson </a:t>
            </a:r>
            <a:r>
              <a:rPr lang="en-CA" altLang="en-US" sz="1800" i="1"/>
              <a:t>Critical Care Nursing Quarterly</a:t>
            </a:r>
            <a:r>
              <a:rPr lang="en-CA" altLang="en-US" sz="1800"/>
              <a:t> 2010;33(2):177-189.</a:t>
            </a:r>
          </a:p>
          <a:p>
            <a:pPr algn="r">
              <a:spcBef>
                <a:spcPct val="0"/>
              </a:spcBef>
              <a:buFontTx/>
              <a:buNone/>
            </a:pPr>
            <a:endParaRPr lang="en-CA" altLang="en-US" sz="1800"/>
          </a:p>
        </p:txBody>
      </p:sp>
    </p:spTree>
    <p:extLst>
      <p:ext uri="{BB962C8B-B14F-4D97-AF65-F5344CB8AC3E}">
        <p14:creationId xmlns:p14="http://schemas.microsoft.com/office/powerpoint/2010/main" val="425693260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Line 9"/>
          <p:cNvSpPr>
            <a:spLocks noChangeShapeType="1"/>
          </p:cNvSpPr>
          <p:nvPr/>
        </p:nvSpPr>
        <p:spPr bwMode="auto">
          <a:xfrm>
            <a:off x="1408112" y="-522288"/>
            <a:ext cx="1600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050" name="Line 2"/>
          <p:cNvSpPr>
            <a:spLocks noChangeShapeType="1"/>
          </p:cNvSpPr>
          <p:nvPr/>
        </p:nvSpPr>
        <p:spPr bwMode="auto">
          <a:xfrm>
            <a:off x="3351212" y="-522288"/>
            <a:ext cx="33147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056" name="Line 8"/>
          <p:cNvSpPr>
            <a:spLocks noChangeShapeType="1"/>
          </p:cNvSpPr>
          <p:nvPr/>
        </p:nvSpPr>
        <p:spPr bwMode="auto">
          <a:xfrm>
            <a:off x="6894512" y="-522288"/>
            <a:ext cx="2743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051" name="Text Box 3"/>
          <p:cNvSpPr txBox="1">
            <a:spLocks noChangeArrowheads="1"/>
          </p:cNvSpPr>
          <p:nvPr/>
        </p:nvSpPr>
        <p:spPr bwMode="auto">
          <a:xfrm>
            <a:off x="2132012" y="2362200"/>
            <a:ext cx="1371600" cy="2971800"/>
          </a:xfrm>
          <a:prstGeom prst="rect">
            <a:avLst/>
          </a:prstGeom>
          <a:solidFill>
            <a:srgbClr val="FFFFFF"/>
          </a:solidFill>
          <a:ln w="9525">
            <a:solidFill>
              <a:srgbClr val="000000"/>
            </a:solidFill>
            <a:miter lim="800000"/>
            <a:headEnd/>
            <a:tailEnd/>
          </a:ln>
        </p:spPr>
        <p:txBody>
          <a:bodyPr/>
          <a:lstStyle/>
          <a:p>
            <a:r>
              <a:rPr lang="en-US" altLang="en-US" sz="1000">
                <a:cs typeface="Times New Roman" panose="02020603050405020304" pitchFamily="18" charset="0"/>
              </a:rPr>
              <a:t>PERSONAL AND SOCIAL ENVIRONMENT</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Patient and Family situation</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Clinical status, casemix</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Social support for patient</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Social support for family</a:t>
            </a:r>
          </a:p>
          <a:p>
            <a:pPr eaLnBrk="0" hangingPunct="0"/>
            <a:endParaRPr lang="en-US" altLang="en-US"/>
          </a:p>
        </p:txBody>
      </p:sp>
      <p:sp>
        <p:nvSpPr>
          <p:cNvPr id="2055" name="Text Box 7"/>
          <p:cNvSpPr txBox="1">
            <a:spLocks noChangeArrowheads="1"/>
          </p:cNvSpPr>
          <p:nvPr/>
        </p:nvSpPr>
        <p:spPr bwMode="auto">
          <a:xfrm>
            <a:off x="3884612" y="2362200"/>
            <a:ext cx="1371600" cy="3200400"/>
          </a:xfrm>
          <a:prstGeom prst="rect">
            <a:avLst/>
          </a:prstGeom>
          <a:solidFill>
            <a:srgbClr val="FFFFFF"/>
          </a:solidFill>
          <a:ln w="9525">
            <a:solidFill>
              <a:srgbClr val="000000"/>
            </a:solidFill>
            <a:miter lim="800000"/>
            <a:headEnd/>
            <a:tailEnd/>
          </a:ln>
        </p:spPr>
        <p:txBody>
          <a:bodyPr/>
          <a:lstStyle/>
          <a:p>
            <a:r>
              <a:rPr lang="en-US" altLang="en-US" sz="1000">
                <a:cs typeface="Times New Roman" panose="02020603050405020304" pitchFamily="18" charset="0"/>
              </a:rPr>
              <a:t>STRUCTURE OF CARE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Access to care within system</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Organization of care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Formal support services available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Physical environment(s) of care</a:t>
            </a:r>
          </a:p>
          <a:p>
            <a:pPr eaLnBrk="0" hangingPunct="0"/>
            <a:endParaRPr lang="en-US" altLang="en-US"/>
          </a:p>
        </p:txBody>
      </p:sp>
      <p:sp>
        <p:nvSpPr>
          <p:cNvPr id="2052" name="Text Box 4"/>
          <p:cNvSpPr txBox="1">
            <a:spLocks noChangeArrowheads="1"/>
          </p:cNvSpPr>
          <p:nvPr/>
        </p:nvSpPr>
        <p:spPr bwMode="auto">
          <a:xfrm>
            <a:off x="5561012" y="2362200"/>
            <a:ext cx="1714500" cy="3314700"/>
          </a:xfrm>
          <a:prstGeom prst="rect">
            <a:avLst/>
          </a:prstGeom>
          <a:solidFill>
            <a:srgbClr val="FFFFFF"/>
          </a:solidFill>
          <a:ln w="9525">
            <a:solidFill>
              <a:srgbClr val="000000"/>
            </a:solidFill>
            <a:miter lim="800000"/>
            <a:headEnd/>
            <a:tailEnd/>
          </a:ln>
        </p:spPr>
        <p:txBody>
          <a:bodyPr/>
          <a:lstStyle/>
          <a:p>
            <a:r>
              <a:rPr lang="en-US" altLang="en-US" sz="1000">
                <a:cs typeface="Times New Roman" panose="02020603050405020304" pitchFamily="18" charset="0"/>
              </a:rPr>
              <a:t>PROCESS OF CARE WITH PHYSICIANS, NURSES, SOCIAL WORKERS</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Technical processes with patient</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Decision-making processes with patient and family</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Information, counseling of patient and family</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Interpersonal and communication style with patient and family</a:t>
            </a:r>
          </a:p>
          <a:p>
            <a:pPr eaLnBrk="0" hangingPunct="0"/>
            <a:endParaRPr lang="en-US" altLang="en-US"/>
          </a:p>
        </p:txBody>
      </p:sp>
      <p:sp>
        <p:nvSpPr>
          <p:cNvPr id="2054" name="Text Box 6"/>
          <p:cNvSpPr txBox="1">
            <a:spLocks noChangeArrowheads="1"/>
          </p:cNvSpPr>
          <p:nvPr/>
        </p:nvSpPr>
        <p:spPr bwMode="auto">
          <a:xfrm>
            <a:off x="7466012" y="2362200"/>
            <a:ext cx="1485900" cy="2057400"/>
          </a:xfrm>
          <a:prstGeom prst="rect">
            <a:avLst/>
          </a:prstGeom>
          <a:solidFill>
            <a:srgbClr val="FFFFFF"/>
          </a:solidFill>
          <a:ln w="9525">
            <a:solidFill>
              <a:srgbClr val="000000"/>
            </a:solidFill>
            <a:miter lim="800000"/>
            <a:headEnd/>
            <a:tailEnd/>
          </a:ln>
        </p:spPr>
        <p:txBody>
          <a:bodyPr/>
          <a:lstStyle/>
          <a:p>
            <a:r>
              <a:rPr lang="en-US" altLang="en-US" sz="1000">
                <a:cs typeface="Times New Roman" panose="02020603050405020304" pitchFamily="18" charset="0"/>
              </a:rPr>
              <a:t>SATISFACTION WITH HEALTH CARE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Patient satisfaction with care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Family satisfaction with care</a:t>
            </a:r>
          </a:p>
          <a:p>
            <a:pPr eaLnBrk="0" hangingPunct="0"/>
            <a:endParaRPr lang="en-US" altLang="en-US"/>
          </a:p>
        </p:txBody>
      </p:sp>
      <p:sp>
        <p:nvSpPr>
          <p:cNvPr id="2053" name="Text Box 5"/>
          <p:cNvSpPr txBox="1">
            <a:spLocks noChangeArrowheads="1"/>
          </p:cNvSpPr>
          <p:nvPr/>
        </p:nvSpPr>
        <p:spPr bwMode="auto">
          <a:xfrm>
            <a:off x="9066212" y="2362200"/>
            <a:ext cx="1371600" cy="2971800"/>
          </a:xfrm>
          <a:prstGeom prst="rect">
            <a:avLst/>
          </a:prstGeom>
          <a:solidFill>
            <a:srgbClr val="FFFFFF"/>
          </a:solidFill>
          <a:ln w="9525">
            <a:solidFill>
              <a:srgbClr val="000000"/>
            </a:solidFill>
            <a:miter lim="800000"/>
            <a:headEnd/>
            <a:tailEnd/>
          </a:ln>
        </p:spPr>
        <p:txBody>
          <a:bodyPr/>
          <a:lstStyle/>
          <a:p>
            <a:r>
              <a:rPr lang="en-US" altLang="en-US" sz="1000">
                <a:cs typeface="Times New Roman" panose="02020603050405020304" pitchFamily="18" charset="0"/>
              </a:rPr>
              <a:t>QUALITY AND LENGTH OF LIFE</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Quality of life of patient</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Quality of life of family and loved ones</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Quality of dying of patient</a:t>
            </a:r>
          </a:p>
          <a:p>
            <a:pPr eaLnBrk="0" hangingPunct="0"/>
            <a:r>
              <a:rPr lang="en-US" altLang="en-US" sz="1000">
                <a:cs typeface="Times New Roman" panose="02020603050405020304" pitchFamily="18" charset="0"/>
              </a:rPr>
              <a:t> </a:t>
            </a:r>
          </a:p>
          <a:p>
            <a:pPr eaLnBrk="0" hangingPunct="0"/>
            <a:r>
              <a:rPr lang="en-US" altLang="en-US" sz="1000">
                <a:cs typeface="Times New Roman" panose="02020603050405020304" pitchFamily="18" charset="0"/>
              </a:rPr>
              <a:t>Length of life</a:t>
            </a:r>
          </a:p>
          <a:p>
            <a:pPr eaLnBrk="0" hangingPunct="0"/>
            <a:endParaRPr lang="en-US" altLang="en-US"/>
          </a:p>
        </p:txBody>
      </p:sp>
      <p:sp>
        <p:nvSpPr>
          <p:cNvPr id="2058" name="Rectangle 10"/>
          <p:cNvSpPr>
            <a:spLocks noChangeArrowheads="1"/>
          </p:cNvSpPr>
          <p:nvPr/>
        </p:nvSpPr>
        <p:spPr bwMode="auto">
          <a:xfrm>
            <a:off x="1751012" y="1447801"/>
            <a:ext cx="2057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r"/>
                <a:tab pos="2743200" algn="ctr"/>
                <a:tab pos="5486400" algn="r"/>
              </a:tabLst>
              <a:defRPr sz="2400">
                <a:solidFill>
                  <a:schemeClr val="tx1"/>
                </a:solidFill>
                <a:latin typeface="Times New Roman" panose="02020603050405020304" pitchFamily="18" charset="0"/>
              </a:defRPr>
            </a:lvl1pPr>
            <a:lvl2pPr>
              <a:tabLst>
                <a:tab pos="457200" algn="r"/>
                <a:tab pos="2743200" algn="ctr"/>
                <a:tab pos="5486400" algn="r"/>
              </a:tabLst>
              <a:defRPr sz="2400">
                <a:solidFill>
                  <a:schemeClr val="tx1"/>
                </a:solidFill>
                <a:latin typeface="Times New Roman" panose="02020603050405020304" pitchFamily="18" charset="0"/>
              </a:defRPr>
            </a:lvl2pPr>
            <a:lvl3pPr>
              <a:tabLst>
                <a:tab pos="457200" algn="r"/>
                <a:tab pos="2743200" algn="ctr"/>
                <a:tab pos="5486400" algn="r"/>
              </a:tabLst>
              <a:defRPr sz="2400">
                <a:solidFill>
                  <a:schemeClr val="tx1"/>
                </a:solidFill>
                <a:latin typeface="Times New Roman" panose="02020603050405020304" pitchFamily="18" charset="0"/>
              </a:defRPr>
            </a:lvl3pPr>
            <a:lvl4pPr>
              <a:tabLst>
                <a:tab pos="457200" algn="r"/>
                <a:tab pos="2743200" algn="ctr"/>
                <a:tab pos="5486400" algn="r"/>
              </a:tabLst>
              <a:defRPr sz="2400">
                <a:solidFill>
                  <a:schemeClr val="tx1"/>
                </a:solidFill>
                <a:latin typeface="Times New Roman" panose="02020603050405020304" pitchFamily="18" charset="0"/>
              </a:defRPr>
            </a:lvl4pPr>
            <a:lvl5pPr>
              <a:tabLst>
                <a:tab pos="457200" algn="r"/>
                <a:tab pos="2743200" algn="ctr"/>
                <a:tab pos="5486400" algn="r"/>
              </a:tabLst>
              <a:defRPr sz="2400">
                <a:solidFill>
                  <a:schemeClr val="tx1"/>
                </a:solidFill>
                <a:latin typeface="Times New Roman" panose="02020603050405020304" pitchFamily="18" charset="0"/>
              </a:defRPr>
            </a:lvl5pPr>
            <a:lvl6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6pPr>
            <a:lvl7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7pPr>
            <a:lvl8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8pPr>
            <a:lvl9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9pPr>
          </a:lstStyle>
          <a:p>
            <a:pPr algn="ctr"/>
            <a:r>
              <a:rPr lang="en-GB" altLang="en-US" sz="1200">
                <a:cs typeface="Times New Roman" panose="02020603050405020304" pitchFamily="18" charset="0"/>
              </a:rPr>
              <a:t> </a:t>
            </a:r>
            <a:endParaRPr lang="en-US" altLang="en-US" sz="1200">
              <a:cs typeface="Times New Roman" panose="02020603050405020304" pitchFamily="18" charset="0"/>
            </a:endParaRPr>
          </a:p>
          <a:p>
            <a:pPr algn="ctr" eaLnBrk="0" hangingPunct="0"/>
            <a:r>
              <a:rPr lang="en-GB" altLang="en-US" sz="1200" u="sng">
                <a:cs typeface="Times New Roman" panose="02020603050405020304" pitchFamily="18" charset="0"/>
              </a:rPr>
              <a:t>PATIENT FACTORS</a:t>
            </a:r>
            <a:endParaRPr lang="en-US" altLang="en-US" sz="1200" u="sng">
              <a:cs typeface="Times New Roman" panose="02020603050405020304" pitchFamily="18" charset="0"/>
            </a:endParaRPr>
          </a:p>
          <a:p>
            <a:pPr algn="ctr" eaLnBrk="0" hangingPunct="0"/>
            <a:r>
              <a:rPr lang="en-GB" altLang="en-US" sz="1200">
                <a:cs typeface="Times New Roman" panose="02020603050405020304" pitchFamily="18" charset="0"/>
              </a:rPr>
              <a:t>		</a:t>
            </a:r>
            <a:endParaRPr lang="en-US" altLang="en-US"/>
          </a:p>
        </p:txBody>
      </p:sp>
      <p:sp>
        <p:nvSpPr>
          <p:cNvPr id="2059" name="Rectangle 11"/>
          <p:cNvSpPr>
            <a:spLocks noChangeArrowheads="1"/>
          </p:cNvSpPr>
          <p:nvPr/>
        </p:nvSpPr>
        <p:spPr bwMode="auto">
          <a:xfrm>
            <a:off x="1522412" y="2684464"/>
            <a:ext cx="9144000" cy="484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r"/>
                <a:tab pos="2743200" algn="ctr"/>
                <a:tab pos="5486400" algn="r"/>
              </a:tabLst>
              <a:defRPr sz="2400">
                <a:solidFill>
                  <a:schemeClr val="tx1"/>
                </a:solidFill>
                <a:latin typeface="Times New Roman" panose="02020603050405020304" pitchFamily="18" charset="0"/>
              </a:defRPr>
            </a:lvl1pPr>
            <a:lvl2pPr>
              <a:tabLst>
                <a:tab pos="457200" algn="r"/>
                <a:tab pos="2743200" algn="ctr"/>
                <a:tab pos="5486400" algn="r"/>
              </a:tabLst>
              <a:defRPr sz="2400">
                <a:solidFill>
                  <a:schemeClr val="tx1"/>
                </a:solidFill>
                <a:latin typeface="Times New Roman" panose="02020603050405020304" pitchFamily="18" charset="0"/>
              </a:defRPr>
            </a:lvl2pPr>
            <a:lvl3pPr>
              <a:tabLst>
                <a:tab pos="457200" algn="r"/>
                <a:tab pos="2743200" algn="ctr"/>
                <a:tab pos="5486400" algn="r"/>
              </a:tabLst>
              <a:defRPr sz="2400">
                <a:solidFill>
                  <a:schemeClr val="tx1"/>
                </a:solidFill>
                <a:latin typeface="Times New Roman" panose="02020603050405020304" pitchFamily="18" charset="0"/>
              </a:defRPr>
            </a:lvl3pPr>
            <a:lvl4pPr>
              <a:tabLst>
                <a:tab pos="457200" algn="r"/>
                <a:tab pos="2743200" algn="ctr"/>
                <a:tab pos="5486400" algn="r"/>
              </a:tabLst>
              <a:defRPr sz="2400">
                <a:solidFill>
                  <a:schemeClr val="tx1"/>
                </a:solidFill>
                <a:latin typeface="Times New Roman" panose="02020603050405020304" pitchFamily="18" charset="0"/>
              </a:defRPr>
            </a:lvl4pPr>
            <a:lvl5pPr>
              <a:tabLst>
                <a:tab pos="457200" algn="r"/>
                <a:tab pos="2743200" algn="ctr"/>
                <a:tab pos="5486400" algn="r"/>
              </a:tabLst>
              <a:defRPr sz="2400">
                <a:solidFill>
                  <a:schemeClr val="tx1"/>
                </a:solidFill>
                <a:latin typeface="Times New Roman" panose="02020603050405020304" pitchFamily="18" charset="0"/>
              </a:defRPr>
            </a:lvl5pPr>
            <a:lvl6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6pPr>
            <a:lvl7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7pPr>
            <a:lvl8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8pPr>
            <a:lvl9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9pPr>
          </a:lstStyle>
          <a:p>
            <a:r>
              <a:rPr lang="en-GB" altLang="en-US" sz="1100"/>
              <a:t> </a:t>
            </a:r>
            <a:endParaRPr lang="en-CA" altLang="en-US"/>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GB" altLang="en-US" sz="1200">
                <a:cs typeface="Times New Roman" panose="02020603050405020304" pitchFamily="18" charset="0"/>
              </a:rPr>
              <a:t> </a:t>
            </a:r>
            <a:endParaRPr lang="en-US" altLang="en-US" sz="1200">
              <a:cs typeface="Times New Roman" panose="02020603050405020304" pitchFamily="18" charset="0"/>
            </a:endParaRPr>
          </a:p>
          <a:p>
            <a:pPr eaLnBrk="0" hangingPunct="0"/>
            <a:r>
              <a:rPr lang="en-US" altLang="en-US" sz="1000">
                <a:cs typeface="Times New Roman" panose="02020603050405020304" pitchFamily="18" charset="0"/>
              </a:rPr>
              <a:t> </a:t>
            </a:r>
          </a:p>
          <a:p>
            <a:pPr eaLnBrk="0" hangingPunct="0"/>
            <a:endParaRPr lang="en-US" altLang="en-US"/>
          </a:p>
        </p:txBody>
      </p:sp>
      <p:sp>
        <p:nvSpPr>
          <p:cNvPr id="2060" name="Rectangle 12"/>
          <p:cNvSpPr>
            <a:spLocks noChangeArrowheads="1"/>
          </p:cNvSpPr>
          <p:nvPr/>
        </p:nvSpPr>
        <p:spPr bwMode="auto">
          <a:xfrm>
            <a:off x="3656012" y="1447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r"/>
                <a:tab pos="2743200" algn="ctr"/>
                <a:tab pos="5486400" algn="r"/>
              </a:tabLst>
              <a:defRPr sz="2400">
                <a:solidFill>
                  <a:schemeClr val="tx1"/>
                </a:solidFill>
                <a:latin typeface="Times New Roman" panose="02020603050405020304" pitchFamily="18" charset="0"/>
              </a:defRPr>
            </a:lvl1pPr>
            <a:lvl2pPr>
              <a:tabLst>
                <a:tab pos="457200" algn="r"/>
                <a:tab pos="2743200" algn="ctr"/>
                <a:tab pos="5486400" algn="r"/>
              </a:tabLst>
              <a:defRPr sz="2400">
                <a:solidFill>
                  <a:schemeClr val="tx1"/>
                </a:solidFill>
                <a:latin typeface="Times New Roman" panose="02020603050405020304" pitchFamily="18" charset="0"/>
              </a:defRPr>
            </a:lvl2pPr>
            <a:lvl3pPr>
              <a:tabLst>
                <a:tab pos="457200" algn="r"/>
                <a:tab pos="2743200" algn="ctr"/>
                <a:tab pos="5486400" algn="r"/>
              </a:tabLst>
              <a:defRPr sz="2400">
                <a:solidFill>
                  <a:schemeClr val="tx1"/>
                </a:solidFill>
                <a:latin typeface="Times New Roman" panose="02020603050405020304" pitchFamily="18" charset="0"/>
              </a:defRPr>
            </a:lvl3pPr>
            <a:lvl4pPr>
              <a:tabLst>
                <a:tab pos="457200" algn="r"/>
                <a:tab pos="2743200" algn="ctr"/>
                <a:tab pos="5486400" algn="r"/>
              </a:tabLst>
              <a:defRPr sz="2400">
                <a:solidFill>
                  <a:schemeClr val="tx1"/>
                </a:solidFill>
                <a:latin typeface="Times New Roman" panose="02020603050405020304" pitchFamily="18" charset="0"/>
              </a:defRPr>
            </a:lvl4pPr>
            <a:lvl5pPr>
              <a:tabLst>
                <a:tab pos="457200" algn="r"/>
                <a:tab pos="2743200" algn="ctr"/>
                <a:tab pos="5486400" algn="r"/>
              </a:tabLst>
              <a:defRPr sz="2400">
                <a:solidFill>
                  <a:schemeClr val="tx1"/>
                </a:solidFill>
                <a:latin typeface="Times New Roman" panose="02020603050405020304" pitchFamily="18" charset="0"/>
              </a:defRPr>
            </a:lvl5pPr>
            <a:lvl6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6pPr>
            <a:lvl7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7pPr>
            <a:lvl8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8pPr>
            <a:lvl9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9pPr>
          </a:lstStyle>
          <a:p>
            <a:pPr algn="ctr"/>
            <a:r>
              <a:rPr lang="en-GB" altLang="en-US" sz="1200">
                <a:cs typeface="Times New Roman" panose="02020603050405020304" pitchFamily="18" charset="0"/>
              </a:rPr>
              <a:t> </a:t>
            </a:r>
            <a:endParaRPr lang="en-US" altLang="en-US" sz="1200">
              <a:cs typeface="Times New Roman" panose="02020603050405020304" pitchFamily="18" charset="0"/>
            </a:endParaRPr>
          </a:p>
          <a:p>
            <a:pPr algn="ctr" eaLnBrk="0" hangingPunct="0"/>
            <a:r>
              <a:rPr lang="en-GB" altLang="en-US" sz="1200" u="sng">
                <a:cs typeface="Times New Roman" panose="02020603050405020304" pitchFamily="18" charset="0"/>
              </a:rPr>
              <a:t>STRUCTURE AND PROCESSES OF CARE</a:t>
            </a:r>
            <a:endParaRPr lang="en-US" altLang="en-US" u="sng"/>
          </a:p>
        </p:txBody>
      </p:sp>
      <p:sp>
        <p:nvSpPr>
          <p:cNvPr id="2061" name="Rectangle 13"/>
          <p:cNvSpPr>
            <a:spLocks noChangeArrowheads="1"/>
          </p:cNvSpPr>
          <p:nvPr/>
        </p:nvSpPr>
        <p:spPr bwMode="auto">
          <a:xfrm>
            <a:off x="7923212" y="1447801"/>
            <a:ext cx="2057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457200" algn="r"/>
                <a:tab pos="2743200" algn="ctr"/>
                <a:tab pos="5486400" algn="r"/>
              </a:tabLst>
              <a:defRPr sz="2400">
                <a:solidFill>
                  <a:schemeClr val="tx1"/>
                </a:solidFill>
                <a:latin typeface="Times New Roman" panose="02020603050405020304" pitchFamily="18" charset="0"/>
              </a:defRPr>
            </a:lvl1pPr>
            <a:lvl2pPr>
              <a:tabLst>
                <a:tab pos="457200" algn="r"/>
                <a:tab pos="2743200" algn="ctr"/>
                <a:tab pos="5486400" algn="r"/>
              </a:tabLst>
              <a:defRPr sz="2400">
                <a:solidFill>
                  <a:schemeClr val="tx1"/>
                </a:solidFill>
                <a:latin typeface="Times New Roman" panose="02020603050405020304" pitchFamily="18" charset="0"/>
              </a:defRPr>
            </a:lvl2pPr>
            <a:lvl3pPr>
              <a:tabLst>
                <a:tab pos="457200" algn="r"/>
                <a:tab pos="2743200" algn="ctr"/>
                <a:tab pos="5486400" algn="r"/>
              </a:tabLst>
              <a:defRPr sz="2400">
                <a:solidFill>
                  <a:schemeClr val="tx1"/>
                </a:solidFill>
                <a:latin typeface="Times New Roman" panose="02020603050405020304" pitchFamily="18" charset="0"/>
              </a:defRPr>
            </a:lvl3pPr>
            <a:lvl4pPr>
              <a:tabLst>
                <a:tab pos="457200" algn="r"/>
                <a:tab pos="2743200" algn="ctr"/>
                <a:tab pos="5486400" algn="r"/>
              </a:tabLst>
              <a:defRPr sz="2400">
                <a:solidFill>
                  <a:schemeClr val="tx1"/>
                </a:solidFill>
                <a:latin typeface="Times New Roman" panose="02020603050405020304" pitchFamily="18" charset="0"/>
              </a:defRPr>
            </a:lvl4pPr>
            <a:lvl5pPr>
              <a:tabLst>
                <a:tab pos="457200" algn="r"/>
                <a:tab pos="2743200" algn="ctr"/>
                <a:tab pos="5486400" algn="r"/>
              </a:tabLst>
              <a:defRPr sz="2400">
                <a:solidFill>
                  <a:schemeClr val="tx1"/>
                </a:solidFill>
                <a:latin typeface="Times New Roman" panose="02020603050405020304" pitchFamily="18" charset="0"/>
              </a:defRPr>
            </a:lvl5pPr>
            <a:lvl6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6pPr>
            <a:lvl7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7pPr>
            <a:lvl8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8pPr>
            <a:lvl9pPr fontAlgn="base">
              <a:spcBef>
                <a:spcPct val="0"/>
              </a:spcBef>
              <a:spcAft>
                <a:spcPct val="0"/>
              </a:spcAft>
              <a:tabLst>
                <a:tab pos="457200" algn="r"/>
                <a:tab pos="2743200" algn="ctr"/>
                <a:tab pos="5486400" algn="r"/>
              </a:tabLst>
              <a:defRPr sz="2400">
                <a:solidFill>
                  <a:schemeClr val="tx1"/>
                </a:solidFill>
                <a:latin typeface="Times New Roman" panose="02020603050405020304" pitchFamily="18" charset="0"/>
              </a:defRPr>
            </a:lvl9pPr>
          </a:lstStyle>
          <a:p>
            <a:pPr algn="ctr"/>
            <a:r>
              <a:rPr lang="en-GB" altLang="en-US" sz="1200">
                <a:cs typeface="Times New Roman" panose="02020603050405020304" pitchFamily="18" charset="0"/>
              </a:rPr>
              <a:t> </a:t>
            </a:r>
            <a:endParaRPr lang="en-US" altLang="en-US" sz="1200">
              <a:cs typeface="Times New Roman" panose="02020603050405020304" pitchFamily="18" charset="0"/>
            </a:endParaRPr>
          </a:p>
          <a:p>
            <a:pPr algn="ctr" eaLnBrk="0" hangingPunct="0"/>
            <a:r>
              <a:rPr lang="en-GB" altLang="en-US" sz="1200" u="sng">
                <a:cs typeface="Times New Roman" panose="02020603050405020304" pitchFamily="18" charset="0"/>
              </a:rPr>
              <a:t>OUTCOMES</a:t>
            </a:r>
            <a:endParaRPr lang="en-US" altLang="en-US" sz="1200" u="sng">
              <a:cs typeface="Times New Roman" panose="02020603050405020304" pitchFamily="18" charset="0"/>
            </a:endParaRPr>
          </a:p>
          <a:p>
            <a:pPr algn="ctr" eaLnBrk="0" hangingPunct="0"/>
            <a:r>
              <a:rPr lang="en-GB" altLang="en-US" sz="1200">
                <a:cs typeface="Times New Roman" panose="02020603050405020304" pitchFamily="18" charset="0"/>
              </a:rPr>
              <a:t>		</a:t>
            </a:r>
            <a:endParaRPr lang="en-US" altLang="en-US"/>
          </a:p>
        </p:txBody>
      </p:sp>
      <p:sp>
        <p:nvSpPr>
          <p:cNvPr id="2062" name="Text Box 14"/>
          <p:cNvSpPr txBox="1">
            <a:spLocks noChangeArrowheads="1"/>
          </p:cNvSpPr>
          <p:nvPr/>
        </p:nvSpPr>
        <p:spPr bwMode="auto">
          <a:xfrm>
            <a:off x="4799012" y="5975351"/>
            <a:ext cx="586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a:t>Stewart J Pain and Symptom Management 1999:17:93</a:t>
            </a:r>
            <a:endParaRPr lang="en-CA" altLang="en-US"/>
          </a:p>
        </p:txBody>
      </p:sp>
      <p:sp>
        <p:nvSpPr>
          <p:cNvPr id="2" name="TextBox 1"/>
          <p:cNvSpPr txBox="1"/>
          <p:nvPr/>
        </p:nvSpPr>
        <p:spPr>
          <a:xfrm>
            <a:off x="1640793" y="507155"/>
            <a:ext cx="8797019" cy="584775"/>
          </a:xfrm>
          <a:prstGeom prst="rect">
            <a:avLst/>
          </a:prstGeom>
          <a:noFill/>
        </p:spPr>
        <p:txBody>
          <a:bodyPr wrap="square" rtlCol="0">
            <a:spAutoFit/>
          </a:bodyPr>
          <a:lstStyle/>
          <a:p>
            <a:pPr algn="ctr"/>
            <a:r>
              <a:rPr lang="en-CA" sz="3200" b="1" dirty="0">
                <a:solidFill>
                  <a:schemeClr val="tx2"/>
                </a:solidFill>
              </a:rPr>
              <a:t>Conceptual Framework for Quality of Care</a:t>
            </a:r>
          </a:p>
        </p:txBody>
      </p:sp>
      <p:sp>
        <p:nvSpPr>
          <p:cNvPr id="3" name="Oval 2"/>
          <p:cNvSpPr/>
          <p:nvPr/>
        </p:nvSpPr>
        <p:spPr>
          <a:xfrm>
            <a:off x="7127193" y="3093578"/>
            <a:ext cx="1824719" cy="86882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845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7779" y="219076"/>
            <a:ext cx="8619709" cy="935021"/>
          </a:xfrm>
        </p:spPr>
        <p:txBody>
          <a:bodyPr>
            <a:normAutofit/>
          </a:bodyPr>
          <a:lstStyle/>
          <a:p>
            <a:pPr>
              <a:defRPr/>
            </a:pPr>
            <a:r>
              <a:rPr lang="en-CA" sz="3038" dirty="0"/>
              <a:t>Conceptual Model for Family Engagement In the ICU</a:t>
            </a:r>
          </a:p>
        </p:txBody>
      </p:sp>
      <p:sp>
        <p:nvSpPr>
          <p:cNvPr id="15363" name="Rectangle 2"/>
          <p:cNvSpPr>
            <a:spLocks noChangeArrowheads="1"/>
          </p:cNvSpPr>
          <p:nvPr/>
        </p:nvSpPr>
        <p:spPr bwMode="auto">
          <a:xfrm>
            <a:off x="1962150" y="1446213"/>
            <a:ext cx="221043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nchor="ct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endParaRPr lang="en-CA" altLang="en-US" sz="1800"/>
          </a:p>
        </p:txBody>
      </p:sp>
      <p:graphicFrame>
        <p:nvGraphicFramePr>
          <p:cNvPr id="15364" name="Object 3"/>
          <p:cNvGraphicFramePr>
            <a:graphicFrameLocks noChangeAspect="1"/>
          </p:cNvGraphicFramePr>
          <p:nvPr/>
        </p:nvGraphicFramePr>
        <p:xfrm>
          <a:off x="1892300" y="1382714"/>
          <a:ext cx="8075612" cy="5475287"/>
        </p:xfrm>
        <a:graphic>
          <a:graphicData uri="http://schemas.openxmlformats.org/presentationml/2006/ole">
            <mc:AlternateContent xmlns:mc="http://schemas.openxmlformats.org/markup-compatibility/2006">
              <mc:Choice xmlns:v="urn:schemas-microsoft-com:vml" Requires="v">
                <p:oleObj spid="_x0000_s1071" r:id="rId3" imgW="9394954" imgH="7137720" progId="Visio.Drawing.11">
                  <p:embed/>
                </p:oleObj>
              </mc:Choice>
              <mc:Fallback>
                <p:oleObj r:id="rId3" imgW="9394954" imgH="71377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1382714"/>
                        <a:ext cx="8075612"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p:cNvSpPr txBox="1"/>
          <p:nvPr/>
        </p:nvSpPr>
        <p:spPr>
          <a:xfrm>
            <a:off x="5441950" y="4800601"/>
            <a:ext cx="457200" cy="461963"/>
          </a:xfrm>
          <a:prstGeom prst="rect">
            <a:avLst/>
          </a:prstGeom>
          <a:noFill/>
        </p:spPr>
        <p:txBody>
          <a:bodyPr>
            <a:spAutoFit/>
          </a:bodyPr>
          <a:lstStyle/>
          <a:p>
            <a:pPr>
              <a:defRPr/>
            </a:pPr>
            <a:r>
              <a:rPr lang="en-CA" sz="2400" b="1" dirty="0">
                <a:solidFill>
                  <a:srgbClr val="FF0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9461398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79612" y="228600"/>
            <a:ext cx="8229600" cy="1143000"/>
          </a:xfrm>
        </p:spPr>
        <p:txBody>
          <a:bodyPr/>
          <a:lstStyle/>
          <a:p>
            <a:r>
              <a:rPr lang="en-CA" altLang="en-US"/>
              <a:t>Partnering with Patient and their Families</a:t>
            </a:r>
          </a:p>
        </p:txBody>
      </p:sp>
      <p:sp>
        <p:nvSpPr>
          <p:cNvPr id="13315" name="Content Placeholder 2"/>
          <p:cNvSpPr>
            <a:spLocks noGrp="1"/>
          </p:cNvSpPr>
          <p:nvPr>
            <p:ph idx="1"/>
          </p:nvPr>
        </p:nvSpPr>
        <p:spPr>
          <a:xfrm>
            <a:off x="1793221" y="1638602"/>
            <a:ext cx="8229600" cy="4525962"/>
          </a:xfrm>
        </p:spPr>
        <p:txBody>
          <a:bodyPr>
            <a:normAutofit fontScale="92500" lnSpcReduction="10000"/>
          </a:bodyPr>
          <a:lstStyle/>
          <a:p>
            <a:r>
              <a:rPr lang="en-CA" altLang="en-US" sz="2400" dirty="0"/>
              <a:t>Partnering with families members of critically ill patients has been shown to </a:t>
            </a:r>
          </a:p>
          <a:p>
            <a:pPr lvl="1"/>
            <a:r>
              <a:rPr lang="en-CA" altLang="en-US" sz="2000" dirty="0">
                <a:ea typeface="Arial" panose="020B0604020202020204" pitchFamily="34" charset="0"/>
              </a:rPr>
              <a:t>decrease patient anxiety, confusion and agitation, </a:t>
            </a:r>
          </a:p>
          <a:p>
            <a:pPr lvl="1"/>
            <a:r>
              <a:rPr lang="en-CA" altLang="en-US" sz="2000" dirty="0">
                <a:ea typeface="Arial" panose="020B0604020202020204" pitchFamily="34" charset="0"/>
              </a:rPr>
              <a:t>reduce cardiovascular complications, </a:t>
            </a:r>
          </a:p>
          <a:p>
            <a:pPr lvl="1"/>
            <a:r>
              <a:rPr lang="en-CA" altLang="en-US" sz="2000" dirty="0">
                <a:ea typeface="Arial" panose="020B0604020202020204" pitchFamily="34" charset="0"/>
              </a:rPr>
              <a:t>decrease length of stay in the ICU, </a:t>
            </a:r>
          </a:p>
          <a:p>
            <a:pPr lvl="1"/>
            <a:r>
              <a:rPr lang="en-CA" altLang="en-US" sz="2000" dirty="0">
                <a:ea typeface="Arial" panose="020B0604020202020204" pitchFamily="34" charset="0"/>
              </a:rPr>
              <a:t>make the patient feel more secure and </a:t>
            </a:r>
          </a:p>
          <a:p>
            <a:pPr lvl="1"/>
            <a:r>
              <a:rPr lang="en-CA" altLang="en-US" sz="2000" dirty="0">
                <a:ea typeface="Arial" panose="020B0604020202020204" pitchFamily="34" charset="0"/>
              </a:rPr>
              <a:t>increase patient satisfaction. </a:t>
            </a:r>
          </a:p>
          <a:p>
            <a:r>
              <a:rPr lang="en-CA" altLang="en-US" sz="2400" dirty="0"/>
              <a:t>Reduces family stress</a:t>
            </a:r>
            <a:endParaRPr lang="en-CA" altLang="en-US" sz="2000" dirty="0">
              <a:ea typeface="Arial" panose="020B0604020202020204" pitchFamily="34" charset="0"/>
            </a:endParaRPr>
          </a:p>
          <a:p>
            <a:r>
              <a:rPr lang="en-CA" altLang="en-US" sz="2400" dirty="0"/>
              <a:t>Overall, it is thought to promote                                           quality and safety in the ICU. </a:t>
            </a:r>
          </a:p>
          <a:p>
            <a:r>
              <a:rPr lang="en-CA" altLang="en-US" sz="2400" dirty="0"/>
              <a:t>But do we know how best to partner with families?</a:t>
            </a:r>
            <a:endParaRPr lang="en-CA" altLang="en-US" dirty="0"/>
          </a:p>
        </p:txBody>
      </p:sp>
      <p:pic>
        <p:nvPicPr>
          <p:cNvPr id="13316" name="Picture 3" descr="E:\Face to Face May 2014\Agenda\banner.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532100" y="3526632"/>
            <a:ext cx="29718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Slide Number Placeholder 4"/>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B59ED7A7-E313-45DF-95FC-74A8889744D5}" type="slidenum">
              <a:rPr lang="en-US" altLang="en-US" sz="1400"/>
              <a:pPr>
                <a:spcBef>
                  <a:spcPct val="0"/>
                </a:spcBef>
                <a:buFontTx/>
                <a:buNone/>
              </a:pPr>
              <a:t>41</a:t>
            </a:fld>
            <a:endParaRPr lang="en-US" altLang="en-US" sz="1400"/>
          </a:p>
        </p:txBody>
      </p:sp>
    </p:spTree>
    <p:extLst>
      <p:ext uri="{BB962C8B-B14F-4D97-AF65-F5344CB8AC3E}">
        <p14:creationId xmlns:p14="http://schemas.microsoft.com/office/powerpoint/2010/main" val="3919407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REALISTIC-80</a:t>
            </a:r>
            <a:br>
              <a:rPr lang="en-US" altLang="en-US"/>
            </a:br>
            <a:r>
              <a:rPr lang="en-US" altLang="en-US" sz="2000"/>
              <a:t>Overall Design</a:t>
            </a:r>
          </a:p>
        </p:txBody>
      </p:sp>
      <p:sp>
        <p:nvSpPr>
          <p:cNvPr id="48131" name="Slide Number Placeholder 10"/>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7527630A-18F1-45B6-83F2-DD26392D29CD}" type="slidenum">
              <a:rPr lang="en-US" altLang="en-US" sz="1400"/>
              <a:pPr>
                <a:spcBef>
                  <a:spcPct val="0"/>
                </a:spcBef>
                <a:buFontTx/>
                <a:buNone/>
              </a:pPr>
              <a:t>42</a:t>
            </a:fld>
            <a:endParaRPr lang="en-US" altLang="en-US" sz="1400"/>
          </a:p>
        </p:txBody>
      </p:sp>
      <p:pic>
        <p:nvPicPr>
          <p:cNvPr id="48132" name="Picture 6"/>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3812" y="265113"/>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Oval 4"/>
          <p:cNvSpPr>
            <a:spLocks noChangeArrowheads="1"/>
          </p:cNvSpPr>
          <p:nvPr/>
        </p:nvSpPr>
        <p:spPr bwMode="auto">
          <a:xfrm>
            <a:off x="2360612" y="2505075"/>
            <a:ext cx="2133600" cy="2133600"/>
          </a:xfrm>
          <a:prstGeom prst="ellipse">
            <a:avLst/>
          </a:prstGeom>
          <a:solidFill>
            <a:schemeClr val="accent1"/>
          </a:solidFill>
          <a:ln w="12700">
            <a:solidFill>
              <a:schemeClr val="tx1"/>
            </a:solidFill>
            <a:round/>
            <a:headEnd type="none" w="sm" len="sm"/>
            <a:tailEnd type="none" w="sm" len="sm"/>
          </a:ln>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CA" altLang="en-US" sz="1800">
              <a:latin typeface="Tahoma" panose="020B0604030504040204" pitchFamily="34" charset="0"/>
            </a:endParaRPr>
          </a:p>
        </p:txBody>
      </p:sp>
      <p:sp>
        <p:nvSpPr>
          <p:cNvPr id="48134" name="Right Arrow 5"/>
          <p:cNvSpPr>
            <a:spLocks noChangeArrowheads="1"/>
          </p:cNvSpPr>
          <p:nvPr/>
        </p:nvSpPr>
        <p:spPr bwMode="auto">
          <a:xfrm>
            <a:off x="4494212" y="3190875"/>
            <a:ext cx="3505200" cy="609600"/>
          </a:xfrm>
          <a:prstGeom prst="rightArrow">
            <a:avLst>
              <a:gd name="adj1" fmla="val 50000"/>
              <a:gd name="adj2" fmla="val 49993"/>
            </a:avLst>
          </a:prstGeom>
          <a:solidFill>
            <a:schemeClr val="accent1"/>
          </a:solidFill>
          <a:ln w="12700">
            <a:solidFill>
              <a:schemeClr val="tx1"/>
            </a:solidFill>
            <a:round/>
            <a:headEnd type="none" w="sm" len="sm"/>
            <a:tailEnd type="none" w="sm" len="sm"/>
          </a:ln>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en-CA" altLang="en-US" sz="1800">
              <a:latin typeface="Tahoma" panose="020B0604030504040204" pitchFamily="34" charset="0"/>
            </a:endParaRPr>
          </a:p>
        </p:txBody>
      </p:sp>
      <p:sp>
        <p:nvSpPr>
          <p:cNvPr id="48135" name="TextBox 6"/>
          <p:cNvSpPr txBox="1">
            <a:spLocks noChangeArrowheads="1"/>
          </p:cNvSpPr>
          <p:nvPr/>
        </p:nvSpPr>
        <p:spPr bwMode="auto">
          <a:xfrm>
            <a:off x="2741612" y="2895601"/>
            <a:ext cx="144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CA" altLang="en-US" sz="1800">
                <a:latin typeface="Tahoma" panose="020B0604030504040204" pitchFamily="34" charset="0"/>
              </a:rPr>
              <a:t>610 Enrolled</a:t>
            </a:r>
          </a:p>
          <a:p>
            <a:pPr algn="ctr" eaLnBrk="1" hangingPunct="1">
              <a:spcBef>
                <a:spcPct val="0"/>
              </a:spcBef>
              <a:buFontTx/>
              <a:buNone/>
            </a:pPr>
            <a:r>
              <a:rPr lang="en-CA" altLang="en-US" sz="1800">
                <a:latin typeface="Tahoma" panose="020B0604030504040204" pitchFamily="34" charset="0"/>
              </a:rPr>
              <a:t>ICU 80+ Patients and their families</a:t>
            </a:r>
          </a:p>
        </p:txBody>
      </p:sp>
      <p:sp>
        <p:nvSpPr>
          <p:cNvPr id="2" name="TextBox 7"/>
          <p:cNvSpPr txBox="1">
            <a:spLocks noChangeArrowheads="1"/>
          </p:cNvSpPr>
          <p:nvPr/>
        </p:nvSpPr>
        <p:spPr bwMode="auto">
          <a:xfrm>
            <a:off x="8075612" y="3163888"/>
            <a:ext cx="1905000" cy="646112"/>
          </a:xfrm>
          <a:prstGeom prst="rect">
            <a:avLst/>
          </a:prstGeom>
          <a:noFill/>
          <a:ln w="9525">
            <a:solidFill>
              <a:schemeClr val="accent5">
                <a:lumMod val="50000"/>
              </a:schemeClr>
            </a:solidFill>
            <a:miter lim="800000"/>
            <a:headEnd/>
            <a:tailEnd/>
          </a:ln>
        </p:spPr>
        <p:txBody>
          <a:bodyPr>
            <a:spAutoFit/>
          </a:bodyPr>
          <a:lstStyle/>
          <a:p>
            <a:pPr algn="ctr" eaLnBrk="1" hangingPunct="1">
              <a:defRPr/>
            </a:pPr>
            <a:r>
              <a:rPr lang="en-CA" altLang="en-US" dirty="0">
                <a:solidFill>
                  <a:schemeClr val="tx2"/>
                </a:solidFill>
                <a:latin typeface="Tahoma" pitchFamily="34" charset="0"/>
              </a:rPr>
              <a:t>3,6,9,12 Month Outcomes</a:t>
            </a:r>
          </a:p>
        </p:txBody>
      </p:sp>
      <p:sp>
        <p:nvSpPr>
          <p:cNvPr id="48137" name="TextBox 7"/>
          <p:cNvSpPr txBox="1">
            <a:spLocks noChangeArrowheads="1"/>
          </p:cNvSpPr>
          <p:nvPr/>
        </p:nvSpPr>
        <p:spPr bwMode="auto">
          <a:xfrm>
            <a:off x="4418012" y="2057401"/>
            <a:ext cx="3200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CA" altLang="en-US" sz="1800" i="1">
                <a:solidFill>
                  <a:schemeClr val="tx2"/>
                </a:solidFill>
                <a:latin typeface="Tahoma" panose="020B0604030504040204" pitchFamily="34" charset="0"/>
              </a:rPr>
              <a:t>All 80+ admitted to participating ICU &gt;24 hrs and had a family member present</a:t>
            </a:r>
          </a:p>
        </p:txBody>
      </p:sp>
      <p:sp>
        <p:nvSpPr>
          <p:cNvPr id="48138" name="TextBox 1"/>
          <p:cNvSpPr txBox="1">
            <a:spLocks noChangeArrowheads="1"/>
          </p:cNvSpPr>
          <p:nvPr/>
        </p:nvSpPr>
        <p:spPr bwMode="auto">
          <a:xfrm>
            <a:off x="2284412" y="5962650"/>
            <a:ext cx="792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solidFill>
                  <a:schemeClr val="tx2"/>
                </a:solidFill>
                <a:latin typeface="Tahoma" panose="020B0604030504040204" pitchFamily="34" charset="0"/>
              </a:rPr>
              <a:t>Heyland Crit Care Med 2015; Palliative Med 2015; Intensive Care Med 2016</a:t>
            </a:r>
          </a:p>
        </p:txBody>
      </p:sp>
      <p:sp>
        <p:nvSpPr>
          <p:cNvPr id="48139" name="TextBox 1"/>
          <p:cNvSpPr txBox="1">
            <a:spLocks noChangeArrowheads="1"/>
          </p:cNvSpPr>
          <p:nvPr/>
        </p:nvSpPr>
        <p:spPr bwMode="auto">
          <a:xfrm>
            <a:off x="2436812" y="4867276"/>
            <a:ext cx="2286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61950"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tabLst>
                <a:tab pos="36195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36195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61950" algn="l"/>
              </a:tabLs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i="1">
                <a:solidFill>
                  <a:schemeClr val="tx2"/>
                </a:solidFill>
                <a:latin typeface="Tahoma" panose="020B0604030504040204" pitchFamily="34" charset="0"/>
              </a:rPr>
              <a:t>Inclusion criteria:</a:t>
            </a:r>
            <a:br>
              <a:rPr lang="en-CA" altLang="en-US" sz="1800" i="1">
                <a:solidFill>
                  <a:schemeClr val="tx2"/>
                </a:solidFill>
                <a:latin typeface="Tahoma" panose="020B0604030504040204" pitchFamily="34" charset="0"/>
              </a:rPr>
            </a:br>
            <a:r>
              <a:rPr lang="en-CA" altLang="en-US" sz="1800" i="1">
                <a:solidFill>
                  <a:schemeClr val="tx2"/>
                </a:solidFill>
                <a:latin typeface="Tahoma" panose="020B0604030504040204" pitchFamily="34" charset="0"/>
              </a:rPr>
              <a:t>	&gt;24 hrs in ICU</a:t>
            </a:r>
          </a:p>
          <a:p>
            <a:pPr>
              <a:spcBef>
                <a:spcPct val="0"/>
              </a:spcBef>
              <a:buFontTx/>
              <a:buNone/>
            </a:pPr>
            <a:r>
              <a:rPr lang="en-CA" altLang="en-US" sz="1800" i="1">
                <a:solidFill>
                  <a:schemeClr val="tx2"/>
                </a:solidFill>
                <a:latin typeface="Tahoma" panose="020B0604030504040204" pitchFamily="34" charset="0"/>
              </a:rPr>
              <a:t>	Family present</a:t>
            </a:r>
          </a:p>
        </p:txBody>
      </p:sp>
    </p:spTree>
    <p:extLst>
      <p:ext uri="{BB962C8B-B14F-4D97-AF65-F5344CB8AC3E}">
        <p14:creationId xmlns:p14="http://schemas.microsoft.com/office/powerpoint/2010/main" val="20421319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Conclusions (1)</a:t>
            </a:r>
          </a:p>
        </p:txBody>
      </p:sp>
      <p:sp>
        <p:nvSpPr>
          <p:cNvPr id="49155" name="Rectangle 3"/>
          <p:cNvSpPr>
            <a:spLocks noGrp="1" noChangeArrowheads="1"/>
          </p:cNvSpPr>
          <p:nvPr>
            <p:ph type="body" sz="half" idx="1"/>
          </p:nvPr>
        </p:nvSpPr>
        <p:spPr>
          <a:xfrm>
            <a:off x="2208212" y="1981200"/>
            <a:ext cx="8229600" cy="4114800"/>
          </a:xfrm>
        </p:spPr>
        <p:txBody>
          <a:bodyPr/>
          <a:lstStyle/>
          <a:p>
            <a:pPr>
              <a:lnSpc>
                <a:spcPct val="90000"/>
              </a:lnSpc>
            </a:pPr>
            <a:r>
              <a:rPr lang="en-GB" altLang="en-US" sz="2400"/>
              <a:t>One in four very elderly patients who are admitted to ICU will die in hospital; many after a prolonged stay in ICU. </a:t>
            </a:r>
          </a:p>
          <a:p>
            <a:pPr>
              <a:lnSpc>
                <a:spcPct val="90000"/>
              </a:lnSpc>
            </a:pPr>
            <a:r>
              <a:rPr lang="en-US" altLang="en-US" sz="2400"/>
              <a:t>V</a:t>
            </a:r>
            <a:r>
              <a:rPr lang="en-GB" altLang="en-US" sz="2400"/>
              <a:t>ery elderly patients admitted to ICU have a low probability of being alive and returning to prior levels of physical function at 12 months. </a:t>
            </a:r>
          </a:p>
          <a:p>
            <a:pPr>
              <a:lnSpc>
                <a:spcPct val="90000"/>
              </a:lnSpc>
            </a:pPr>
            <a:r>
              <a:rPr lang="en-GB" altLang="en-US" sz="2400"/>
              <a:t>Baseline PF and Frailty Index are significant risk factors and consideration should be given to routinely measuring them in older patients admitted to ICU in addition to traditional measure describing the acute illness. </a:t>
            </a:r>
          </a:p>
          <a:p>
            <a:pPr>
              <a:lnSpc>
                <a:spcPct val="90000"/>
              </a:lnSpc>
              <a:buFont typeface="Wingdings" panose="05000000000000000000" pitchFamily="2" charset="2"/>
              <a:buChar char="Ø"/>
            </a:pPr>
            <a:endParaRPr lang="en-US" altLang="en-US" sz="2400"/>
          </a:p>
        </p:txBody>
      </p:sp>
      <p:sp>
        <p:nvSpPr>
          <p:cNvPr id="49156" name="Slide Number Placeholder 3"/>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B254641C-6F77-4449-A94A-BCC1E45C2B54}" type="slidenum">
              <a:rPr lang="en-US" altLang="en-US" sz="1400"/>
              <a:pPr>
                <a:spcBef>
                  <a:spcPct val="0"/>
                </a:spcBef>
                <a:buFontTx/>
                <a:buNone/>
              </a:pPr>
              <a:t>43</a:t>
            </a:fld>
            <a:endParaRPr lang="en-US" altLang="en-US" sz="1400"/>
          </a:p>
        </p:txBody>
      </p:sp>
    </p:spTree>
    <p:extLst>
      <p:ext uri="{BB962C8B-B14F-4D97-AF65-F5344CB8AC3E}">
        <p14:creationId xmlns:p14="http://schemas.microsoft.com/office/powerpoint/2010/main" val="110996458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sz="half" idx="1"/>
          </p:nvPr>
        </p:nvSpPr>
        <p:spPr>
          <a:xfrm>
            <a:off x="2132012" y="1425576"/>
            <a:ext cx="8229600" cy="3756025"/>
          </a:xfrm>
        </p:spPr>
        <p:txBody>
          <a:bodyPr/>
          <a:lstStyle/>
          <a:p>
            <a:pPr>
              <a:lnSpc>
                <a:spcPct val="90000"/>
              </a:lnSpc>
            </a:pPr>
            <a:r>
              <a:rPr lang="en-CA" altLang="en-US" sz="2400"/>
              <a:t>There is incongruity between family members’ values and preferences for end of life care of their very elderly relatives and the actual care received. </a:t>
            </a:r>
          </a:p>
          <a:p>
            <a:pPr>
              <a:lnSpc>
                <a:spcPct val="90000"/>
              </a:lnSpc>
            </a:pPr>
            <a:r>
              <a:rPr lang="en-CA" altLang="en-US" sz="2400"/>
              <a:t>Deficiencies in communication and decision-making may be associated with non-beneficial and prolonged use of life-sustaining treatments in very elderly critically ill patients, many of whom ultimately die. </a:t>
            </a:r>
          </a:p>
          <a:p>
            <a:pPr>
              <a:lnSpc>
                <a:spcPct val="90000"/>
              </a:lnSpc>
            </a:pPr>
            <a:r>
              <a:rPr lang="en-GB" altLang="en-US" sz="2400"/>
              <a:t>These findings raise concerns about the quality of care provided to these patients and their families at the end of life.</a:t>
            </a:r>
            <a:endParaRPr lang="en-CA" altLang="en-US" sz="2400"/>
          </a:p>
          <a:p>
            <a:pPr>
              <a:lnSpc>
                <a:spcPct val="90000"/>
              </a:lnSpc>
              <a:buFont typeface="Wingdings" panose="05000000000000000000" pitchFamily="2" charset="2"/>
              <a:buChar char="Ø"/>
            </a:pPr>
            <a:endParaRPr lang="en-CA" altLang="en-US" sz="2400"/>
          </a:p>
          <a:p>
            <a:pPr>
              <a:lnSpc>
                <a:spcPct val="90000"/>
              </a:lnSpc>
              <a:buFont typeface="Wingdings" panose="05000000000000000000" pitchFamily="2" charset="2"/>
              <a:buChar char="Ø"/>
            </a:pPr>
            <a:endParaRPr lang="en-CA" altLang="en-US" sz="2400"/>
          </a:p>
          <a:p>
            <a:pPr>
              <a:lnSpc>
                <a:spcPct val="90000"/>
              </a:lnSpc>
              <a:buFont typeface="Wingdings" panose="05000000000000000000" pitchFamily="2" charset="2"/>
              <a:buChar char="Ø"/>
            </a:pPr>
            <a:endParaRPr lang="en-US" altLang="en-US" sz="2400"/>
          </a:p>
        </p:txBody>
      </p:sp>
      <p:sp>
        <p:nvSpPr>
          <p:cNvPr id="2" name="TextBox 1"/>
          <p:cNvSpPr txBox="1">
            <a:spLocks noChangeArrowheads="1"/>
          </p:cNvSpPr>
          <p:nvPr/>
        </p:nvSpPr>
        <p:spPr bwMode="auto">
          <a:xfrm>
            <a:off x="2284412" y="5111750"/>
            <a:ext cx="7772400" cy="984250"/>
          </a:xfrm>
          <a:prstGeom prst="rect">
            <a:avLst/>
          </a:prstGeom>
          <a:solidFill>
            <a:schemeClr val="accent1"/>
          </a:solidFill>
          <a:ln w="9525">
            <a:solidFill>
              <a:schemeClr val="accent1"/>
            </a:solidFill>
            <a:miter lim="800000"/>
            <a:headEnd/>
            <a:tailEnd/>
          </a:ln>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000"/>
              <a:t>“My Dad died in the ICU. No one told me how serious he was. I wasn’t really ready for it.”</a:t>
            </a:r>
          </a:p>
          <a:p>
            <a:pPr>
              <a:spcBef>
                <a:spcPct val="0"/>
              </a:spcBef>
              <a:buFontTx/>
              <a:buNone/>
            </a:pPr>
            <a:r>
              <a:rPr lang="en-CA" altLang="en-US" sz="1800" i="1"/>
              <a:t>						Family member</a:t>
            </a:r>
            <a:endParaRPr lang="en-CA" altLang="en-US" sz="1800"/>
          </a:p>
        </p:txBody>
      </p:sp>
      <p:sp>
        <p:nvSpPr>
          <p:cNvPr id="50180" name="Slide Number Placeholder 4"/>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62E5B21C-6B96-4051-8500-F75203B997CA}" type="slidenum">
              <a:rPr lang="en-US" altLang="en-US" sz="1400"/>
              <a:pPr>
                <a:spcBef>
                  <a:spcPct val="0"/>
                </a:spcBef>
                <a:buFontTx/>
                <a:buNone/>
              </a:pPr>
              <a:t>44</a:t>
            </a:fld>
            <a:endParaRPr lang="en-US" altLang="en-US" sz="1400"/>
          </a:p>
        </p:txBody>
      </p:sp>
      <p:sp>
        <p:nvSpPr>
          <p:cNvPr id="6" name="Rectangle 2"/>
          <p:cNvSpPr txBox="1">
            <a:spLocks noChangeArrowheads="1"/>
          </p:cNvSpPr>
          <p:nvPr/>
        </p:nvSpPr>
        <p:spPr bwMode="auto">
          <a:xfrm>
            <a:off x="1979612" y="228600"/>
            <a:ext cx="8229600" cy="1143000"/>
          </a:xfrm>
          <a:prstGeom prst="rect">
            <a:avLst/>
          </a:prstGeom>
          <a:noFill/>
          <a:ln w="9525">
            <a:noFill/>
            <a:miter lim="800000"/>
            <a:headEnd/>
            <a:tailEnd/>
          </a:ln>
        </p:spPr>
        <p:txBody>
          <a:bodyPr anchor="ctr"/>
          <a:lstStyle/>
          <a:p>
            <a:pPr algn="ctr">
              <a:defRPr/>
            </a:pPr>
            <a:r>
              <a:rPr lang="en-US" altLang="en-US" sz="3600" kern="0" dirty="0">
                <a:solidFill>
                  <a:schemeClr val="tx2"/>
                </a:solidFill>
                <a:latin typeface="+mj-lt"/>
                <a:ea typeface="+mj-ea"/>
                <a:cs typeface="+mj-cs"/>
              </a:rPr>
              <a:t>Conclusions (2)</a:t>
            </a:r>
          </a:p>
        </p:txBody>
      </p:sp>
    </p:spTree>
    <p:extLst>
      <p:ext uri="{BB962C8B-B14F-4D97-AF65-F5344CB8AC3E}">
        <p14:creationId xmlns:p14="http://schemas.microsoft.com/office/powerpoint/2010/main" val="469079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Line 1026">
            <a:extLst>
              <a:ext uri="{FF2B5EF4-FFF2-40B4-BE49-F238E27FC236}">
                <a16:creationId xmlns:a16="http://schemas.microsoft.com/office/drawing/2014/main" id="{FD9C0123-7BA9-CD4B-B435-377B356AA2CF}"/>
              </a:ext>
            </a:extLst>
          </p:cNvPr>
          <p:cNvSpPr>
            <a:spLocks noChangeShapeType="1"/>
          </p:cNvSpPr>
          <p:nvPr/>
        </p:nvSpPr>
        <p:spPr bwMode="auto">
          <a:xfrm>
            <a:off x="5637212" y="3611563"/>
            <a:ext cx="533400" cy="0"/>
          </a:xfrm>
          <a:prstGeom prst="line">
            <a:avLst/>
          </a:prstGeom>
          <a:noFill/>
          <a:ln w="9525">
            <a:solidFill>
              <a:srgbClr val="000000"/>
            </a:solidFill>
            <a:round/>
            <a:headEnd type="triangle" w="med" len="med"/>
            <a:tailEnd type="triangle" w="med" len="me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111619" name="Line 1027">
            <a:extLst>
              <a:ext uri="{FF2B5EF4-FFF2-40B4-BE49-F238E27FC236}">
                <a16:creationId xmlns:a16="http://schemas.microsoft.com/office/drawing/2014/main" id="{15FB85C4-E308-3E4A-9CAD-5E093C14C83C}"/>
              </a:ext>
            </a:extLst>
          </p:cNvPr>
          <p:cNvSpPr>
            <a:spLocks noChangeShapeType="1"/>
          </p:cNvSpPr>
          <p:nvPr/>
        </p:nvSpPr>
        <p:spPr bwMode="auto">
          <a:xfrm>
            <a:off x="4875212" y="3840163"/>
            <a:ext cx="457200" cy="1143000"/>
          </a:xfrm>
          <a:prstGeom prst="line">
            <a:avLst/>
          </a:prstGeom>
          <a:noFill/>
          <a:ln w="9525">
            <a:solidFill>
              <a:srgbClr val="000000"/>
            </a:solidFill>
            <a:round/>
            <a:headEnd type="triangle" w="med" len="med"/>
            <a:tailEnd type="triangle" w="med" len="me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71684" name="Text Box 1028">
            <a:extLst>
              <a:ext uri="{FF2B5EF4-FFF2-40B4-BE49-F238E27FC236}">
                <a16:creationId xmlns:a16="http://schemas.microsoft.com/office/drawing/2014/main" id="{EC9EE5FB-E713-4240-A6AB-2DCEA29718CD}"/>
              </a:ext>
            </a:extLst>
          </p:cNvPr>
          <p:cNvSpPr txBox="1">
            <a:spLocks noChangeArrowheads="1"/>
          </p:cNvSpPr>
          <p:nvPr/>
        </p:nvSpPr>
        <p:spPr bwMode="auto">
          <a:xfrm>
            <a:off x="4570412" y="3382963"/>
            <a:ext cx="12192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000" b="1">
                <a:solidFill>
                  <a:srgbClr val="000000"/>
                </a:solidFill>
                <a:latin typeface="Arial" panose="020B0604020202020204" pitchFamily="34" charset="0"/>
              </a:rPr>
              <a:t>Patient</a:t>
            </a:r>
          </a:p>
        </p:txBody>
      </p:sp>
      <p:sp>
        <p:nvSpPr>
          <p:cNvPr id="71685" name="Text Box 1029">
            <a:extLst>
              <a:ext uri="{FF2B5EF4-FFF2-40B4-BE49-F238E27FC236}">
                <a16:creationId xmlns:a16="http://schemas.microsoft.com/office/drawing/2014/main" id="{0B574EF1-B208-B940-A09A-0ABE4ABF1C3C}"/>
              </a:ext>
            </a:extLst>
          </p:cNvPr>
          <p:cNvSpPr txBox="1">
            <a:spLocks noChangeArrowheads="1"/>
          </p:cNvSpPr>
          <p:nvPr/>
        </p:nvSpPr>
        <p:spPr bwMode="auto">
          <a:xfrm>
            <a:off x="6170612" y="3382963"/>
            <a:ext cx="1492250" cy="487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000" b="1">
                <a:solidFill>
                  <a:srgbClr val="000000"/>
                </a:solidFill>
                <a:latin typeface="Arial" panose="020B0604020202020204" pitchFamily="34" charset="0"/>
              </a:rPr>
              <a:t>Provider</a:t>
            </a:r>
            <a:endParaRPr lang="en-US" altLang="en-US" sz="1400" b="1">
              <a:solidFill>
                <a:srgbClr val="000000"/>
              </a:solidFill>
              <a:latin typeface="Arial" panose="020B0604020202020204" pitchFamily="34" charset="0"/>
            </a:endParaRPr>
          </a:p>
        </p:txBody>
      </p:sp>
      <p:sp>
        <p:nvSpPr>
          <p:cNvPr id="71686" name="Text Box 1030">
            <a:extLst>
              <a:ext uri="{FF2B5EF4-FFF2-40B4-BE49-F238E27FC236}">
                <a16:creationId xmlns:a16="http://schemas.microsoft.com/office/drawing/2014/main" id="{555A7B3F-ADEE-9E41-9F80-7BD10E73C373}"/>
              </a:ext>
            </a:extLst>
          </p:cNvPr>
          <p:cNvSpPr txBox="1">
            <a:spLocks noChangeArrowheads="1"/>
          </p:cNvSpPr>
          <p:nvPr/>
        </p:nvSpPr>
        <p:spPr bwMode="auto">
          <a:xfrm>
            <a:off x="5180013" y="4983163"/>
            <a:ext cx="1509713"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000" b="1">
                <a:solidFill>
                  <a:srgbClr val="000000"/>
                </a:solidFill>
                <a:latin typeface="Arial" panose="020B0604020202020204" pitchFamily="34" charset="0"/>
              </a:rPr>
              <a:t>Surrogate</a:t>
            </a:r>
          </a:p>
        </p:txBody>
      </p:sp>
      <p:sp>
        <p:nvSpPr>
          <p:cNvPr id="111623" name="Line 1031">
            <a:extLst>
              <a:ext uri="{FF2B5EF4-FFF2-40B4-BE49-F238E27FC236}">
                <a16:creationId xmlns:a16="http://schemas.microsoft.com/office/drawing/2014/main" id="{CEFA8897-5938-7A42-A913-B4D1C30A16BB}"/>
              </a:ext>
            </a:extLst>
          </p:cNvPr>
          <p:cNvSpPr>
            <a:spLocks noChangeShapeType="1"/>
          </p:cNvSpPr>
          <p:nvPr/>
        </p:nvSpPr>
        <p:spPr bwMode="auto">
          <a:xfrm flipH="1">
            <a:off x="6551612" y="3763963"/>
            <a:ext cx="533400" cy="1295400"/>
          </a:xfrm>
          <a:prstGeom prst="line">
            <a:avLst/>
          </a:prstGeom>
          <a:noFill/>
          <a:ln w="9525">
            <a:solidFill>
              <a:srgbClr val="000000"/>
            </a:solidFill>
            <a:prstDash val="sysDot"/>
            <a:round/>
            <a:headEnd type="triangle" w="med" len="med"/>
            <a:tailEnd type="triangle" w="med" len="me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111624" name="AutoShape 1032">
            <a:extLst>
              <a:ext uri="{FF2B5EF4-FFF2-40B4-BE49-F238E27FC236}">
                <a16:creationId xmlns:a16="http://schemas.microsoft.com/office/drawing/2014/main" id="{6EC52D88-FA2C-9B45-9BEC-6829C45AE0D4}"/>
              </a:ext>
            </a:extLst>
          </p:cNvPr>
          <p:cNvSpPr>
            <a:spLocks/>
          </p:cNvSpPr>
          <p:nvPr/>
        </p:nvSpPr>
        <p:spPr bwMode="auto">
          <a:xfrm rot="5400000">
            <a:off x="5865813" y="4983163"/>
            <a:ext cx="182562" cy="1554163"/>
          </a:xfrm>
          <a:prstGeom prst="leftBrace">
            <a:avLst>
              <a:gd name="adj1" fmla="val 70942"/>
              <a:gd name="adj2" fmla="val 51773"/>
            </a:avLst>
          </a:prstGeom>
          <a:noFill/>
          <a:ln w="9525">
            <a:solidFill>
              <a:srgbClr val="000000"/>
            </a:solidFill>
            <a:round/>
            <a:headEnd/>
            <a:tailEn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71689" name="Text Box 1033">
            <a:extLst>
              <a:ext uri="{FF2B5EF4-FFF2-40B4-BE49-F238E27FC236}">
                <a16:creationId xmlns:a16="http://schemas.microsoft.com/office/drawing/2014/main" id="{D0677AD1-5738-3C4D-908D-33CCF6FDD738}"/>
              </a:ext>
            </a:extLst>
          </p:cNvPr>
          <p:cNvSpPr txBox="1">
            <a:spLocks noChangeArrowheads="1"/>
          </p:cNvSpPr>
          <p:nvPr/>
        </p:nvSpPr>
        <p:spPr bwMode="auto">
          <a:xfrm>
            <a:off x="4799012" y="5897564"/>
            <a:ext cx="2286000" cy="731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u="sng">
                <a:solidFill>
                  <a:srgbClr val="000000"/>
                </a:solidFill>
                <a:latin typeface="Arial" panose="020B0604020202020204" pitchFamily="34" charset="0"/>
              </a:rPr>
              <a:t>Characteristics</a:t>
            </a:r>
          </a:p>
          <a:p>
            <a:pPr algn="ctr">
              <a:spcBef>
                <a:spcPct val="0"/>
              </a:spcBef>
              <a:buClrTx/>
              <a:buSzTx/>
              <a:buFontTx/>
              <a:buNone/>
            </a:pPr>
            <a:r>
              <a:rPr lang="en-US" altLang="en-US" sz="1000">
                <a:solidFill>
                  <a:srgbClr val="000000"/>
                </a:solidFill>
                <a:latin typeface="Times New Roman" panose="02020603050405020304" pitchFamily="18" charset="0"/>
              </a:rPr>
              <a:t>Relationship, Attitude, Knowledge, Values, Preferences, Perceptions, Insurance, Wealth</a:t>
            </a:r>
          </a:p>
        </p:txBody>
      </p:sp>
      <p:sp>
        <p:nvSpPr>
          <p:cNvPr id="111626" name="Text Box 1034">
            <a:extLst>
              <a:ext uri="{FF2B5EF4-FFF2-40B4-BE49-F238E27FC236}">
                <a16:creationId xmlns:a16="http://schemas.microsoft.com/office/drawing/2014/main" id="{B3620788-F032-C24F-A24E-878B84BE3DAA}"/>
              </a:ext>
            </a:extLst>
          </p:cNvPr>
          <p:cNvSpPr txBox="1">
            <a:spLocks noChangeArrowheads="1"/>
          </p:cNvSpPr>
          <p:nvPr/>
        </p:nvSpPr>
        <p:spPr bwMode="auto">
          <a:xfrm>
            <a:off x="5180012" y="3992563"/>
            <a:ext cx="190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1200" b="1">
                <a:solidFill>
                  <a:srgbClr val="000000"/>
                </a:solidFill>
                <a:latin typeface="Abadi MT Condensed Light" panose="020B0306030101010103" pitchFamily="34" charset="77"/>
              </a:rPr>
              <a:t>1) Info exchange</a:t>
            </a:r>
          </a:p>
          <a:p>
            <a:pPr>
              <a:spcBef>
                <a:spcPct val="0"/>
              </a:spcBef>
              <a:buClrTx/>
              <a:buSzTx/>
              <a:buFontTx/>
              <a:buNone/>
            </a:pPr>
            <a:r>
              <a:rPr lang="en-US" altLang="en-US" sz="1200" b="1">
                <a:solidFill>
                  <a:srgbClr val="000000"/>
                </a:solidFill>
                <a:latin typeface="Abadi MT Condensed Light" panose="020B0306030101010103" pitchFamily="34" charset="77"/>
              </a:rPr>
              <a:t>2) Deliberation</a:t>
            </a:r>
          </a:p>
          <a:p>
            <a:pPr>
              <a:spcBef>
                <a:spcPct val="0"/>
              </a:spcBef>
              <a:buClrTx/>
              <a:buSzTx/>
              <a:buFontTx/>
              <a:buNone/>
            </a:pPr>
            <a:r>
              <a:rPr lang="en-US" altLang="en-US" sz="1200" b="1">
                <a:solidFill>
                  <a:srgbClr val="000000"/>
                </a:solidFill>
                <a:latin typeface="Abadi MT Condensed Light" panose="020B0306030101010103" pitchFamily="34" charset="77"/>
              </a:rPr>
              <a:t>3) Decisional Responsibility</a:t>
            </a:r>
            <a:endParaRPr lang="en-US" altLang="en-US" sz="1000">
              <a:solidFill>
                <a:srgbClr val="000000"/>
              </a:solidFill>
              <a:latin typeface="Abadi MT Condensed Light" panose="020B0306030101010103" pitchFamily="34" charset="77"/>
            </a:endParaRPr>
          </a:p>
        </p:txBody>
      </p:sp>
      <p:sp>
        <p:nvSpPr>
          <p:cNvPr id="111627" name="AutoShape 1035">
            <a:extLst>
              <a:ext uri="{FF2B5EF4-FFF2-40B4-BE49-F238E27FC236}">
                <a16:creationId xmlns:a16="http://schemas.microsoft.com/office/drawing/2014/main" id="{2CD09C8A-B339-3140-95CF-960F74430FDD}"/>
              </a:ext>
            </a:extLst>
          </p:cNvPr>
          <p:cNvSpPr>
            <a:spLocks/>
          </p:cNvSpPr>
          <p:nvPr/>
        </p:nvSpPr>
        <p:spPr bwMode="auto">
          <a:xfrm rot="12060000">
            <a:off x="4265613" y="2606675"/>
            <a:ext cx="366713" cy="1443038"/>
          </a:xfrm>
          <a:prstGeom prst="leftBrace">
            <a:avLst>
              <a:gd name="adj1" fmla="val 32792"/>
              <a:gd name="adj2" fmla="val 46755"/>
            </a:avLst>
          </a:prstGeom>
          <a:noFill/>
          <a:ln w="9525">
            <a:solidFill>
              <a:srgbClr val="000000"/>
            </a:solidFill>
            <a:round/>
            <a:headEnd/>
            <a:tailEn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71692" name="Text Box 1036">
            <a:extLst>
              <a:ext uri="{FF2B5EF4-FFF2-40B4-BE49-F238E27FC236}">
                <a16:creationId xmlns:a16="http://schemas.microsoft.com/office/drawing/2014/main" id="{80400962-4BC5-5C4C-AA6B-3792263E3AF4}"/>
              </a:ext>
            </a:extLst>
          </p:cNvPr>
          <p:cNvSpPr txBox="1">
            <a:spLocks noChangeArrowheads="1"/>
          </p:cNvSpPr>
          <p:nvPr/>
        </p:nvSpPr>
        <p:spPr bwMode="auto">
          <a:xfrm>
            <a:off x="2360612" y="2620963"/>
            <a:ext cx="2089150" cy="6397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u="sng">
                <a:solidFill>
                  <a:srgbClr val="000000"/>
                </a:solidFill>
                <a:latin typeface="Arial" panose="020B0604020202020204" pitchFamily="34" charset="0"/>
              </a:rPr>
              <a:t>Characteristics</a:t>
            </a:r>
            <a:endParaRPr lang="en-US" altLang="en-US" sz="2000" b="1" u="sng">
              <a:solidFill>
                <a:srgbClr val="000000"/>
              </a:solidFill>
              <a:latin typeface="Arial" panose="020B0604020202020204" pitchFamily="34" charset="0"/>
            </a:endParaRPr>
          </a:p>
          <a:p>
            <a:pPr algn="ctr">
              <a:spcBef>
                <a:spcPct val="0"/>
              </a:spcBef>
              <a:buClrTx/>
              <a:buSzTx/>
              <a:buFontTx/>
              <a:buNone/>
            </a:pPr>
            <a:r>
              <a:rPr lang="en-US" altLang="en-US" sz="1000">
                <a:solidFill>
                  <a:srgbClr val="000000"/>
                </a:solidFill>
                <a:latin typeface="Times New Roman" panose="02020603050405020304" pitchFamily="18" charset="0"/>
              </a:rPr>
              <a:t>Age, Race, Gender, Capacity, Willingness to Discuss</a:t>
            </a:r>
          </a:p>
          <a:p>
            <a:pPr algn="ctr">
              <a:spcBef>
                <a:spcPct val="0"/>
              </a:spcBef>
              <a:buClrTx/>
              <a:buSzTx/>
              <a:buFontTx/>
              <a:buNone/>
            </a:pPr>
            <a:r>
              <a:rPr lang="en-US" altLang="en-US" sz="1000">
                <a:solidFill>
                  <a:srgbClr val="000000"/>
                </a:solidFill>
                <a:latin typeface="Times New Roman" panose="02020603050405020304" pitchFamily="18" charset="0"/>
              </a:rPr>
              <a:t>Attitude, Knowledge, Values, Preferences, Perceptions</a:t>
            </a:r>
          </a:p>
          <a:p>
            <a:pPr algn="ctr">
              <a:spcBef>
                <a:spcPct val="0"/>
              </a:spcBef>
              <a:buClrTx/>
              <a:buSzTx/>
              <a:buFontTx/>
              <a:buNone/>
            </a:pPr>
            <a:r>
              <a:rPr lang="en-US" altLang="en-US" sz="1000">
                <a:solidFill>
                  <a:srgbClr val="000000"/>
                </a:solidFill>
                <a:latin typeface="Times New Roman" panose="02020603050405020304" pitchFamily="18" charset="0"/>
              </a:rPr>
              <a:t>Symptoms, Quality of Life, </a:t>
            </a:r>
          </a:p>
          <a:p>
            <a:pPr algn="ctr">
              <a:spcBef>
                <a:spcPct val="0"/>
              </a:spcBef>
              <a:buClrTx/>
              <a:buSzTx/>
              <a:buFontTx/>
              <a:buNone/>
            </a:pPr>
            <a:r>
              <a:rPr lang="en-US" altLang="en-US" sz="1000">
                <a:solidFill>
                  <a:srgbClr val="000000"/>
                </a:solidFill>
                <a:latin typeface="Times New Roman" panose="02020603050405020304" pitchFamily="18" charset="0"/>
              </a:rPr>
              <a:t>Wealth, Insurance</a:t>
            </a:r>
          </a:p>
          <a:p>
            <a:pPr>
              <a:spcBef>
                <a:spcPct val="0"/>
              </a:spcBef>
              <a:buClrTx/>
              <a:buSzTx/>
              <a:buFontTx/>
              <a:buNone/>
            </a:pPr>
            <a:endParaRPr lang="en-US" altLang="en-US" sz="1000">
              <a:solidFill>
                <a:srgbClr val="000000"/>
              </a:solidFill>
              <a:latin typeface="Times New Roman" panose="02020603050405020304" pitchFamily="18" charset="0"/>
            </a:endParaRPr>
          </a:p>
        </p:txBody>
      </p:sp>
      <p:sp>
        <p:nvSpPr>
          <p:cNvPr id="111629" name="AutoShape 1037">
            <a:extLst>
              <a:ext uri="{FF2B5EF4-FFF2-40B4-BE49-F238E27FC236}">
                <a16:creationId xmlns:a16="http://schemas.microsoft.com/office/drawing/2014/main" id="{87424EA4-2B37-EC4C-A630-6A9F904526C5}"/>
              </a:ext>
            </a:extLst>
          </p:cNvPr>
          <p:cNvSpPr>
            <a:spLocks/>
          </p:cNvSpPr>
          <p:nvPr/>
        </p:nvSpPr>
        <p:spPr bwMode="auto">
          <a:xfrm rot="19140000">
            <a:off x="7131050" y="2730500"/>
            <a:ext cx="436562" cy="1168400"/>
          </a:xfrm>
          <a:prstGeom prst="leftBrace">
            <a:avLst>
              <a:gd name="adj1" fmla="val 22303"/>
              <a:gd name="adj2" fmla="val 51773"/>
            </a:avLst>
          </a:prstGeom>
          <a:noFill/>
          <a:ln w="9525">
            <a:solidFill>
              <a:srgbClr val="000000"/>
            </a:solidFill>
            <a:round/>
            <a:headEnd/>
            <a:tailEn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71694" name="Text Box 1038">
            <a:extLst>
              <a:ext uri="{FF2B5EF4-FFF2-40B4-BE49-F238E27FC236}">
                <a16:creationId xmlns:a16="http://schemas.microsoft.com/office/drawing/2014/main" id="{CBE50CCC-984C-5B47-90D2-96745794066C}"/>
              </a:ext>
            </a:extLst>
          </p:cNvPr>
          <p:cNvSpPr txBox="1">
            <a:spLocks noChangeArrowheads="1"/>
          </p:cNvSpPr>
          <p:nvPr/>
        </p:nvSpPr>
        <p:spPr bwMode="auto">
          <a:xfrm>
            <a:off x="7237412" y="2544763"/>
            <a:ext cx="2438400" cy="641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1800" b="1" u="sng">
                <a:solidFill>
                  <a:srgbClr val="000000"/>
                </a:solidFill>
                <a:latin typeface="Arial" panose="020B0604020202020204" pitchFamily="34" charset="0"/>
              </a:rPr>
              <a:t>Characteristics</a:t>
            </a:r>
            <a:endParaRPr lang="en-US" altLang="en-US" sz="1800" b="1">
              <a:solidFill>
                <a:srgbClr val="000000"/>
              </a:solidFill>
              <a:latin typeface="Arial" panose="020B0604020202020204" pitchFamily="34" charset="0"/>
            </a:endParaRPr>
          </a:p>
          <a:p>
            <a:pPr algn="ctr">
              <a:spcBef>
                <a:spcPct val="0"/>
              </a:spcBef>
              <a:buClrTx/>
              <a:buSzTx/>
              <a:buFontTx/>
              <a:buNone/>
            </a:pPr>
            <a:r>
              <a:rPr lang="en-US" altLang="en-US" sz="1000">
                <a:solidFill>
                  <a:srgbClr val="000000"/>
                </a:solidFill>
                <a:latin typeface="Times New Roman" panose="02020603050405020304" pitchFamily="18" charset="0"/>
              </a:rPr>
              <a:t>Age, Gender, Profession, Years of Practice, </a:t>
            </a:r>
          </a:p>
          <a:p>
            <a:pPr algn="ctr">
              <a:spcBef>
                <a:spcPct val="0"/>
              </a:spcBef>
              <a:buClrTx/>
              <a:buSzTx/>
              <a:buFontTx/>
              <a:buNone/>
            </a:pPr>
            <a:r>
              <a:rPr lang="en-US" altLang="en-US" sz="1000">
                <a:solidFill>
                  <a:srgbClr val="000000"/>
                </a:solidFill>
                <a:latin typeface="Times New Roman" panose="02020603050405020304" pitchFamily="18" charset="0"/>
              </a:rPr>
              <a:t>Attitude, Knowledge, Values , Preferences,</a:t>
            </a:r>
          </a:p>
          <a:p>
            <a:pPr algn="ctr">
              <a:spcBef>
                <a:spcPct val="0"/>
              </a:spcBef>
              <a:buClrTx/>
              <a:buSzTx/>
              <a:buFontTx/>
              <a:buNone/>
            </a:pPr>
            <a:r>
              <a:rPr lang="en-US" altLang="en-US" sz="1000">
                <a:solidFill>
                  <a:srgbClr val="000000"/>
                </a:solidFill>
                <a:latin typeface="Times New Roman" panose="02020603050405020304" pitchFamily="18" charset="0"/>
              </a:rPr>
              <a:t>Training, Communication Strategies</a:t>
            </a:r>
          </a:p>
        </p:txBody>
      </p:sp>
      <p:sp>
        <p:nvSpPr>
          <p:cNvPr id="71695" name="Text Box 1039">
            <a:extLst>
              <a:ext uri="{FF2B5EF4-FFF2-40B4-BE49-F238E27FC236}">
                <a16:creationId xmlns:a16="http://schemas.microsoft.com/office/drawing/2014/main" id="{40BFAAF8-A8DB-254F-A00D-E64A8AB33ADC}"/>
              </a:ext>
            </a:extLst>
          </p:cNvPr>
          <p:cNvSpPr txBox="1">
            <a:spLocks noChangeArrowheads="1"/>
          </p:cNvSpPr>
          <p:nvPr/>
        </p:nvSpPr>
        <p:spPr bwMode="auto">
          <a:xfrm>
            <a:off x="7740650" y="4297364"/>
            <a:ext cx="2163762" cy="503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spcBef>
                <a:spcPct val="0"/>
              </a:spcBef>
              <a:buClrTx/>
              <a:buSzTx/>
              <a:buFontTx/>
              <a:buNone/>
            </a:pPr>
            <a:r>
              <a:rPr lang="en-US" altLang="en-US" sz="2000" u="sng">
                <a:solidFill>
                  <a:srgbClr val="000000"/>
                </a:solidFill>
                <a:latin typeface="Arial" panose="020B0604020202020204" pitchFamily="34" charset="0"/>
              </a:rPr>
              <a:t>Environmental</a:t>
            </a:r>
          </a:p>
          <a:p>
            <a:pPr>
              <a:spcBef>
                <a:spcPct val="0"/>
              </a:spcBef>
              <a:buClrTx/>
              <a:buSzTx/>
              <a:buFont typeface="Symbol" pitchFamily="2" charset="2"/>
              <a:buChar char="·"/>
            </a:pPr>
            <a:r>
              <a:rPr lang="en-US" altLang="en-US" sz="1000">
                <a:solidFill>
                  <a:srgbClr val="000000"/>
                </a:solidFill>
                <a:latin typeface="Times New Roman" panose="02020603050405020304" pitchFamily="18" charset="0"/>
              </a:rPr>
              <a:t> Timing</a:t>
            </a:r>
          </a:p>
          <a:p>
            <a:pPr>
              <a:spcBef>
                <a:spcPct val="0"/>
              </a:spcBef>
              <a:buClrTx/>
              <a:buSzTx/>
              <a:buFont typeface="Symbol" pitchFamily="2" charset="2"/>
              <a:buChar char="·"/>
            </a:pPr>
            <a:r>
              <a:rPr lang="en-US" altLang="en-US" sz="1000">
                <a:solidFill>
                  <a:srgbClr val="000000"/>
                </a:solidFill>
                <a:latin typeface="Times New Roman" panose="02020603050405020304" pitchFamily="18" charset="0"/>
              </a:rPr>
              <a:t> Barriers </a:t>
            </a:r>
          </a:p>
          <a:p>
            <a:pPr>
              <a:spcBef>
                <a:spcPct val="0"/>
              </a:spcBef>
              <a:buClrTx/>
              <a:buSzTx/>
              <a:buFont typeface="Symbol" pitchFamily="2" charset="2"/>
              <a:buChar char="·"/>
            </a:pPr>
            <a:r>
              <a:rPr lang="en-US" altLang="en-US" sz="1000">
                <a:solidFill>
                  <a:srgbClr val="000000"/>
                </a:solidFill>
                <a:latin typeface="Times New Roman" panose="02020603050405020304" pitchFamily="18" charset="0"/>
              </a:rPr>
              <a:t> Institutional policies</a:t>
            </a:r>
          </a:p>
        </p:txBody>
      </p:sp>
      <p:pic>
        <p:nvPicPr>
          <p:cNvPr id="71696" name="Picture 1040" descr="untitled2">
            <a:extLst>
              <a:ext uri="{FF2B5EF4-FFF2-40B4-BE49-F238E27FC236}">
                <a16:creationId xmlns:a16="http://schemas.microsoft.com/office/drawing/2014/main" id="{B4EF2907-42D2-D443-BF7D-5B41CB83D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012" y="1477963"/>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7" name="Text Box 1041">
            <a:extLst>
              <a:ext uri="{FF2B5EF4-FFF2-40B4-BE49-F238E27FC236}">
                <a16:creationId xmlns:a16="http://schemas.microsoft.com/office/drawing/2014/main" id="{C5C6CBD3-5485-E94F-B0A7-46559DF3CF6D}"/>
              </a:ext>
            </a:extLst>
          </p:cNvPr>
          <p:cNvSpPr txBox="1">
            <a:spLocks noChangeArrowheads="1"/>
          </p:cNvSpPr>
          <p:nvPr/>
        </p:nvSpPr>
        <p:spPr bwMode="auto">
          <a:xfrm>
            <a:off x="3656012" y="1020763"/>
            <a:ext cx="47244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400" b="1" i="1">
                <a:solidFill>
                  <a:srgbClr val="000000"/>
                </a:solidFill>
                <a:latin typeface="Arial" panose="020B0604020202020204" pitchFamily="34" charset="0"/>
              </a:rPr>
              <a:t>Resuscitation or WLS?</a:t>
            </a:r>
          </a:p>
        </p:txBody>
      </p:sp>
      <p:sp>
        <p:nvSpPr>
          <p:cNvPr id="111634" name="Oval 1042">
            <a:extLst>
              <a:ext uri="{FF2B5EF4-FFF2-40B4-BE49-F238E27FC236}">
                <a16:creationId xmlns:a16="http://schemas.microsoft.com/office/drawing/2014/main" id="{CFDE2055-2504-3341-990D-CFAC6E937E36}"/>
              </a:ext>
            </a:extLst>
          </p:cNvPr>
          <p:cNvSpPr>
            <a:spLocks noChangeArrowheads="1"/>
          </p:cNvSpPr>
          <p:nvPr/>
        </p:nvSpPr>
        <p:spPr bwMode="auto">
          <a:xfrm rot="5400000">
            <a:off x="4586287" y="2744788"/>
            <a:ext cx="2743200" cy="3016250"/>
          </a:xfrm>
          <a:prstGeom prst="ellipse">
            <a:avLst/>
          </a:prstGeom>
          <a:noFill/>
          <a:ln w="9525">
            <a:solidFill>
              <a:srgbClr val="000000"/>
            </a:solidFill>
            <a:round/>
            <a:headEnd/>
            <a:tailEnd/>
          </a:ln>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
        <p:nvSpPr>
          <p:cNvPr id="71699" name="Rectangle 1044">
            <a:extLst>
              <a:ext uri="{FF2B5EF4-FFF2-40B4-BE49-F238E27FC236}">
                <a16:creationId xmlns:a16="http://schemas.microsoft.com/office/drawing/2014/main" id="{EA8FD8BB-FFD5-5E45-896F-46665148255C}"/>
              </a:ext>
            </a:extLst>
          </p:cNvPr>
          <p:cNvSpPr>
            <a:spLocks noChangeArrowheads="1"/>
          </p:cNvSpPr>
          <p:nvPr/>
        </p:nvSpPr>
        <p:spPr bwMode="auto">
          <a:xfrm>
            <a:off x="1522412"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120000"/>
              <a:buChar char="•"/>
              <a:defRPr sz="3200">
                <a:solidFill>
                  <a:schemeClr val="bg2"/>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bg2"/>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bg2"/>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bg2"/>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bg2"/>
                </a:solidFill>
                <a:latin typeface="Tahoma" panose="020B0604030504040204" pitchFamily="34" charset="0"/>
                <a:cs typeface="Arial" panose="020B0604020202020204" pitchFamily="34" charset="0"/>
              </a:defRPr>
            </a:lvl9pPr>
          </a:lstStyle>
          <a:p>
            <a:pPr algn="ctr">
              <a:spcBef>
                <a:spcPct val="0"/>
              </a:spcBef>
              <a:buClrTx/>
              <a:buSzTx/>
              <a:buFontTx/>
              <a:buNone/>
            </a:pPr>
            <a:r>
              <a:rPr lang="en-US" altLang="en-US" sz="2800" b="1" dirty="0">
                <a:solidFill>
                  <a:srgbClr val="000000"/>
                </a:solidFill>
                <a:latin typeface="+mn-lt"/>
              </a:rPr>
              <a:t>Conceptual Framework for End of Life Decisions</a:t>
            </a:r>
            <a:endParaRPr lang="en-US" altLang="en-US" sz="2400" b="1" dirty="0">
              <a:solidFill>
                <a:srgbClr val="000000"/>
              </a:solidFill>
              <a:latin typeface="+mn-lt"/>
            </a:endParaRPr>
          </a:p>
        </p:txBody>
      </p:sp>
      <p:sp>
        <p:nvSpPr>
          <p:cNvPr id="111641" name="Line 1049">
            <a:extLst>
              <a:ext uri="{FF2B5EF4-FFF2-40B4-BE49-F238E27FC236}">
                <a16:creationId xmlns:a16="http://schemas.microsoft.com/office/drawing/2014/main" id="{3D0E0790-AB51-3547-9579-E85C92FFD009}"/>
              </a:ext>
            </a:extLst>
          </p:cNvPr>
          <p:cNvSpPr>
            <a:spLocks noChangeShapeType="1"/>
          </p:cNvSpPr>
          <p:nvPr/>
        </p:nvSpPr>
        <p:spPr bwMode="auto">
          <a:xfrm>
            <a:off x="5408612" y="4800600"/>
            <a:ext cx="990600" cy="0"/>
          </a:xfrm>
          <a:prstGeom prst="line">
            <a:avLst/>
          </a:prstGeom>
          <a:noFill/>
          <a:ln w="12700">
            <a:solidFill>
              <a:schemeClr val="tx1"/>
            </a:solidFill>
            <a:round/>
            <a:headEnd type="none" w="sm" len="sm"/>
            <a:tailEnd type="none" w="sm" len="sm"/>
          </a:ln>
          <a:effectLst/>
        </p:spPr>
        <p:txBody>
          <a:bodyPr/>
          <a:lstStyle/>
          <a:p>
            <a:pPr eaLnBrk="1" hangingPunct="1">
              <a:spcBef>
                <a:spcPct val="20000"/>
              </a:spcBef>
              <a:buSzPct val="100000"/>
              <a:defRPr/>
            </a:pPr>
            <a:endParaRPr lang="en-CA">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2575753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1626"/>
                                        </p:tgtEl>
                                        <p:attrNameLst>
                                          <p:attrName>style.visibility</p:attrName>
                                        </p:attrNameLst>
                                      </p:cBhvr>
                                      <p:to>
                                        <p:strVal val="visible"/>
                                      </p:to>
                                    </p:set>
                                    <p:anim calcmode="lin" valueType="num">
                                      <p:cBhvr>
                                        <p:cTn id="7" dur="500" fill="hold"/>
                                        <p:tgtEl>
                                          <p:spTgt spid="111626"/>
                                        </p:tgtEl>
                                        <p:attrNameLst>
                                          <p:attrName>ppt_w</p:attrName>
                                        </p:attrNameLst>
                                      </p:cBhvr>
                                      <p:tavLst>
                                        <p:tav tm="0">
                                          <p:val>
                                            <p:fltVal val="0"/>
                                          </p:val>
                                        </p:tav>
                                        <p:tav tm="100000">
                                          <p:val>
                                            <p:strVal val="#ppt_w"/>
                                          </p:val>
                                        </p:tav>
                                      </p:tavLst>
                                    </p:anim>
                                    <p:anim calcmode="lin" valueType="num">
                                      <p:cBhvr>
                                        <p:cTn id="8" dur="500" fill="hold"/>
                                        <p:tgtEl>
                                          <p:spTgt spid="111626"/>
                                        </p:tgtEl>
                                        <p:attrNameLst>
                                          <p:attrName>ppt_h</p:attrName>
                                        </p:attrNameLst>
                                      </p:cBhvr>
                                      <p:tavLst>
                                        <p:tav tm="0">
                                          <p:val>
                                            <p:fltVal val="0"/>
                                          </p:val>
                                        </p:tav>
                                        <p:tav tm="100000">
                                          <p:val>
                                            <p:strVal val="#ppt_h"/>
                                          </p:val>
                                        </p:tav>
                                      </p:tavLst>
                                    </p:anim>
                                    <p:animEffect transition="in" filter="fade">
                                      <p:cBhvr>
                                        <p:cTn id="9" dur="500"/>
                                        <p:tgtEl>
                                          <p:spTgt spid="111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D:\WorkDownloads\ICU_Workbook.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2412" y="-28575"/>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1"/>
          <p:cNvSpPr txBox="1">
            <a:spLocks noChangeArrowheads="1"/>
          </p:cNvSpPr>
          <p:nvPr/>
        </p:nvSpPr>
        <p:spPr bwMode="auto">
          <a:xfrm>
            <a:off x="4256087" y="-28575"/>
            <a:ext cx="22860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600"/>
              <a:t>www.myicuguide.ca</a:t>
            </a:r>
          </a:p>
        </p:txBody>
      </p:sp>
      <p:pic>
        <p:nvPicPr>
          <p:cNvPr id="51204" name="Picture 5"/>
          <p:cNvPicPr>
            <a:picLocks noChangeAspect="1" noChangeArrowheads="1"/>
          </p:cNvPicPr>
          <p:nvPr/>
        </p:nvPicPr>
        <p:blipFill>
          <a:blip r:embed="rId4">
            <a:extLst>
              <a:ext uri="{28A0092B-C50C-407E-A947-70E740481C1C}">
                <a14:useLocalDpi xmlns:a14="http://schemas.microsoft.com/office/drawing/2010/main" val="0"/>
              </a:ext>
            </a:extLst>
          </a:blip>
          <a:srcRect l="50000" t="42397" r="30284" b="28801"/>
          <a:stretch>
            <a:fillRect/>
          </a:stretch>
        </p:blipFill>
        <p:spPr bwMode="auto">
          <a:xfrm>
            <a:off x="6146800" y="2209800"/>
            <a:ext cx="27178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4822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l="30386" t="17352" r="40819" b="20547"/>
          <a:stretch>
            <a:fillRect/>
          </a:stretch>
        </p:blipFill>
        <p:spPr bwMode="auto">
          <a:xfrm>
            <a:off x="1522412" y="0"/>
            <a:ext cx="52578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522412" y="0"/>
            <a:ext cx="2057400" cy="3810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l="29836" t="49315" r="40331" b="29680"/>
          <a:stretch>
            <a:fillRect/>
          </a:stretch>
        </p:blipFill>
        <p:spPr bwMode="auto">
          <a:xfrm>
            <a:off x="4186238" y="304800"/>
            <a:ext cx="6251575" cy="266223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 name="Oval 5"/>
          <p:cNvSpPr/>
          <p:nvPr/>
        </p:nvSpPr>
        <p:spPr>
          <a:xfrm>
            <a:off x="1522412" y="4267200"/>
            <a:ext cx="5867400" cy="2590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cxnSp>
        <p:nvCxnSpPr>
          <p:cNvPr id="8" name="Straight Arrow Connector 7"/>
          <p:cNvCxnSpPr>
            <a:stCxn id="6" idx="0"/>
          </p:cNvCxnSpPr>
          <p:nvPr/>
        </p:nvCxnSpPr>
        <p:spPr>
          <a:xfrm flipV="1">
            <a:off x="4456113" y="2967038"/>
            <a:ext cx="2855913" cy="130016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7389812" y="3276600"/>
            <a:ext cx="3048000" cy="12001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a:t>Definitions in lay terms for :</a:t>
            </a:r>
          </a:p>
          <a:p>
            <a:pPr>
              <a:spcBef>
                <a:spcPct val="0"/>
              </a:spcBef>
            </a:pPr>
            <a:r>
              <a:rPr lang="en-US" altLang="en-US" sz="1800"/>
              <a:t> 12 medical/legal terms</a:t>
            </a:r>
          </a:p>
          <a:p>
            <a:pPr>
              <a:spcBef>
                <a:spcPct val="0"/>
              </a:spcBef>
            </a:pPr>
            <a:r>
              <a:rPr lang="en-US" altLang="en-US" sz="1800"/>
              <a:t> 10 ICU roles</a:t>
            </a:r>
          </a:p>
          <a:p>
            <a:pPr>
              <a:spcBef>
                <a:spcPct val="0"/>
              </a:spcBef>
            </a:pPr>
            <a:r>
              <a:rPr lang="en-US" altLang="en-US" sz="1800"/>
              <a:t> 26 ICU treatments</a:t>
            </a:r>
            <a:endParaRPr lang="en-CA" altLang="en-US" sz="1800"/>
          </a:p>
        </p:txBody>
      </p:sp>
    </p:spTree>
    <p:extLst>
      <p:ext uri="{BB962C8B-B14F-4D97-AF65-F5344CB8AC3E}">
        <p14:creationId xmlns:p14="http://schemas.microsoft.com/office/powerpoint/2010/main" val="59875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l="19337" t="20091" r="37016" b="10503"/>
          <a:stretch>
            <a:fillRect/>
          </a:stretch>
        </p:blipFill>
        <p:spPr bwMode="auto">
          <a:xfrm>
            <a:off x="3579812" y="41276"/>
            <a:ext cx="70866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2412" y="5867400"/>
            <a:ext cx="2362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Left Brace 4"/>
          <p:cNvSpPr/>
          <p:nvPr/>
        </p:nvSpPr>
        <p:spPr>
          <a:xfrm>
            <a:off x="3275012" y="3810000"/>
            <a:ext cx="457200" cy="2895600"/>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6" name="TextBox 5"/>
          <p:cNvSpPr txBox="1">
            <a:spLocks noChangeArrowheads="1"/>
          </p:cNvSpPr>
          <p:nvPr/>
        </p:nvSpPr>
        <p:spPr bwMode="auto">
          <a:xfrm>
            <a:off x="1751012" y="4876801"/>
            <a:ext cx="1295400" cy="92392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800"/>
              <a:t>4 tabs to scroll through</a:t>
            </a:r>
            <a:endParaRPr lang="en-CA" altLang="en-US" sz="1800"/>
          </a:p>
        </p:txBody>
      </p:sp>
      <p:sp>
        <p:nvSpPr>
          <p:cNvPr id="7" name="Rounded Rectangle 6"/>
          <p:cNvSpPr/>
          <p:nvPr/>
        </p:nvSpPr>
        <p:spPr>
          <a:xfrm>
            <a:off x="3732212" y="76200"/>
            <a:ext cx="4191000" cy="6096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3543007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1"/>
          </p:nvPr>
        </p:nvSpPr>
        <p:spPr>
          <a:xfrm>
            <a:off x="8075612"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2590FBAA-5166-4FEC-B627-3C33972A13F1}" type="slidenum">
              <a:rPr lang="en-US" altLang="en-US" sz="1400"/>
              <a:pPr>
                <a:spcBef>
                  <a:spcPct val="0"/>
                </a:spcBef>
                <a:buFontTx/>
                <a:buNone/>
              </a:pPr>
              <a:t>49</a:t>
            </a:fld>
            <a:endParaRPr lang="en-US" altLang="en-US" sz="1400"/>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l="23756" t="19177" r="37569" b="5023"/>
          <a:stretch>
            <a:fillRect/>
          </a:stretch>
        </p:blipFill>
        <p:spPr bwMode="auto">
          <a:xfrm>
            <a:off x="4951412" y="80964"/>
            <a:ext cx="5715000" cy="677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2412" y="5867400"/>
            <a:ext cx="23622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Left Brace 4"/>
          <p:cNvSpPr/>
          <p:nvPr/>
        </p:nvSpPr>
        <p:spPr>
          <a:xfrm>
            <a:off x="4418012" y="3886200"/>
            <a:ext cx="457200" cy="2895600"/>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6" name="TextBox 5"/>
          <p:cNvSpPr txBox="1">
            <a:spLocks noChangeArrowheads="1"/>
          </p:cNvSpPr>
          <p:nvPr/>
        </p:nvSpPr>
        <p:spPr bwMode="auto">
          <a:xfrm>
            <a:off x="2894012" y="4953001"/>
            <a:ext cx="1295400" cy="92392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800"/>
              <a:t>6 tabs to scroll through</a:t>
            </a:r>
            <a:endParaRPr lang="en-CA" altLang="en-US" sz="1800"/>
          </a:p>
        </p:txBody>
      </p:sp>
      <p:sp>
        <p:nvSpPr>
          <p:cNvPr id="7" name="Rounded Rectangle 6"/>
          <p:cNvSpPr/>
          <p:nvPr/>
        </p:nvSpPr>
        <p:spPr>
          <a:xfrm>
            <a:off x="4799012" y="76200"/>
            <a:ext cx="2819400" cy="5334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268900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p:txBody>
          <a:bodyPr/>
          <a:lstStyle/>
          <a:p>
            <a:r>
              <a:rPr lang="en-US" altLang="en-US" sz="2800" dirty="0"/>
              <a:t>Patient and family centered outcomes recognized as important outcome measures</a:t>
            </a:r>
          </a:p>
          <a:p>
            <a:r>
              <a:rPr lang="en-US" altLang="en-US" sz="2800" dirty="0"/>
              <a:t>Increasing accountability for public use of funds in health care sector</a:t>
            </a:r>
          </a:p>
          <a:p>
            <a:r>
              <a:rPr lang="en-US" altLang="en-US" sz="2800" dirty="0"/>
              <a:t>Traditional measures (adjusted mortality rates, LOS) do not tell the whole story</a:t>
            </a:r>
          </a:p>
          <a:p>
            <a:endParaRPr lang="en-US" altLang="en-US" dirty="0"/>
          </a:p>
        </p:txBody>
      </p:sp>
      <p:sp>
        <p:nvSpPr>
          <p:cNvPr id="185348" name="Rectangle 4"/>
          <p:cNvSpPr>
            <a:spLocks noGrp="1" noChangeArrowheads="1"/>
          </p:cNvSpPr>
          <p:nvPr>
            <p:ph type="title"/>
          </p:nvPr>
        </p:nvSpPr>
        <p:spPr>
          <a:noFill/>
          <a:ln/>
        </p:spPr>
        <p:txBody>
          <a:bodyPr/>
          <a:lstStyle/>
          <a:p>
            <a:pPr algn="ctr"/>
            <a:r>
              <a:rPr lang="en-US" altLang="en-US" b="1" dirty="0">
                <a:latin typeface="+mj-lt"/>
              </a:rPr>
              <a:t>Why Measure Family Satisfaction?</a:t>
            </a:r>
          </a:p>
        </p:txBody>
      </p:sp>
    </p:spTree>
    <p:extLst>
      <p:ext uri="{BB962C8B-B14F-4D97-AF65-F5344CB8AC3E}">
        <p14:creationId xmlns:p14="http://schemas.microsoft.com/office/powerpoint/2010/main" val="2048493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1"/>
          <p:cNvSpPr>
            <a:spLocks noGrp="1"/>
          </p:cNvSpPr>
          <p:nvPr>
            <p:ph type="sldNum" sz="quarter" idx="11"/>
          </p:nvPr>
        </p:nvSpPr>
        <p:spPr>
          <a:xfrm>
            <a:off x="8075612"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52068FE2-4F2F-450D-9608-E802D6047764}" type="slidenum">
              <a:rPr lang="en-US" altLang="en-US" sz="1400"/>
              <a:pPr>
                <a:spcBef>
                  <a:spcPct val="0"/>
                </a:spcBef>
                <a:buFontTx/>
                <a:buNone/>
              </a:pPr>
              <a:t>50</a:t>
            </a:fld>
            <a:endParaRPr lang="en-US" altLang="en-US" sz="1400"/>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l="29834" t="17352" r="40884" b="14156"/>
          <a:stretch>
            <a:fillRect/>
          </a:stretch>
        </p:blipFill>
        <p:spPr bwMode="auto">
          <a:xfrm>
            <a:off x="1522412" y="1"/>
            <a:ext cx="48768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Brace 4"/>
          <p:cNvSpPr/>
          <p:nvPr/>
        </p:nvSpPr>
        <p:spPr>
          <a:xfrm rot="10800000">
            <a:off x="6551612" y="5791200"/>
            <a:ext cx="457200" cy="914400"/>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6" name="TextBox 5"/>
          <p:cNvSpPr txBox="1">
            <a:spLocks noChangeArrowheads="1"/>
          </p:cNvSpPr>
          <p:nvPr/>
        </p:nvSpPr>
        <p:spPr bwMode="auto">
          <a:xfrm>
            <a:off x="7161212" y="6030914"/>
            <a:ext cx="2362200" cy="3698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800"/>
              <a:t>Click to expand</a:t>
            </a:r>
            <a:endParaRPr lang="en-CA" altLang="en-US" sz="1800"/>
          </a:p>
        </p:txBody>
      </p:sp>
      <p:sp>
        <p:nvSpPr>
          <p:cNvPr id="7" name="Rounded Rectangle 6"/>
          <p:cNvSpPr/>
          <p:nvPr/>
        </p:nvSpPr>
        <p:spPr>
          <a:xfrm>
            <a:off x="1522412" y="0"/>
            <a:ext cx="3581400" cy="3810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3206198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1"/>
          <p:cNvSpPr>
            <a:spLocks noGrp="1"/>
          </p:cNvSpPr>
          <p:nvPr>
            <p:ph type="sldNum" sz="quarter" idx="11"/>
          </p:nvPr>
        </p:nvSpPr>
        <p:spPr>
          <a:xfrm>
            <a:off x="8532812"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192F14E0-370E-4F84-9992-78518539B3DE}" type="slidenum">
              <a:rPr lang="en-US" altLang="en-US" sz="1400"/>
              <a:pPr>
                <a:spcBef>
                  <a:spcPct val="0"/>
                </a:spcBef>
                <a:buFontTx/>
                <a:buNone/>
              </a:pPr>
              <a:t>51</a:t>
            </a:fld>
            <a:endParaRPr lang="en-US" altLang="en-US" sz="1400"/>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l="23206" t="20091" r="24309" b="5023"/>
          <a:stretch>
            <a:fillRect/>
          </a:stretch>
        </p:blipFill>
        <p:spPr bwMode="auto">
          <a:xfrm>
            <a:off x="1522412" y="1"/>
            <a:ext cx="8001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1522412" y="0"/>
            <a:ext cx="2362200" cy="38100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extLst>
      <p:ext uri="{BB962C8B-B14F-4D97-AF65-F5344CB8AC3E}">
        <p14:creationId xmlns:p14="http://schemas.microsoft.com/office/powerpoint/2010/main" val="2828453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srcRect/>
          <a:stretch>
            <a:fillRect/>
          </a:stretch>
        </p:blipFill>
        <p:spPr bwMode="auto">
          <a:xfrm>
            <a:off x="4418012" y="152400"/>
            <a:ext cx="5486400" cy="6624638"/>
          </a:xfrm>
          <a:prstGeom prst="rect">
            <a:avLst/>
          </a:prstGeom>
          <a:noFill/>
          <a:ln w="9525">
            <a:solidFill>
              <a:schemeClr val="bg1">
                <a:lumMod val="65000"/>
              </a:schemeClr>
            </a:solidFill>
            <a:miter lim="800000"/>
            <a:headEnd/>
            <a:tailEnd/>
          </a:ln>
        </p:spPr>
      </p:pic>
      <p:sp>
        <p:nvSpPr>
          <p:cNvPr id="59395" name="TextBox 2"/>
          <p:cNvSpPr txBox="1">
            <a:spLocks noChangeArrowheads="1"/>
          </p:cNvSpPr>
          <p:nvPr/>
        </p:nvSpPr>
        <p:spPr bwMode="auto">
          <a:xfrm>
            <a:off x="1598612" y="304800"/>
            <a:ext cx="2514600" cy="193833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2400"/>
              <a:t>Example of output from MY ICU Guide that would go onto medical record</a:t>
            </a:r>
          </a:p>
        </p:txBody>
      </p:sp>
      <p:sp>
        <p:nvSpPr>
          <p:cNvPr id="59396" name="Slide Number Placeholder 3"/>
          <p:cNvSpPr>
            <a:spLocks noGrp="1"/>
          </p:cNvSpPr>
          <p:nvPr>
            <p:ph type="sldNum" sz="quarter" idx="11"/>
          </p:nvPr>
        </p:nvSpPr>
        <p:spPr>
          <a:xfrm>
            <a:off x="8380412"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0A45684D-45C6-4C99-AC71-28AF4D44BA77}" type="slidenum">
              <a:rPr lang="en-US" altLang="en-US" sz="1400"/>
              <a:pPr>
                <a:spcBef>
                  <a:spcPct val="0"/>
                </a:spcBef>
                <a:buFontTx/>
                <a:buNone/>
              </a:pPr>
              <a:t>52</a:t>
            </a:fld>
            <a:endParaRPr lang="en-US" altLang="en-US" sz="1400"/>
          </a:p>
        </p:txBody>
      </p:sp>
    </p:spTree>
    <p:extLst>
      <p:ext uri="{BB962C8B-B14F-4D97-AF65-F5344CB8AC3E}">
        <p14:creationId xmlns:p14="http://schemas.microsoft.com/office/powerpoint/2010/main" val="36750403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CA" altLang="en-US"/>
              <a:t>Pilot Study</a:t>
            </a:r>
          </a:p>
        </p:txBody>
      </p:sp>
      <p:sp>
        <p:nvSpPr>
          <p:cNvPr id="61443" name="Content Placeholder 2"/>
          <p:cNvSpPr>
            <a:spLocks noGrp="1"/>
          </p:cNvSpPr>
          <p:nvPr>
            <p:ph idx="1"/>
          </p:nvPr>
        </p:nvSpPr>
        <p:spPr>
          <a:xfrm>
            <a:off x="1979612" y="1493838"/>
            <a:ext cx="8229600" cy="4525962"/>
          </a:xfrm>
        </p:spPr>
        <p:txBody>
          <a:bodyPr/>
          <a:lstStyle/>
          <a:p>
            <a:r>
              <a:rPr lang="en-CA" altLang="en-US"/>
              <a:t>2 sites in Pennsylvania (LJ Van Scoy)</a:t>
            </a:r>
          </a:p>
          <a:p>
            <a:r>
              <a:rPr lang="en-CA" altLang="en-US"/>
              <a:t>30 families of critically ill patients</a:t>
            </a:r>
          </a:p>
          <a:p>
            <a:r>
              <a:rPr lang="en-CA" altLang="en-US"/>
              <a:t>No major issues</a:t>
            </a:r>
          </a:p>
          <a:p>
            <a:pPr lvl="1"/>
            <a:r>
              <a:rPr lang="en-CA" altLang="en-US">
                <a:ea typeface="Arial" panose="020B0604020202020204" pitchFamily="34" charset="0"/>
              </a:rPr>
              <a:t>Consent failure rate around 25%</a:t>
            </a:r>
          </a:p>
          <a:p>
            <a:pPr lvl="1"/>
            <a:r>
              <a:rPr lang="en-CA" altLang="en-US">
                <a:ea typeface="Arial" panose="020B0604020202020204" pitchFamily="34" charset="0"/>
              </a:rPr>
              <a:t>Acceptable to families</a:t>
            </a:r>
          </a:p>
          <a:p>
            <a:pPr lvl="1"/>
            <a:r>
              <a:rPr lang="en-CA" altLang="en-US">
                <a:ea typeface="Arial" panose="020B0604020202020204" pitchFamily="34" charset="0"/>
              </a:rPr>
              <a:t>Up to 2 hrs to walk thru website but ‘evaluation’ added lots of time</a:t>
            </a:r>
          </a:p>
          <a:p>
            <a:endParaRPr lang="en-CA" altLang="en-US"/>
          </a:p>
        </p:txBody>
      </p:sp>
      <p:sp>
        <p:nvSpPr>
          <p:cNvPr id="4" name="TextBox 1"/>
          <p:cNvSpPr txBox="1">
            <a:spLocks noChangeArrowheads="1"/>
          </p:cNvSpPr>
          <p:nvPr/>
        </p:nvSpPr>
        <p:spPr bwMode="auto">
          <a:xfrm>
            <a:off x="2932112" y="3276601"/>
            <a:ext cx="7010400" cy="2124075"/>
          </a:xfrm>
          <a:prstGeom prst="rect">
            <a:avLst/>
          </a:prstGeom>
          <a:solidFill>
            <a:schemeClr val="accent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defRPr/>
            </a:pPr>
            <a:r>
              <a:rPr lang="en-CA" altLang="en-US" sz="4400" b="1" dirty="0"/>
              <a:t>Effect on quality EOL care and family centered- outcomes?</a:t>
            </a:r>
          </a:p>
        </p:txBody>
      </p:sp>
      <p:sp>
        <p:nvSpPr>
          <p:cNvPr id="5" name="Right Arrow 4"/>
          <p:cNvSpPr/>
          <p:nvPr/>
        </p:nvSpPr>
        <p:spPr bwMode="auto">
          <a:xfrm>
            <a:off x="1827212" y="2819401"/>
            <a:ext cx="838200" cy="2697163"/>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p>
        </p:txBody>
      </p:sp>
      <p:sp>
        <p:nvSpPr>
          <p:cNvPr id="61446" name="Slide Number Placeholder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D0DAF60F-7C27-4BC3-A664-827CFB8281B4}" type="slidenum">
              <a:rPr lang="en-US" altLang="en-US" sz="1400"/>
              <a:pPr>
                <a:spcBef>
                  <a:spcPct val="0"/>
                </a:spcBef>
                <a:buFontTx/>
                <a:buNone/>
              </a:pPr>
              <a:t>53</a:t>
            </a:fld>
            <a:endParaRPr lang="en-US" altLang="en-US" sz="1400"/>
          </a:p>
        </p:txBody>
      </p:sp>
    </p:spTree>
    <p:extLst>
      <p:ext uri="{BB962C8B-B14F-4D97-AF65-F5344CB8AC3E}">
        <p14:creationId xmlns:p14="http://schemas.microsoft.com/office/powerpoint/2010/main" val="3566275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76912" y="210886"/>
            <a:ext cx="10813832" cy="1116106"/>
          </a:xfrm>
        </p:spPr>
        <p:txBody>
          <a:bodyPr/>
          <a:lstStyle/>
          <a:p>
            <a:pPr algn="ctr"/>
            <a:r>
              <a:rPr lang="en-US" altLang="en-US" b="1" u="sng" dirty="0"/>
              <a:t>Im</a:t>
            </a:r>
            <a:r>
              <a:rPr lang="en-US" altLang="en-US" b="1" dirty="0"/>
              <a:t>proving </a:t>
            </a:r>
            <a:r>
              <a:rPr lang="en-US" altLang="en-US" b="1" u="sng" dirty="0"/>
              <a:t>Pa</a:t>
            </a:r>
            <a:r>
              <a:rPr lang="en-US" altLang="en-US" b="1" dirty="0"/>
              <a:t>rtnerships with F</a:t>
            </a:r>
            <a:r>
              <a:rPr lang="en-US" altLang="en-US" b="1" u="sng" dirty="0"/>
              <a:t>a</a:t>
            </a:r>
            <a:r>
              <a:rPr lang="en-US" altLang="en-US" b="1" dirty="0"/>
              <a:t>mily Members of I</a:t>
            </a:r>
            <a:r>
              <a:rPr lang="en-US" altLang="en-US" b="1" u="sng" dirty="0"/>
              <a:t>C</a:t>
            </a:r>
            <a:r>
              <a:rPr lang="en-US" altLang="en-US" b="1" dirty="0"/>
              <a:t>U Patien</a:t>
            </a:r>
            <a:r>
              <a:rPr lang="en-US" altLang="en-US" b="1" u="sng" dirty="0"/>
              <a:t>t</a:t>
            </a:r>
            <a:r>
              <a:rPr lang="en-US" altLang="en-US" b="1" dirty="0"/>
              <a:t>s: </a:t>
            </a:r>
            <a:br>
              <a:rPr lang="en-US" altLang="en-US" b="1" dirty="0"/>
            </a:br>
            <a:r>
              <a:rPr lang="en-US" altLang="en-US" b="1" dirty="0"/>
              <a:t>The IMPACT Trial</a:t>
            </a:r>
            <a:endParaRPr lang="en-CA" altLang="en-US" dirty="0"/>
          </a:p>
        </p:txBody>
      </p:sp>
      <p:sp>
        <p:nvSpPr>
          <p:cNvPr id="67587" name="TextBox 3"/>
          <p:cNvSpPr txBox="1">
            <a:spLocks noChangeArrowheads="1"/>
          </p:cNvSpPr>
          <p:nvPr/>
        </p:nvSpPr>
        <p:spPr bwMode="auto">
          <a:xfrm>
            <a:off x="1751012" y="2667000"/>
            <a:ext cx="1981200" cy="1200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t>150 Eligible ‘high-risk’ patients and their family member</a:t>
            </a:r>
          </a:p>
        </p:txBody>
      </p:sp>
      <p:grpSp>
        <p:nvGrpSpPr>
          <p:cNvPr id="67588" name="Group 10"/>
          <p:cNvGrpSpPr>
            <a:grpSpLocks/>
          </p:cNvGrpSpPr>
          <p:nvPr/>
        </p:nvGrpSpPr>
        <p:grpSpPr bwMode="auto">
          <a:xfrm>
            <a:off x="3884612" y="2667000"/>
            <a:ext cx="1371600" cy="1066800"/>
            <a:chOff x="2743200" y="2667000"/>
            <a:chExt cx="1371600" cy="1066800"/>
          </a:xfrm>
        </p:grpSpPr>
        <p:sp>
          <p:nvSpPr>
            <p:cNvPr id="5" name="Oval 4"/>
            <p:cNvSpPr/>
            <p:nvPr/>
          </p:nvSpPr>
          <p:spPr>
            <a:xfrm>
              <a:off x="2743200" y="2667000"/>
              <a:ext cx="1371600" cy="1066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7" name="Rectangle 6"/>
            <p:cNvSpPr/>
            <p:nvPr/>
          </p:nvSpPr>
          <p:spPr>
            <a:xfrm>
              <a:off x="3086598" y="2738735"/>
              <a:ext cx="684803" cy="923330"/>
            </a:xfrm>
            <a:prstGeom prst="rect">
              <a:avLst/>
            </a:prstGeom>
            <a:noFill/>
          </p:spPr>
          <p:txBody>
            <a:bodyPr wrap="none">
              <a:spAutoFit/>
            </a:bodyPr>
            <a:lstStyle/>
            <a:p>
              <a:pPr algn="ctr">
                <a:defRPr/>
              </a:pPr>
              <a:r>
                <a:rPr lang="en-US" sz="5400" b="1" dirty="0">
                  <a:ln w="6600">
                    <a:solidFill>
                      <a:schemeClr val="accent2"/>
                    </a:solidFill>
                    <a:prstDash val="solid"/>
                  </a:ln>
                  <a:solidFill>
                    <a:srgbClr val="FFFFFF"/>
                  </a:solidFill>
                  <a:effectLst>
                    <a:outerShdw dist="38100" dir="2700000" algn="tl" rotWithShape="0">
                      <a:schemeClr val="accent2"/>
                    </a:outerShdw>
                  </a:effectLst>
                </a:rPr>
                <a:t>R</a:t>
              </a:r>
            </a:p>
          </p:txBody>
        </p:sp>
      </p:grpSp>
      <p:sp>
        <p:nvSpPr>
          <p:cNvPr id="67589" name="TextBox 7"/>
          <p:cNvSpPr txBox="1">
            <a:spLocks noChangeArrowheads="1"/>
          </p:cNvSpPr>
          <p:nvPr/>
        </p:nvSpPr>
        <p:spPr bwMode="auto">
          <a:xfrm>
            <a:off x="5484812" y="1981201"/>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t>Nutrition Intervention</a:t>
            </a:r>
          </a:p>
          <a:p>
            <a:pPr>
              <a:spcBef>
                <a:spcPct val="0"/>
              </a:spcBef>
              <a:buFontTx/>
              <a:buNone/>
            </a:pPr>
            <a:r>
              <a:rPr lang="en-CA" altLang="en-US" sz="1800"/>
              <a:t> (OPTICS)</a:t>
            </a:r>
          </a:p>
        </p:txBody>
      </p:sp>
      <p:sp>
        <p:nvSpPr>
          <p:cNvPr id="67590" name="TextBox 8"/>
          <p:cNvSpPr txBox="1">
            <a:spLocks noChangeArrowheads="1"/>
          </p:cNvSpPr>
          <p:nvPr/>
        </p:nvSpPr>
        <p:spPr bwMode="auto">
          <a:xfrm>
            <a:off x="5588000" y="3016251"/>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t>Decision Support Intervention</a:t>
            </a:r>
          </a:p>
          <a:p>
            <a:pPr>
              <a:spcBef>
                <a:spcPct val="0"/>
              </a:spcBef>
              <a:buFontTx/>
              <a:buNone/>
            </a:pPr>
            <a:r>
              <a:rPr lang="en-CA" altLang="en-US" sz="1800"/>
              <a:t> (My ICU Guide)</a:t>
            </a:r>
          </a:p>
        </p:txBody>
      </p:sp>
      <p:sp>
        <p:nvSpPr>
          <p:cNvPr id="67591" name="TextBox 9"/>
          <p:cNvSpPr txBox="1">
            <a:spLocks noChangeArrowheads="1"/>
          </p:cNvSpPr>
          <p:nvPr/>
        </p:nvSpPr>
        <p:spPr bwMode="auto">
          <a:xfrm>
            <a:off x="5484812" y="3967163"/>
            <a:ext cx="365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t>Usual Care</a:t>
            </a:r>
          </a:p>
        </p:txBody>
      </p:sp>
      <p:sp>
        <p:nvSpPr>
          <p:cNvPr id="12" name="Right Arrow 11"/>
          <p:cNvSpPr/>
          <p:nvPr/>
        </p:nvSpPr>
        <p:spPr>
          <a:xfrm rot="19490923">
            <a:off x="4913312" y="2305050"/>
            <a:ext cx="495300"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3" name="Right Arrow 12"/>
          <p:cNvSpPr/>
          <p:nvPr/>
        </p:nvSpPr>
        <p:spPr>
          <a:xfrm>
            <a:off x="5287962" y="3081338"/>
            <a:ext cx="349250"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4" name="Right Arrow 13"/>
          <p:cNvSpPr/>
          <p:nvPr/>
        </p:nvSpPr>
        <p:spPr>
          <a:xfrm rot="2309866">
            <a:off x="4951412" y="3716339"/>
            <a:ext cx="495300" cy="382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15" name="Right Brace 14"/>
          <p:cNvSpPr/>
          <p:nvPr/>
        </p:nvSpPr>
        <p:spPr>
          <a:xfrm>
            <a:off x="8380412" y="1981200"/>
            <a:ext cx="762000" cy="2667000"/>
          </a:xfrm>
          <a:prstGeom prst="rightBrace">
            <a:avLst/>
          </a:prstGeom>
          <a:ln w="603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67596" name="TextBox 15"/>
          <p:cNvSpPr txBox="1">
            <a:spLocks noChangeArrowheads="1"/>
          </p:cNvSpPr>
          <p:nvPr/>
        </p:nvSpPr>
        <p:spPr bwMode="auto">
          <a:xfrm>
            <a:off x="9218612" y="2590801"/>
            <a:ext cx="1447800" cy="1477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en-US" sz="1800"/>
              <a:t>Process Measures and Short-term outcomes</a:t>
            </a:r>
          </a:p>
        </p:txBody>
      </p:sp>
      <p:sp>
        <p:nvSpPr>
          <p:cNvPr id="67597" name="Slide Number Placeholder 1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FC0F6961-71A0-44ED-940F-FDC1C9FBB508}" type="slidenum">
              <a:rPr lang="en-US" altLang="en-US" sz="1400"/>
              <a:pPr>
                <a:spcBef>
                  <a:spcPct val="0"/>
                </a:spcBef>
                <a:buFontTx/>
                <a:buNone/>
              </a:pPr>
              <a:t>54</a:t>
            </a:fld>
            <a:endParaRPr lang="en-US" altLang="en-US" sz="1400"/>
          </a:p>
        </p:txBody>
      </p:sp>
      <p:sp>
        <p:nvSpPr>
          <p:cNvPr id="67598" name="Rectangle 16"/>
          <p:cNvSpPr>
            <a:spLocks noChangeArrowheads="1"/>
          </p:cNvSpPr>
          <p:nvPr/>
        </p:nvSpPr>
        <p:spPr bwMode="auto">
          <a:xfrm>
            <a:off x="361484" y="1834833"/>
            <a:ext cx="3096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dirty="0"/>
              <a:t>Overall Study Design</a:t>
            </a:r>
          </a:p>
        </p:txBody>
      </p:sp>
      <p:pic>
        <p:nvPicPr>
          <p:cNvPr id="1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37712" y="4335463"/>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B01A990-479C-A946-8DEA-7BEAC69B33B4}"/>
              </a:ext>
            </a:extLst>
          </p:cNvPr>
          <p:cNvSpPr txBox="1"/>
          <p:nvPr/>
        </p:nvSpPr>
        <p:spPr>
          <a:xfrm>
            <a:off x="9929812" y="6023531"/>
            <a:ext cx="3092450" cy="369332"/>
          </a:xfrm>
          <a:prstGeom prst="rect">
            <a:avLst/>
          </a:prstGeom>
          <a:noFill/>
        </p:spPr>
        <p:txBody>
          <a:bodyPr wrap="square" rtlCol="0">
            <a:spAutoFit/>
          </a:bodyPr>
          <a:lstStyle/>
          <a:p>
            <a:r>
              <a:rPr lang="en-US" dirty="0"/>
              <a:t>Heyland Trials 2018</a:t>
            </a:r>
          </a:p>
        </p:txBody>
      </p:sp>
      <p:sp>
        <p:nvSpPr>
          <p:cNvPr id="3" name="TextBox 2">
            <a:extLst>
              <a:ext uri="{FF2B5EF4-FFF2-40B4-BE49-F238E27FC236}">
                <a16:creationId xmlns:a16="http://schemas.microsoft.com/office/drawing/2014/main" id="{92D78A92-ECC9-3A41-A712-35220CA80374}"/>
              </a:ext>
            </a:extLst>
          </p:cNvPr>
          <p:cNvSpPr txBox="1"/>
          <p:nvPr/>
        </p:nvSpPr>
        <p:spPr>
          <a:xfrm>
            <a:off x="4535424" y="5579372"/>
            <a:ext cx="4243808" cy="461665"/>
          </a:xfrm>
          <a:prstGeom prst="rect">
            <a:avLst/>
          </a:prstGeom>
          <a:solidFill>
            <a:schemeClr val="accent1"/>
          </a:solidFill>
        </p:spPr>
        <p:txBody>
          <a:bodyPr wrap="square" rtlCol="0">
            <a:spAutoFit/>
          </a:bodyPr>
          <a:lstStyle/>
          <a:p>
            <a:pPr algn="ctr"/>
            <a:r>
              <a:rPr lang="en-US" sz="2400" dirty="0"/>
              <a:t>119 Patients enrolled to date</a:t>
            </a:r>
          </a:p>
        </p:txBody>
      </p:sp>
    </p:spTree>
    <p:extLst>
      <p:ext uri="{BB962C8B-B14F-4D97-AF65-F5344CB8AC3E}">
        <p14:creationId xmlns:p14="http://schemas.microsoft.com/office/powerpoint/2010/main" val="3622597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403073" y="6500746"/>
            <a:ext cx="662114" cy="165156"/>
          </a:xfrm>
        </p:spPr>
        <p:txBody>
          <a:bodyPr/>
          <a:lstStyle/>
          <a:p>
            <a:fld id="{A3032E39-2DD7-6341-87B9-9AB98FE36691}" type="slidenum">
              <a:rPr lang="en-US" smtClean="0"/>
              <a:pPr/>
              <a:t>55</a:t>
            </a:fld>
            <a:endParaRPr lang="en-US" dirty="0"/>
          </a:p>
        </p:txBody>
      </p:sp>
      <p:sp>
        <p:nvSpPr>
          <p:cNvPr id="22" name="Title 21"/>
          <p:cNvSpPr>
            <a:spLocks noGrp="1"/>
          </p:cNvSpPr>
          <p:nvPr>
            <p:ph type="title"/>
          </p:nvPr>
        </p:nvSpPr>
        <p:spPr>
          <a:xfrm>
            <a:off x="504343" y="172017"/>
            <a:ext cx="11173088" cy="977774"/>
          </a:xfrm>
        </p:spPr>
        <p:txBody>
          <a:bodyPr/>
          <a:lstStyle/>
          <a:p>
            <a:pPr algn="ctr"/>
            <a:r>
              <a:rPr lang="en-US" dirty="0">
                <a:latin typeface="Helvetica" panose="020B0604020202020204" pitchFamily="34" charset="0"/>
                <a:cs typeface="Helvetica" panose="020B0604020202020204" pitchFamily="34" charset="0"/>
              </a:rPr>
              <a:t>In Summary…</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A  Evolution in the “Family” in Critical Care</a:t>
            </a:r>
          </a:p>
        </p:txBody>
      </p:sp>
      <p:grpSp>
        <p:nvGrpSpPr>
          <p:cNvPr id="4" name="Group 3"/>
          <p:cNvGrpSpPr/>
          <p:nvPr/>
        </p:nvGrpSpPr>
        <p:grpSpPr>
          <a:xfrm>
            <a:off x="3917541" y="1412305"/>
            <a:ext cx="5471160" cy="1449696"/>
            <a:chOff x="12526" y="1397052"/>
            <a:chExt cx="5471160" cy="1449696"/>
          </a:xfrm>
          <a:solidFill>
            <a:schemeClr val="accent2"/>
          </a:solidFill>
        </p:grpSpPr>
        <p:sp>
          <p:nvSpPr>
            <p:cNvPr id="8" name="Pentagon 7"/>
            <p:cNvSpPr/>
            <p:nvPr/>
          </p:nvSpPr>
          <p:spPr>
            <a:xfrm>
              <a:off x="12526" y="148276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4" name="AutoShape 12"/>
            <p:cNvSpPr>
              <a:spLocks/>
            </p:cNvSpPr>
            <p:nvPr/>
          </p:nvSpPr>
          <p:spPr bwMode="auto">
            <a:xfrm>
              <a:off x="36580" y="1397052"/>
              <a:ext cx="4759890" cy="121158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tx1"/>
                </a:solidFill>
                <a:latin typeface="+mn-lt"/>
                <a:ea typeface="+mn-ea"/>
                <a:cs typeface="+mn-cs"/>
                <a:sym typeface="Helvetica" panose="020B0604020202020204" pitchFamily="34" charset="0"/>
              </a:endParaRP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Family Satisfaction with ICU </a:t>
              </a:r>
            </a:p>
            <a:p>
              <a:pPr marL="179361" algn="l">
                <a:lnSpc>
                  <a:spcPct val="85000"/>
                </a:lnSpc>
                <a:spcAft>
                  <a:spcPts val="600"/>
                </a:spcAft>
                <a:defRPr/>
              </a:pPr>
              <a:r>
                <a:rPr lang="en-US" altLang="en-US" sz="2400" dirty="0">
                  <a:solidFill>
                    <a:schemeClr val="tx1"/>
                  </a:solidFill>
                  <a:latin typeface="+mn-lt"/>
                  <a:ea typeface="+mn-ea"/>
                  <a:cs typeface="+mn-cs"/>
                  <a:sym typeface="Helvetica" panose="020B0604020202020204" pitchFamily="34" charset="0"/>
                </a:rPr>
                <a:t>(FS-ICU 24R)</a:t>
              </a:r>
            </a:p>
          </p:txBody>
        </p:sp>
      </p:grpSp>
      <p:grpSp>
        <p:nvGrpSpPr>
          <p:cNvPr id="5" name="Group 4"/>
          <p:cNvGrpSpPr/>
          <p:nvPr/>
        </p:nvGrpSpPr>
        <p:grpSpPr>
          <a:xfrm>
            <a:off x="3917541" y="2873840"/>
            <a:ext cx="5471160" cy="1773169"/>
            <a:chOff x="12526" y="2668209"/>
            <a:chExt cx="5471160" cy="1680688"/>
          </a:xfrm>
          <a:solidFill>
            <a:schemeClr val="accent1"/>
          </a:solidFill>
        </p:grpSpPr>
        <p:sp>
          <p:nvSpPr>
            <p:cNvPr id="9" name="Pentagon 8"/>
            <p:cNvSpPr/>
            <p:nvPr/>
          </p:nvSpPr>
          <p:spPr>
            <a:xfrm>
              <a:off x="12526" y="2668209"/>
              <a:ext cx="5471160" cy="1603478"/>
            </a:xfrm>
            <a:prstGeom prst="homePlate">
              <a:avLst>
                <a:gd name="adj" fmla="val 48218"/>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17" name="AutoShape 12"/>
            <p:cNvSpPr>
              <a:spLocks/>
            </p:cNvSpPr>
            <p:nvPr/>
          </p:nvSpPr>
          <p:spPr bwMode="auto">
            <a:xfrm>
              <a:off x="12526" y="2676416"/>
              <a:ext cx="4636799" cy="16724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a:p>
              <a:pPr marL="179361" algn="l">
                <a:lnSpc>
                  <a:spcPct val="85000"/>
                </a:lnSpc>
                <a:spcAft>
                  <a:spcPts val="600"/>
                </a:spcAft>
                <a:defRPr/>
              </a:pPr>
              <a:r>
                <a:rPr lang="en-CA" altLang="en-US" sz="2400" dirty="0">
                  <a:solidFill>
                    <a:schemeClr val="bg1"/>
                  </a:solidFill>
                  <a:latin typeface="+mn-lt"/>
                  <a:ea typeface="+mn-ea"/>
                  <a:cs typeface="+mn-cs"/>
                  <a:sym typeface="Helvetica" panose="020B0604020202020204" pitchFamily="34" charset="0"/>
                </a:rPr>
                <a:t>SCCM Guidelines for Family-Centered Care in the ICU</a:t>
              </a:r>
              <a:endParaRPr lang="en-CA" altLang="en-US" sz="1600" dirty="0">
                <a:solidFill>
                  <a:schemeClr val="bg1"/>
                </a:solidFill>
              </a:endParaRPr>
            </a:p>
            <a:p>
              <a:pPr marL="179361" algn="l">
                <a:lnSpc>
                  <a:spcPct val="85000"/>
                </a:lnSpc>
                <a:defRPr/>
              </a:pPr>
              <a:endParaRPr lang="en-US" altLang="en-US" sz="1600" dirty="0">
                <a:solidFill>
                  <a:schemeClr val="bg1"/>
                </a:solidFill>
              </a:endParaRPr>
            </a:p>
            <a:p>
              <a:pPr marL="179361" algn="l">
                <a:lnSpc>
                  <a:spcPct val="85000"/>
                </a:lnSpc>
                <a:spcAft>
                  <a:spcPts val="600"/>
                </a:spcAft>
                <a:defRPr/>
              </a:pPr>
              <a:endParaRPr lang="en-US" altLang="en-US" sz="2400" dirty="0">
                <a:solidFill>
                  <a:schemeClr val="bg1"/>
                </a:solidFill>
                <a:latin typeface="+mn-lt"/>
                <a:ea typeface="+mn-ea"/>
                <a:cs typeface="+mn-cs"/>
                <a:sym typeface="Helvetica" panose="020B0604020202020204" pitchFamily="34" charset="0"/>
              </a:endParaRPr>
            </a:p>
          </p:txBody>
        </p:sp>
      </p:grpSp>
      <p:grpSp>
        <p:nvGrpSpPr>
          <p:cNvPr id="6" name="Group 5"/>
          <p:cNvGrpSpPr/>
          <p:nvPr/>
        </p:nvGrpSpPr>
        <p:grpSpPr>
          <a:xfrm>
            <a:off x="3867857" y="4586051"/>
            <a:ext cx="5544898" cy="1363980"/>
            <a:chOff x="-37158" y="4271688"/>
            <a:chExt cx="5544898" cy="1363980"/>
          </a:xfrm>
          <a:solidFill>
            <a:schemeClr val="tx2"/>
          </a:solidFill>
        </p:grpSpPr>
        <p:sp>
          <p:nvSpPr>
            <p:cNvPr id="10" name="Pentagon 9"/>
            <p:cNvSpPr/>
            <p:nvPr/>
          </p:nvSpPr>
          <p:spPr>
            <a:xfrm>
              <a:off x="36580" y="4271688"/>
              <a:ext cx="5471160" cy="136398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sz="2400" dirty="0">
                <a:latin typeface="Rockwell" panose="02060603020205020403" pitchFamily="18" charset="0"/>
              </a:endParaRPr>
            </a:p>
          </p:txBody>
        </p:sp>
        <p:sp>
          <p:nvSpPr>
            <p:cNvPr id="20" name="AutoShape 12"/>
            <p:cNvSpPr>
              <a:spLocks/>
            </p:cNvSpPr>
            <p:nvPr/>
          </p:nvSpPr>
          <p:spPr bwMode="auto">
            <a:xfrm>
              <a:off x="-37158" y="4310111"/>
              <a:ext cx="5293235" cy="8619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grpFill/>
            <a:ln>
              <a:noFill/>
            </a:ln>
          </p:spPr>
          <p:txBody>
            <a:bodyPr lIns="26788" tIns="26788" rIns="26788" bIns="26788" anchor="ctr"/>
            <a:lstStyle>
              <a:lvl1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1pPr>
              <a:lvl2pPr marL="37931725" indent="-37474525"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2pPr>
              <a:lvl3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3pPr>
              <a:lvl4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4pPr>
              <a:lvl5pPr algn="ctr" defTabSz="457200">
                <a:defRPr sz="4200">
                  <a:solidFill>
                    <a:srgbClr val="000000"/>
                  </a:solidFill>
                  <a:latin typeface="Gill Sans" pitchFamily="-104" charset="0"/>
                  <a:ea typeface="Gill Sans" pitchFamily="-104" charset="0"/>
                  <a:cs typeface="Gill Sans" pitchFamily="-104" charset="0"/>
                  <a:sym typeface="Gill Sans" pitchFamily="-104" charset="0"/>
                </a:defRPr>
              </a:lvl5pPr>
              <a:lvl6pPr marL="18288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6pPr>
              <a:lvl7pPr marL="22860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7pPr>
              <a:lvl8pPr marL="27432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8pPr>
              <a:lvl9pPr marL="3200400" indent="457200" algn="ctr" defTabSz="457200" eaLnBrk="0" fontAlgn="base" hangingPunct="0">
                <a:spcBef>
                  <a:spcPct val="0"/>
                </a:spcBef>
                <a:spcAft>
                  <a:spcPct val="0"/>
                </a:spcAft>
                <a:defRPr sz="4200">
                  <a:solidFill>
                    <a:srgbClr val="000000"/>
                  </a:solidFill>
                  <a:latin typeface="Gill Sans" pitchFamily="-104" charset="0"/>
                  <a:ea typeface="Gill Sans" pitchFamily="-104" charset="0"/>
                  <a:cs typeface="Gill Sans" pitchFamily="-104" charset="0"/>
                  <a:sym typeface="Gill Sans" pitchFamily="-104" charset="0"/>
                </a:defRPr>
              </a:lvl9pPr>
            </a:lstStyle>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a:p>
              <a:pPr marL="179361" algn="l">
                <a:lnSpc>
                  <a:spcPct val="85000"/>
                </a:lnSpc>
                <a:spcAft>
                  <a:spcPts val="600"/>
                </a:spcAft>
                <a:defRPr/>
              </a:pPr>
              <a:r>
                <a:rPr lang="en-US" altLang="en-US" sz="2000" u="sng" dirty="0">
                  <a:solidFill>
                    <a:schemeClr val="bg1"/>
                  </a:solidFill>
                  <a:latin typeface="+mj-lt"/>
                </a:rPr>
                <a:t>Im</a:t>
              </a:r>
              <a:r>
                <a:rPr lang="en-US" altLang="en-US" sz="2000" dirty="0">
                  <a:solidFill>
                    <a:schemeClr val="bg1"/>
                  </a:solidFill>
                  <a:latin typeface="+mj-lt"/>
                </a:rPr>
                <a:t>proving </a:t>
              </a:r>
              <a:r>
                <a:rPr lang="en-US" altLang="en-US" sz="2000" u="sng" dirty="0">
                  <a:solidFill>
                    <a:schemeClr val="bg1"/>
                  </a:solidFill>
                  <a:latin typeface="+mj-lt"/>
                </a:rPr>
                <a:t>Pa</a:t>
              </a:r>
              <a:r>
                <a:rPr lang="en-US" altLang="en-US" sz="2000" dirty="0">
                  <a:solidFill>
                    <a:schemeClr val="bg1"/>
                  </a:solidFill>
                  <a:latin typeface="+mj-lt"/>
                </a:rPr>
                <a:t>rtnerships with F</a:t>
              </a:r>
              <a:r>
                <a:rPr lang="en-US" altLang="en-US" sz="2000" u="sng" dirty="0">
                  <a:solidFill>
                    <a:schemeClr val="bg1"/>
                  </a:solidFill>
                  <a:latin typeface="+mj-lt"/>
                </a:rPr>
                <a:t>a</a:t>
              </a:r>
              <a:r>
                <a:rPr lang="en-US" altLang="en-US" sz="2000" dirty="0">
                  <a:solidFill>
                    <a:schemeClr val="bg1"/>
                  </a:solidFill>
                  <a:latin typeface="+mj-lt"/>
                </a:rPr>
                <a:t>mily Members of I</a:t>
              </a:r>
              <a:r>
                <a:rPr lang="en-US" altLang="en-US" sz="2000" u="sng" dirty="0">
                  <a:solidFill>
                    <a:schemeClr val="bg1"/>
                  </a:solidFill>
                  <a:latin typeface="+mj-lt"/>
                </a:rPr>
                <a:t>C</a:t>
              </a:r>
              <a:r>
                <a:rPr lang="en-US" altLang="en-US" sz="2000" dirty="0">
                  <a:solidFill>
                    <a:schemeClr val="bg1"/>
                  </a:solidFill>
                  <a:latin typeface="+mj-lt"/>
                </a:rPr>
                <a:t>U Patien</a:t>
              </a:r>
              <a:r>
                <a:rPr lang="en-US" altLang="en-US" sz="2000" u="sng" dirty="0">
                  <a:solidFill>
                    <a:schemeClr val="bg1"/>
                  </a:solidFill>
                  <a:latin typeface="+mj-lt"/>
                </a:rPr>
                <a:t>t</a:t>
              </a:r>
              <a:r>
                <a:rPr lang="en-US" altLang="en-US" sz="2000" dirty="0">
                  <a:solidFill>
                    <a:schemeClr val="bg1"/>
                  </a:solidFill>
                  <a:latin typeface="+mj-lt"/>
                </a:rPr>
                <a:t>s: The IMPACT Trial</a:t>
              </a:r>
            </a:p>
            <a:p>
              <a:pPr marL="179361" algn="l">
                <a:lnSpc>
                  <a:spcPct val="85000"/>
                </a:lnSpc>
                <a:spcAft>
                  <a:spcPts val="600"/>
                </a:spcAft>
                <a:defRPr/>
              </a:pPr>
              <a:endParaRPr lang="en-US" altLang="en-US" sz="2400" dirty="0">
                <a:solidFill>
                  <a:schemeClr val="bg1"/>
                </a:solidFill>
                <a:latin typeface="Rockwell" panose="02060603020205020403" pitchFamily="18" charset="0"/>
              </a:endParaRPr>
            </a:p>
          </p:txBody>
        </p:sp>
      </p:grpSp>
      <p:sp>
        <p:nvSpPr>
          <p:cNvPr id="7" name="TextBox 6"/>
          <p:cNvSpPr txBox="1"/>
          <p:nvPr/>
        </p:nvSpPr>
        <p:spPr>
          <a:xfrm>
            <a:off x="1535704" y="1498021"/>
            <a:ext cx="1776521" cy="1363980"/>
          </a:xfrm>
          <a:prstGeom prst="rect">
            <a:avLst/>
          </a:prstGeom>
          <a:noFill/>
        </p:spPr>
        <p:txBody>
          <a:bodyPr wrap="square" lIns="0" tIns="0" rIns="0" bIns="0" rtlCol="0" anchor="ctr" anchorCtr="0">
            <a:noAutofit/>
          </a:bodyPr>
          <a:lstStyle/>
          <a:p>
            <a:pPr>
              <a:lnSpc>
                <a:spcPts val="1900"/>
              </a:lnSpc>
            </a:pPr>
            <a:r>
              <a:rPr lang="en-US" sz="2300" b="1" dirty="0">
                <a:latin typeface="Helvetica" panose="020B0604020202020204" pitchFamily="34" charset="0"/>
                <a:cs typeface="Helvetica" panose="020B0604020202020204" pitchFamily="34" charset="0"/>
              </a:rPr>
              <a:t>Families’ Experience</a:t>
            </a:r>
          </a:p>
        </p:txBody>
      </p:sp>
      <p:sp>
        <p:nvSpPr>
          <p:cNvPr id="18" name="TextBox 17"/>
          <p:cNvSpPr txBox="1"/>
          <p:nvPr/>
        </p:nvSpPr>
        <p:spPr>
          <a:xfrm>
            <a:off x="1535704" y="3105754"/>
            <a:ext cx="1693015" cy="1551358"/>
          </a:xfrm>
          <a:prstGeom prst="rect">
            <a:avLst/>
          </a:prstGeom>
          <a:noFill/>
        </p:spPr>
        <p:txBody>
          <a:bodyPr wrap="square" lIns="0" tIns="0" rIns="0" bIns="0" rtlCol="0" anchor="ctr" anchorCtr="0">
            <a:noAutofit/>
          </a:bodyPr>
          <a:lstStyle/>
          <a:p>
            <a:pPr>
              <a:lnSpc>
                <a:spcPts val="1900"/>
              </a:lnSpc>
            </a:pPr>
            <a:r>
              <a:rPr lang="en-US" sz="2300" b="1" dirty="0">
                <a:solidFill>
                  <a:schemeClr val="accent1"/>
                </a:solidFill>
                <a:latin typeface="Helvetica" panose="020B0604020202020204" pitchFamily="34" charset="0"/>
                <a:cs typeface="Helvetica" panose="020B0604020202020204" pitchFamily="34" charset="0"/>
              </a:rPr>
              <a:t>Family Centered</a:t>
            </a:r>
          </a:p>
          <a:p>
            <a:pPr>
              <a:lnSpc>
                <a:spcPts val="1900"/>
              </a:lnSpc>
            </a:pPr>
            <a:r>
              <a:rPr lang="en-US" sz="2300" b="1" dirty="0">
                <a:solidFill>
                  <a:schemeClr val="accent1"/>
                </a:solidFill>
                <a:latin typeface="Helvetica" panose="020B0604020202020204" pitchFamily="34" charset="0"/>
                <a:cs typeface="Helvetica" panose="020B0604020202020204" pitchFamily="34" charset="0"/>
              </a:rPr>
              <a:t>Care</a:t>
            </a:r>
          </a:p>
        </p:txBody>
      </p:sp>
      <p:sp>
        <p:nvSpPr>
          <p:cNvPr id="19" name="TextBox 18"/>
          <p:cNvSpPr txBox="1"/>
          <p:nvPr/>
        </p:nvSpPr>
        <p:spPr>
          <a:xfrm>
            <a:off x="1535704" y="4647011"/>
            <a:ext cx="1776524" cy="1363980"/>
          </a:xfrm>
          <a:prstGeom prst="rect">
            <a:avLst/>
          </a:prstGeom>
          <a:noFill/>
        </p:spPr>
        <p:txBody>
          <a:bodyPr wrap="square" lIns="0" tIns="0" rIns="0" bIns="0" rtlCol="0" anchor="ctr" anchorCtr="0">
            <a:noAutofit/>
          </a:bodyPr>
          <a:lstStyle/>
          <a:p>
            <a:pPr>
              <a:lnSpc>
                <a:spcPts val="1900"/>
              </a:lnSpc>
            </a:pPr>
            <a:r>
              <a:rPr lang="en-US" sz="2300" b="1" dirty="0">
                <a:solidFill>
                  <a:schemeClr val="tx2"/>
                </a:solidFill>
                <a:latin typeface="Helvetica" panose="020B0604020202020204" pitchFamily="34" charset="0"/>
                <a:cs typeface="Helvetica" panose="020B0604020202020204" pitchFamily="34" charset="0"/>
              </a:rPr>
              <a:t>Family as “Partners’</a:t>
            </a:r>
          </a:p>
        </p:txBody>
      </p:sp>
      <p:sp>
        <p:nvSpPr>
          <p:cNvPr id="21" name="Isosceles Triangle 20"/>
          <p:cNvSpPr/>
          <p:nvPr/>
        </p:nvSpPr>
        <p:spPr>
          <a:xfrm rot="16200000" flipV="1">
            <a:off x="3271945" y="518712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3" name="Isosceles Triangle 22"/>
          <p:cNvSpPr/>
          <p:nvPr/>
        </p:nvSpPr>
        <p:spPr>
          <a:xfrm rot="16200000" flipV="1">
            <a:off x="3225687" y="3711946"/>
            <a:ext cx="765931"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6" name="Isosceles Triangle 25"/>
          <p:cNvSpPr/>
          <p:nvPr/>
        </p:nvSpPr>
        <p:spPr>
          <a:xfrm rot="16200000" flipV="1">
            <a:off x="3271942" y="2038133"/>
            <a:ext cx="673419" cy="283754"/>
          </a:xfrm>
          <a:prstGeom prst="triangle">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sp>
        <p:nvSpPr>
          <p:cNvPr id="27" name="TextBox 26"/>
          <p:cNvSpPr txBox="1"/>
          <p:nvPr/>
        </p:nvSpPr>
        <p:spPr>
          <a:xfrm>
            <a:off x="1535704" y="1144958"/>
            <a:ext cx="2047813" cy="529590"/>
          </a:xfrm>
          <a:prstGeom prst="rect">
            <a:avLst/>
          </a:prstGeom>
          <a:noFill/>
        </p:spPr>
        <p:txBody>
          <a:bodyPr wrap="square" lIns="0" tIns="0" rIns="0" bIns="0" rtlCol="0" anchor="ctr" anchorCtr="0">
            <a:noAutofit/>
          </a:bodyPr>
          <a:lstStyle/>
          <a:p>
            <a:pPr>
              <a:lnSpc>
                <a:spcPts val="1900"/>
              </a:lnSpc>
            </a:pPr>
            <a:r>
              <a:rPr lang="en-US" sz="2300" dirty="0">
                <a:latin typeface="Effra"/>
                <a:cs typeface="Effra"/>
              </a:rPr>
              <a:t>ERA</a:t>
            </a:r>
          </a:p>
        </p:txBody>
      </p:sp>
    </p:spTree>
    <p:extLst>
      <p:ext uri="{BB962C8B-B14F-4D97-AF65-F5344CB8AC3E}">
        <p14:creationId xmlns:p14="http://schemas.microsoft.com/office/powerpoint/2010/main" val="3688094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400" dirty="0"/>
              <a:t>Discussion Points </a:t>
            </a:r>
          </a:p>
        </p:txBody>
      </p:sp>
      <p:sp>
        <p:nvSpPr>
          <p:cNvPr id="3" name="Content Placeholder 2"/>
          <p:cNvSpPr>
            <a:spLocks noGrp="1"/>
          </p:cNvSpPr>
          <p:nvPr>
            <p:ph idx="1"/>
          </p:nvPr>
        </p:nvSpPr>
        <p:spPr>
          <a:xfrm>
            <a:off x="664460" y="1600201"/>
            <a:ext cx="10072460" cy="4822009"/>
          </a:xfrm>
        </p:spPr>
        <p:txBody>
          <a:bodyPr>
            <a:normAutofit lnSpcReduction="10000"/>
          </a:bodyPr>
          <a:lstStyle/>
          <a:p>
            <a:r>
              <a:rPr lang="en-CA" sz="2800" dirty="0"/>
              <a:t>Do you think this is a ‘game-changer’? That we can use families to drive process improvement?</a:t>
            </a:r>
          </a:p>
          <a:p>
            <a:r>
              <a:rPr lang="en-CA" sz="2800" dirty="0"/>
              <a:t>Can we improve patient and family outcomes by engaging families as partners?</a:t>
            </a:r>
          </a:p>
          <a:p>
            <a:r>
              <a:rPr lang="en-CA" sz="2800" dirty="0"/>
              <a:t>Can we harness the passion/energy of current or past ‘families’ to drive policy change?</a:t>
            </a:r>
          </a:p>
          <a:p>
            <a:r>
              <a:rPr lang="en-CA" sz="2800" dirty="0"/>
              <a:t>What additional resources/tools might help families function as advocates for best practice?</a:t>
            </a:r>
          </a:p>
          <a:p>
            <a:r>
              <a:rPr lang="en-CA" sz="2800" dirty="0"/>
              <a:t>Others?</a:t>
            </a:r>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56</a:t>
            </a:fld>
            <a:endParaRPr lang="en-US"/>
          </a:p>
        </p:txBody>
      </p:sp>
    </p:spTree>
    <p:extLst>
      <p:ext uri="{BB962C8B-B14F-4D97-AF65-F5344CB8AC3E}">
        <p14:creationId xmlns:p14="http://schemas.microsoft.com/office/powerpoint/2010/main" val="23211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sz="5400" dirty="0"/>
              <a:t>Questions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57</a:t>
            </a:fld>
            <a:endParaRPr lang="en-US"/>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l="75690" t="16438" r="1105" b="57079"/>
          <a:stretch>
            <a:fillRect/>
          </a:stretch>
        </p:blipFill>
        <p:spPr bwMode="auto">
          <a:xfrm>
            <a:off x="3461048" y="2024546"/>
            <a:ext cx="4922376"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8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asurement.jpg"/>
          <p:cNvPicPr>
            <a:picLocks noChangeAspect="1"/>
          </p:cNvPicPr>
          <p:nvPr/>
        </p:nvPicPr>
        <p:blipFill>
          <a:blip r:embed="rId4" cstate="print">
            <a:lum bright="-55000"/>
          </a:blip>
          <a:srcRect/>
          <a:stretch>
            <a:fillRect/>
          </a:stretch>
        </p:blipFill>
        <p:spPr bwMode="ltGray">
          <a:xfrm>
            <a:off x="1201994" y="192976"/>
            <a:ext cx="9007218" cy="5671326"/>
          </a:xfrm>
          <a:prstGeom prst="rect">
            <a:avLst/>
          </a:prstGeom>
          <a:ln w="6350">
            <a:solidFill>
              <a:srgbClr val="1AA4D5"/>
            </a:solidFill>
          </a:ln>
          <a:effectLst/>
        </p:spPr>
      </p:pic>
      <p:sp>
        <p:nvSpPr>
          <p:cNvPr id="27651" name="TextBox 1"/>
          <p:cNvSpPr txBox="1">
            <a:spLocks noChangeArrowheads="1"/>
          </p:cNvSpPr>
          <p:nvPr/>
        </p:nvSpPr>
        <p:spPr bwMode="white">
          <a:xfrm>
            <a:off x="1522412" y="1444999"/>
            <a:ext cx="9144000" cy="2677656"/>
          </a:xfrm>
          <a:prstGeom prst="rect">
            <a:avLst/>
          </a:prstGeom>
          <a:noFill/>
          <a:ln w="9525">
            <a:noFill/>
            <a:miter lim="800000"/>
            <a:headEnd/>
            <a:tailEnd/>
          </a:ln>
        </p:spPr>
        <p:txBody>
          <a:bodyPr wrap="square" anchor="ctr">
            <a:spAutoFit/>
          </a:bodyPr>
          <a:lstStyle/>
          <a:p>
            <a:pPr defTabSz="457200">
              <a:lnSpc>
                <a:spcPct val="85000"/>
              </a:lnSpc>
            </a:pPr>
            <a:r>
              <a:rPr lang="en-CA" sz="3600" b="1" dirty="0">
                <a:solidFill>
                  <a:schemeClr val="bg1"/>
                </a:solidFill>
                <a:latin typeface="Calibri"/>
                <a:cs typeface="Calibri"/>
              </a:rPr>
              <a:t>When performance is measured, </a:t>
            </a:r>
            <a:br>
              <a:rPr lang="en-CA" sz="3600" b="1" dirty="0">
                <a:solidFill>
                  <a:schemeClr val="bg1"/>
                </a:solidFill>
                <a:latin typeface="Calibri"/>
                <a:cs typeface="Calibri"/>
              </a:rPr>
            </a:br>
            <a:r>
              <a:rPr lang="en-CA" sz="3600" b="1" dirty="0">
                <a:solidFill>
                  <a:schemeClr val="bg1"/>
                </a:solidFill>
                <a:latin typeface="Calibri"/>
                <a:cs typeface="Calibri"/>
              </a:rPr>
              <a:t>performance improves. </a:t>
            </a:r>
          </a:p>
          <a:p>
            <a:pPr defTabSz="457200">
              <a:lnSpc>
                <a:spcPct val="85000"/>
              </a:lnSpc>
              <a:spcBef>
                <a:spcPts val="1800"/>
              </a:spcBef>
            </a:pPr>
            <a:r>
              <a:rPr lang="en-CA" sz="3600" b="1" dirty="0">
                <a:solidFill>
                  <a:schemeClr val="bg1"/>
                </a:solidFill>
                <a:latin typeface="Calibri"/>
                <a:cs typeface="Calibri"/>
              </a:rPr>
              <a:t>When performance is </a:t>
            </a:r>
            <a:br>
              <a:rPr lang="en-CA" sz="3600" b="1" dirty="0">
                <a:solidFill>
                  <a:schemeClr val="bg1"/>
                </a:solidFill>
                <a:latin typeface="Calibri"/>
                <a:cs typeface="Calibri"/>
              </a:rPr>
            </a:br>
            <a:r>
              <a:rPr lang="en-CA" sz="3600" b="1" dirty="0">
                <a:solidFill>
                  <a:schemeClr val="bg1"/>
                </a:solidFill>
                <a:latin typeface="Calibri"/>
                <a:cs typeface="Calibri"/>
              </a:rPr>
              <a:t>measured and reported back, </a:t>
            </a:r>
            <a:br>
              <a:rPr lang="en-CA" sz="3600" b="1" dirty="0">
                <a:solidFill>
                  <a:schemeClr val="bg1"/>
                </a:solidFill>
                <a:latin typeface="Calibri"/>
                <a:cs typeface="Calibri"/>
              </a:rPr>
            </a:br>
            <a:r>
              <a:rPr lang="en-CA" sz="3600" b="1" dirty="0">
                <a:solidFill>
                  <a:schemeClr val="bg1"/>
                </a:solidFill>
                <a:latin typeface="Calibri"/>
                <a:cs typeface="Calibri"/>
              </a:rPr>
              <a:t>the rate of improvement accelerates.</a:t>
            </a:r>
          </a:p>
        </p:txBody>
      </p:sp>
      <p:sp>
        <p:nvSpPr>
          <p:cNvPr id="27652" name="TextBox 2"/>
          <p:cNvSpPr txBox="1">
            <a:spLocks noChangeArrowheads="1"/>
          </p:cNvSpPr>
          <p:nvPr/>
        </p:nvSpPr>
        <p:spPr bwMode="auto">
          <a:xfrm>
            <a:off x="8261425" y="5959724"/>
            <a:ext cx="2667000" cy="400110"/>
          </a:xfrm>
          <a:prstGeom prst="rect">
            <a:avLst/>
          </a:prstGeom>
          <a:noFill/>
          <a:ln w="9525">
            <a:noFill/>
            <a:miter lim="800000"/>
            <a:headEnd/>
            <a:tailEnd/>
          </a:ln>
        </p:spPr>
        <p:txBody>
          <a:bodyPr>
            <a:spAutoFit/>
          </a:bodyPr>
          <a:lstStyle/>
          <a:p>
            <a:pPr algn="r"/>
            <a:r>
              <a:rPr lang="en-CA" sz="2000" b="1" dirty="0">
                <a:solidFill>
                  <a:srgbClr val="012B74"/>
                </a:solidFill>
                <a:latin typeface="Arial" pitchFamily="34" charset="0"/>
                <a:cs typeface="Arial" pitchFamily="34" charset="0"/>
              </a:rPr>
              <a:t>Thomas Monson</a:t>
            </a:r>
          </a:p>
        </p:txBody>
      </p:sp>
    </p:spTree>
    <p:custDataLst>
      <p:tags r:id="rId1"/>
    </p:custDataLst>
    <p:extLst>
      <p:ext uri="{BB962C8B-B14F-4D97-AF65-F5344CB8AC3E}">
        <p14:creationId xmlns:p14="http://schemas.microsoft.com/office/powerpoint/2010/main" val="1682015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400" dirty="0"/>
              <a:t>A Critical Incident</a:t>
            </a:r>
          </a:p>
        </p:txBody>
      </p:sp>
      <p:sp>
        <p:nvSpPr>
          <p:cNvPr id="3" name="Date Placeholder 2"/>
          <p:cNvSpPr>
            <a:spLocks noGrp="1"/>
          </p:cNvSpPr>
          <p:nvPr>
            <p:ph type="dt" sz="half" idx="10"/>
          </p:nvPr>
        </p:nvSpPr>
        <p:spPr/>
        <p:txBody>
          <a:bodyPr/>
          <a:lstStyle/>
          <a:p>
            <a:fld id="{C62190D7-5A76-0B4E-A22C-EA391469D6D3}" type="datetime1">
              <a:rPr lang="en-US" smtClean="0"/>
              <a:t>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2F1D00-BD13-4404-86B0-79703945A0A7}" type="slidenum">
              <a:rPr lang="en-US" smtClean="0"/>
              <a:t>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4870" y="2205037"/>
            <a:ext cx="4548545" cy="2922440"/>
          </a:xfrm>
          <a:prstGeom prst="rect">
            <a:avLst/>
          </a:prstGeom>
        </p:spPr>
      </p:pic>
    </p:spTree>
    <p:extLst>
      <p:ext uri="{BB962C8B-B14F-4D97-AF65-F5344CB8AC3E}">
        <p14:creationId xmlns:p14="http://schemas.microsoft.com/office/powerpoint/2010/main" val="206169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latin typeface="+mj-lt"/>
              </a:rPr>
              <a:t>Family Satisfaction in the ICU: </a:t>
            </a:r>
            <a:br>
              <a:rPr lang="en-CA" b="1" dirty="0">
                <a:latin typeface="+mj-lt"/>
              </a:rPr>
            </a:br>
            <a:r>
              <a:rPr lang="en-CA" b="1" dirty="0">
                <a:latin typeface="+mj-lt"/>
              </a:rPr>
              <a:t>Conceptual Development</a:t>
            </a:r>
          </a:p>
        </p:txBody>
      </p:sp>
      <p:sp>
        <p:nvSpPr>
          <p:cNvPr id="3" name="Content Placeholder 2"/>
          <p:cNvSpPr>
            <a:spLocks noGrp="1"/>
          </p:cNvSpPr>
          <p:nvPr>
            <p:ph idx="1"/>
          </p:nvPr>
        </p:nvSpPr>
        <p:spPr>
          <a:xfrm>
            <a:off x="664460" y="2328400"/>
            <a:ext cx="5163772" cy="3797764"/>
          </a:xfrm>
        </p:spPr>
        <p:txBody>
          <a:bodyPr/>
          <a:lstStyle/>
          <a:p>
            <a:r>
              <a:rPr lang="en-CA" dirty="0"/>
              <a:t>Items generated from published studies related to:</a:t>
            </a:r>
          </a:p>
          <a:p>
            <a:pPr lvl="1"/>
            <a:r>
              <a:rPr lang="en-US" altLang="en-US" dirty="0"/>
              <a:t>Patient satisfaction</a:t>
            </a:r>
          </a:p>
          <a:p>
            <a:pPr lvl="1"/>
            <a:r>
              <a:rPr lang="en-US" altLang="en-US" dirty="0"/>
              <a:t>Quality end of life care</a:t>
            </a:r>
          </a:p>
          <a:p>
            <a:pPr lvl="1"/>
            <a:r>
              <a:rPr lang="en-US" altLang="en-US" dirty="0"/>
              <a:t>Existing literature on family (dis)satisfaction</a:t>
            </a:r>
          </a:p>
          <a:p>
            <a:pPr lvl="1"/>
            <a:r>
              <a:rPr lang="en-US" altLang="en-US" dirty="0"/>
              <a:t>Medical decision making</a:t>
            </a:r>
          </a:p>
          <a:p>
            <a:endParaRPr lang="en-CA" dirty="0"/>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8</a:t>
            </a:fld>
            <a:endParaRPr lang="en-US"/>
          </a:p>
        </p:txBody>
      </p:sp>
      <p:pic>
        <p:nvPicPr>
          <p:cNvPr id="7" name="Picture 6"/>
          <p:cNvPicPr>
            <a:picLocks noChangeAspect="1"/>
          </p:cNvPicPr>
          <p:nvPr/>
        </p:nvPicPr>
        <p:blipFill>
          <a:blip r:embed="rId2"/>
          <a:stretch>
            <a:fillRect/>
          </a:stretch>
        </p:blipFill>
        <p:spPr>
          <a:xfrm>
            <a:off x="5999471" y="2328400"/>
            <a:ext cx="6088231" cy="2560515"/>
          </a:xfrm>
          <a:prstGeom prst="rect">
            <a:avLst/>
          </a:prstGeom>
        </p:spPr>
      </p:pic>
    </p:spTree>
    <p:extLst>
      <p:ext uri="{BB962C8B-B14F-4D97-AF65-F5344CB8AC3E}">
        <p14:creationId xmlns:p14="http://schemas.microsoft.com/office/powerpoint/2010/main" val="2086695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latin typeface="+mj-lt"/>
              </a:rPr>
              <a:t>Family Satisfaction in the ICU (FS-ICU) </a:t>
            </a:r>
            <a:br>
              <a:rPr lang="en-CA" b="1" dirty="0">
                <a:latin typeface="+mj-lt"/>
              </a:rPr>
            </a:br>
            <a:endParaRPr lang="en-CA" b="1" dirty="0">
              <a:latin typeface="+mj-lt"/>
            </a:endParaRPr>
          </a:p>
        </p:txBody>
      </p:sp>
      <p:sp>
        <p:nvSpPr>
          <p:cNvPr id="3" name="Content Placeholder 2"/>
          <p:cNvSpPr>
            <a:spLocks noGrp="1"/>
          </p:cNvSpPr>
          <p:nvPr>
            <p:ph idx="1"/>
          </p:nvPr>
        </p:nvSpPr>
        <p:spPr>
          <a:xfrm>
            <a:off x="664460" y="1247686"/>
            <a:ext cx="9043562" cy="4528641"/>
          </a:xfrm>
        </p:spPr>
        <p:txBody>
          <a:bodyPr>
            <a:normAutofit/>
          </a:bodyPr>
          <a:lstStyle/>
          <a:p>
            <a:r>
              <a:rPr lang="en-CA" dirty="0"/>
              <a:t>Most popular and rigorously developed questionnaire to measure the family’s experience</a:t>
            </a:r>
          </a:p>
          <a:p>
            <a:r>
              <a:rPr lang="en-CA" dirty="0"/>
              <a:t>2 versions</a:t>
            </a:r>
          </a:p>
          <a:p>
            <a:pPr lvl="1"/>
            <a:r>
              <a:rPr lang="en-CA" dirty="0"/>
              <a:t>FSICU-24</a:t>
            </a:r>
          </a:p>
          <a:p>
            <a:pPr lvl="1"/>
            <a:r>
              <a:rPr lang="en-CA" dirty="0"/>
              <a:t>FSICU-34</a:t>
            </a:r>
          </a:p>
          <a:p>
            <a:r>
              <a:rPr lang="en-CA" dirty="0"/>
              <a:t>&gt;30 published studies</a:t>
            </a:r>
          </a:p>
          <a:p>
            <a:r>
              <a:rPr lang="en-CA" dirty="0"/>
              <a:t>Translated and/or culturally adapted to 15 languages </a:t>
            </a:r>
          </a:p>
          <a:p>
            <a:r>
              <a:rPr lang="en-CA" dirty="0"/>
              <a:t>Existing databases used to provide bench-marking </a:t>
            </a:r>
          </a:p>
          <a:p>
            <a:r>
              <a:rPr lang="en-CA" altLang="en-US" dirty="0"/>
              <a:t>For more information, see </a:t>
            </a:r>
            <a:r>
              <a:rPr lang="en-CA" altLang="en-US" dirty="0">
                <a:hlinkClick r:id="rId2"/>
              </a:rPr>
              <a:t>www.fsicu.org</a:t>
            </a:r>
            <a:r>
              <a:rPr lang="en-CA" altLang="en-US" dirty="0"/>
              <a:t> </a:t>
            </a:r>
            <a:endParaRPr lang="en-US" altLang="en-US" dirty="0"/>
          </a:p>
          <a:p>
            <a:endParaRPr lang="en-CA" dirty="0"/>
          </a:p>
        </p:txBody>
      </p:sp>
      <p:sp>
        <p:nvSpPr>
          <p:cNvPr id="4" name="Date Placeholder 3"/>
          <p:cNvSpPr>
            <a:spLocks noGrp="1"/>
          </p:cNvSpPr>
          <p:nvPr>
            <p:ph type="dt" sz="half" idx="10"/>
          </p:nvPr>
        </p:nvSpPr>
        <p:spPr/>
        <p:txBody>
          <a:bodyPr/>
          <a:lstStyle/>
          <a:p>
            <a:fld id="{6D68253E-DE7A-BB47-980D-CB589742C118}" type="datetime1">
              <a:rPr lang="en-US" smtClean="0"/>
              <a:t>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2F1D00-BD13-4404-86B0-79703945A0A7}" type="slidenum">
              <a:rPr lang="en-US" smtClean="0"/>
              <a:t>9</a:t>
            </a:fld>
            <a:endParaRPr lang="en-US"/>
          </a:p>
        </p:txBody>
      </p:sp>
    </p:spTree>
    <p:extLst>
      <p:ext uri="{BB962C8B-B14F-4D97-AF65-F5344CB8AC3E}">
        <p14:creationId xmlns:p14="http://schemas.microsoft.com/office/powerpoint/2010/main" val="39943346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AUDIO_BITRATE" val="0"/>
</p:tagLst>
</file>

<file path=ppt/theme/theme1.xml><?xml version="1.0" encoding="utf-8"?>
<a:theme xmlns:a="http://schemas.openxmlformats.org/drawingml/2006/main" name="Advantage">
  <a:themeElements>
    <a:clrScheme name="Custom 35">
      <a:dk1>
        <a:srgbClr val="000000"/>
      </a:dk1>
      <a:lt1>
        <a:srgbClr val="FFFFFF"/>
      </a:lt1>
      <a:dk2>
        <a:srgbClr val="003878"/>
      </a:dk2>
      <a:lt2>
        <a:srgbClr val="696B73"/>
      </a:lt2>
      <a:accent1>
        <a:srgbClr val="53B7E8"/>
      </a:accent1>
      <a:accent2>
        <a:srgbClr val="C7EAFB"/>
      </a:accent2>
      <a:accent3>
        <a:srgbClr val="ECC400"/>
      </a:accent3>
      <a:accent4>
        <a:srgbClr val="7D49AF"/>
      </a:accent4>
      <a:accent5>
        <a:srgbClr val="4EB1B0"/>
      </a:accent5>
      <a:accent6>
        <a:srgbClr val="EC7F49"/>
      </a:accent6>
      <a:hlink>
        <a:srgbClr val="6E9934"/>
      </a:hlink>
      <a:folHlink>
        <a:srgbClr val="F7901E"/>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plate_powerpoint_light_4x3_ppt">
  <a:themeElements>
    <a:clrScheme name="Medtronic Dark">
      <a:dk1>
        <a:srgbClr val="001E46"/>
      </a:dk1>
      <a:lt1>
        <a:srgbClr val="FFFFFF"/>
      </a:lt1>
      <a:dk2>
        <a:srgbClr val="004B87"/>
      </a:dk2>
      <a:lt2>
        <a:srgbClr val="71C5E8"/>
      </a:lt2>
      <a:accent1>
        <a:srgbClr val="0085CA"/>
      </a:accent1>
      <a:accent2>
        <a:srgbClr val="00A9E0"/>
      </a:accent2>
      <a:accent3>
        <a:srgbClr val="B9D9EB"/>
      </a:accent3>
      <a:accent4>
        <a:srgbClr val="5B7F95"/>
      </a:accent4>
      <a:accent5>
        <a:srgbClr val="888B8D"/>
      </a:accent5>
      <a:accent6>
        <a:srgbClr val="B1B3B3"/>
      </a:accent6>
      <a:hlink>
        <a:srgbClr val="77BC1F"/>
      </a:hlink>
      <a:folHlink>
        <a:srgbClr val="00C4B3"/>
      </a:folHlink>
    </a:clrScheme>
    <a:fontScheme name="Medtronic Font Theme">
      <a:majorFont>
        <a:latin typeface="Effra"/>
        <a:ea typeface=""/>
        <a:cs typeface=""/>
      </a:majorFont>
      <a:minorFont>
        <a:latin typeface="Effra"/>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t" anchorCtr="0"/>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2700" cap="sq">
          <a:solidFill>
            <a:schemeClr val="tx1"/>
          </a:solidFill>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115888" indent="-115888">
          <a:lnSpc>
            <a:spcPts val="1900"/>
          </a:lnSpc>
          <a:buFont typeface="Wingdings" charset="2"/>
          <a:buChar char="§"/>
          <a:defRPr sz="1600" dirty="0" smtClean="0">
            <a:latin typeface="Effra"/>
            <a:cs typeface="Effra"/>
          </a:defRPr>
        </a:defPPr>
      </a:lstStyle>
    </a:txDef>
  </a:objectDefaults>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17183</TotalTime>
  <Words>2195</Words>
  <Application>Microsoft Macintosh PowerPoint</Application>
  <PresentationFormat>Custom</PresentationFormat>
  <Paragraphs>456</Paragraphs>
  <Slides>57</Slides>
  <Notes>17</Notes>
  <HiddenSlides>9</HiddenSlides>
  <MMClips>0</MMClips>
  <ScaleCrop>false</ScaleCrop>
  <HeadingPairs>
    <vt:vector size="8" baseType="variant">
      <vt:variant>
        <vt:lpstr>Fonts Used</vt:lpstr>
      </vt:variant>
      <vt:variant>
        <vt:i4>14</vt:i4>
      </vt:variant>
      <vt:variant>
        <vt:lpstr>Theme</vt:lpstr>
      </vt:variant>
      <vt:variant>
        <vt:i4>3</vt:i4>
      </vt:variant>
      <vt:variant>
        <vt:lpstr>Embedded OLE Servers</vt:lpstr>
      </vt:variant>
      <vt:variant>
        <vt:i4>2</vt:i4>
      </vt:variant>
      <vt:variant>
        <vt:lpstr>Slide Titles</vt:lpstr>
      </vt:variant>
      <vt:variant>
        <vt:i4>57</vt:i4>
      </vt:variant>
    </vt:vector>
  </HeadingPairs>
  <TitlesOfParts>
    <vt:vector size="76" baseType="lpstr">
      <vt:lpstr>.AppleSystemUIFont</vt:lpstr>
      <vt:lpstr>Abadi MT Condensed Light</vt:lpstr>
      <vt:lpstr>Arial</vt:lpstr>
      <vt:lpstr>Calibri</vt:lpstr>
      <vt:lpstr>Effra</vt:lpstr>
      <vt:lpstr>Effra Light</vt:lpstr>
      <vt:lpstr>Gill Sans</vt:lpstr>
      <vt:lpstr>Helvetica</vt:lpstr>
      <vt:lpstr>Lucida Grande</vt:lpstr>
      <vt:lpstr>Rockwell</vt:lpstr>
      <vt:lpstr>Symbol</vt:lpstr>
      <vt:lpstr>Tahoma</vt:lpstr>
      <vt:lpstr>Times New Roman</vt:lpstr>
      <vt:lpstr>Wingdings</vt:lpstr>
      <vt:lpstr>Advantage</vt:lpstr>
      <vt:lpstr>template_powerpoint_light_4x3_ppt</vt:lpstr>
      <vt:lpstr>Ocean</vt:lpstr>
      <vt:lpstr>Chart</vt:lpstr>
      <vt:lpstr>Visio.Drawing.11</vt:lpstr>
      <vt:lpstr>The Evolving Role of “Family” in the Care of Critically Ill Patient</vt:lpstr>
      <vt:lpstr>PowerPoint Presentation</vt:lpstr>
      <vt:lpstr>The Evolution of “Family” in the Care of Critically Ill Patients</vt:lpstr>
      <vt:lpstr>PowerPoint Presentation</vt:lpstr>
      <vt:lpstr>Why Measure Family Satisfaction?</vt:lpstr>
      <vt:lpstr>PowerPoint Presentation</vt:lpstr>
      <vt:lpstr>A Critical Incident</vt:lpstr>
      <vt:lpstr>Family Satisfaction in the ICU:  Conceptual Development</vt:lpstr>
      <vt:lpstr>Family Satisfaction in the ICU (FS-ICU)  </vt:lpstr>
      <vt:lpstr>PowerPoint Presentation</vt:lpstr>
      <vt:lpstr>PowerPoint Presentation</vt:lpstr>
      <vt:lpstr>PowerPoint Presentation</vt:lpstr>
      <vt:lpstr>PowerPoint Presentation</vt:lpstr>
      <vt:lpstr>PowerPoint Presentation</vt:lpstr>
      <vt:lpstr>Targets for Quality Improvement</vt:lpstr>
      <vt:lpstr>Don’t forget to capture the stories!</vt:lpstr>
      <vt:lpstr>My Quality Improvement Motto </vt:lpstr>
      <vt:lpstr>Relationship between  “Family Satisfaction” and long-term outcomes </vt:lpstr>
      <vt:lpstr>The Evolution of “Family” in the Care of Critically Ill Patients</vt:lpstr>
      <vt:lpstr>The Institute of Medicine defines quality care as safe, timely, efficient, effective, equitable, and patient-centered  In the ICU, patient-centeredness includes family-centeredness </vt:lpstr>
      <vt:lpstr>PowerPoint Presentation</vt:lpstr>
      <vt:lpstr>PowerPoint Presentation</vt:lpstr>
      <vt:lpstr>Definitions</vt:lpstr>
      <vt:lpstr>Guidelines for Family-Centered Care in the ICU</vt:lpstr>
      <vt:lpstr>Guidelines for Family-Centered Care in the ICU An example</vt:lpstr>
      <vt:lpstr>Guidelines for Family-Centered Care in the ICU</vt:lpstr>
      <vt:lpstr>Guidelines for Family-Centered Care in the ICU</vt:lpstr>
      <vt:lpstr>Guidelines for Family-Centered Care in the ICU</vt:lpstr>
      <vt:lpstr>Guidelines for Family-Centered Care in the ICU</vt:lpstr>
      <vt:lpstr>Guidelines for Family-Centered Care in the ICU</vt:lpstr>
      <vt:lpstr>SCCM FCC Gap Analysis Tool</vt:lpstr>
      <vt:lpstr>How to find the gap analysis tool</vt:lpstr>
      <vt:lpstr>What is the evidence?</vt:lpstr>
      <vt:lpstr>The Evolution of “Family” in the Care of Critically Ill Patients</vt:lpstr>
      <vt:lpstr>PowerPoint Presentation</vt:lpstr>
      <vt:lpstr>Evidence that Partnering with Family Caregivers Impacts Outcomes</vt:lpstr>
      <vt:lpstr>What do we mean by engagement and partnership?</vt:lpstr>
      <vt:lpstr>Why Partner with Families of ICU Patients?</vt:lpstr>
      <vt:lpstr>Theoretical Framework</vt:lpstr>
      <vt:lpstr>Conceptual Model for Family Engagement In the ICU</vt:lpstr>
      <vt:lpstr>Partnering with Patient and their Families</vt:lpstr>
      <vt:lpstr>REALISTIC-80 Overall Design</vt:lpstr>
      <vt:lpstr>Conclusions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Pilot Study</vt:lpstr>
      <vt:lpstr>Improving Partnerships with Family Members of ICU Patients:  The IMPACT Trial</vt:lpstr>
      <vt:lpstr>In Summary… A  Evolution in the “Family” in Critical Care</vt:lpstr>
      <vt:lpstr>Discussion Points </vt:lpstr>
      <vt:lpstr>Questions</vt:lpstr>
    </vt:vector>
  </TitlesOfParts>
  <Company>Covidien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lundquist</dc:creator>
  <cp:lastModifiedBy>Daren Heyland</cp:lastModifiedBy>
  <cp:revision>176</cp:revision>
  <cp:lastPrinted>2016-12-23T15:09:27Z</cp:lastPrinted>
  <dcterms:created xsi:type="dcterms:W3CDTF">2014-06-27T15:25:00Z</dcterms:created>
  <dcterms:modified xsi:type="dcterms:W3CDTF">2019-09-21T01:32:34Z</dcterms:modified>
</cp:coreProperties>
</file>