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2" r:id="rId2"/>
    <p:sldMasterId id="2147483691" r:id="rId3"/>
  </p:sldMasterIdLst>
  <p:notesMasterIdLst>
    <p:notesMasterId r:id="rId85"/>
  </p:notesMasterIdLst>
  <p:handoutMasterIdLst>
    <p:handoutMasterId r:id="rId86"/>
  </p:handoutMasterIdLst>
  <p:sldIdLst>
    <p:sldId id="316" r:id="rId4"/>
    <p:sldId id="371" r:id="rId5"/>
    <p:sldId id="318" r:id="rId6"/>
    <p:sldId id="412" r:id="rId7"/>
    <p:sldId id="399" r:id="rId8"/>
    <p:sldId id="397" r:id="rId9"/>
    <p:sldId id="432" r:id="rId10"/>
    <p:sldId id="413" r:id="rId11"/>
    <p:sldId id="401" r:id="rId12"/>
    <p:sldId id="404" r:id="rId13"/>
    <p:sldId id="405" r:id="rId14"/>
    <p:sldId id="407" r:id="rId15"/>
    <p:sldId id="408" r:id="rId16"/>
    <p:sldId id="435" r:id="rId17"/>
    <p:sldId id="437" r:id="rId18"/>
    <p:sldId id="396" r:id="rId19"/>
    <p:sldId id="414" r:id="rId20"/>
    <p:sldId id="400" r:id="rId21"/>
    <p:sldId id="427" r:id="rId22"/>
    <p:sldId id="411" r:id="rId23"/>
    <p:sldId id="373" r:id="rId24"/>
    <p:sldId id="436" r:id="rId25"/>
    <p:sldId id="426" r:id="rId26"/>
    <p:sldId id="425" r:id="rId27"/>
    <p:sldId id="415" r:id="rId28"/>
    <p:sldId id="417" r:id="rId29"/>
    <p:sldId id="418" r:id="rId30"/>
    <p:sldId id="419" r:id="rId31"/>
    <p:sldId id="420" r:id="rId32"/>
    <p:sldId id="421" r:id="rId33"/>
    <p:sldId id="422" r:id="rId34"/>
    <p:sldId id="375" r:id="rId35"/>
    <p:sldId id="433" r:id="rId36"/>
    <p:sldId id="434" r:id="rId37"/>
    <p:sldId id="374" r:id="rId38"/>
    <p:sldId id="428" r:id="rId39"/>
    <p:sldId id="351" r:id="rId40"/>
    <p:sldId id="355" r:id="rId41"/>
    <p:sldId id="354" r:id="rId42"/>
    <p:sldId id="352" r:id="rId43"/>
    <p:sldId id="429" r:id="rId44"/>
    <p:sldId id="380" r:id="rId45"/>
    <p:sldId id="377" r:id="rId46"/>
    <p:sldId id="378" r:id="rId47"/>
    <p:sldId id="379" r:id="rId48"/>
    <p:sldId id="337" r:id="rId49"/>
    <p:sldId id="430" r:id="rId50"/>
    <p:sldId id="339" r:id="rId51"/>
    <p:sldId id="340" r:id="rId52"/>
    <p:sldId id="341" r:id="rId53"/>
    <p:sldId id="342" r:id="rId54"/>
    <p:sldId id="356" r:id="rId55"/>
    <p:sldId id="359" r:id="rId56"/>
    <p:sldId id="360" r:id="rId57"/>
    <p:sldId id="361" r:id="rId58"/>
    <p:sldId id="362" r:id="rId59"/>
    <p:sldId id="363" r:id="rId60"/>
    <p:sldId id="381" r:id="rId61"/>
    <p:sldId id="382" r:id="rId62"/>
    <p:sldId id="383" r:id="rId63"/>
    <p:sldId id="384" r:id="rId64"/>
    <p:sldId id="385" r:id="rId65"/>
    <p:sldId id="386" r:id="rId66"/>
    <p:sldId id="387" r:id="rId67"/>
    <p:sldId id="388" r:id="rId68"/>
    <p:sldId id="389" r:id="rId69"/>
    <p:sldId id="390" r:id="rId70"/>
    <p:sldId id="391" r:id="rId71"/>
    <p:sldId id="392" r:id="rId72"/>
    <p:sldId id="393" r:id="rId73"/>
    <p:sldId id="394" r:id="rId74"/>
    <p:sldId id="353" r:id="rId75"/>
    <p:sldId id="365" r:id="rId76"/>
    <p:sldId id="366" r:id="rId77"/>
    <p:sldId id="367" r:id="rId78"/>
    <p:sldId id="368" r:id="rId79"/>
    <p:sldId id="370" r:id="rId80"/>
    <p:sldId id="369" r:id="rId81"/>
    <p:sldId id="395" r:id="rId82"/>
    <p:sldId id="364" r:id="rId83"/>
    <p:sldId id="325" r:id="rId84"/>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58" userDrawn="1">
          <p15:clr>
            <a:srgbClr val="A4A3A4"/>
          </p15:clr>
        </p15:guide>
        <p15:guide id="2" pos="383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F9F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153"/>
    <p:restoredTop sz="78968" autoAdjust="0"/>
  </p:normalViewPr>
  <p:slideViewPr>
    <p:cSldViewPr snapToGrid="0" snapToObjects="1">
      <p:cViewPr varScale="1">
        <p:scale>
          <a:sx n="92" d="100"/>
          <a:sy n="92" d="100"/>
        </p:scale>
        <p:origin x="-1068" y="-90"/>
      </p:cViewPr>
      <p:guideLst>
        <p:guide orient="horz" pos="58"/>
        <p:guide pos="3832"/>
      </p:guideLst>
    </p:cSldViewPr>
  </p:slideViewPr>
  <p:notesTextViewPr>
    <p:cViewPr>
      <p:scale>
        <a:sx n="100" d="100"/>
        <a:sy n="100" d="100"/>
      </p:scale>
      <p:origin x="0" y="0"/>
    </p:cViewPr>
  </p:notesTextViewPr>
  <p:sorterViewPr>
    <p:cViewPr varScale="1">
      <p:scale>
        <a:sx n="1" d="1"/>
        <a:sy n="1" d="1"/>
      </p:scale>
      <p:origin x="0" y="-395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slide" Target="slides/slide65.xml"/><Relationship Id="rId76" Type="http://schemas.openxmlformats.org/officeDocument/2006/relationships/slide" Target="slides/slide73.xml"/><Relationship Id="rId84" Type="http://schemas.openxmlformats.org/officeDocument/2006/relationships/slide" Target="slides/slide81.xml"/><Relationship Id="rId89" Type="http://schemas.openxmlformats.org/officeDocument/2006/relationships/theme" Target="theme/theme1.xml"/><Relationship Id="rId7" Type="http://schemas.openxmlformats.org/officeDocument/2006/relationships/slide" Target="slides/slide4.xml"/><Relationship Id="rId71" Type="http://schemas.openxmlformats.org/officeDocument/2006/relationships/slide" Target="slides/slide68.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slide" Target="slides/slide71.xml"/><Relationship Id="rId79" Type="http://schemas.openxmlformats.org/officeDocument/2006/relationships/slide" Target="slides/slide76.xml"/><Relationship Id="rId87" Type="http://schemas.openxmlformats.org/officeDocument/2006/relationships/presProps" Target="presProps.xml"/><Relationship Id="rId5" Type="http://schemas.openxmlformats.org/officeDocument/2006/relationships/slide" Target="slides/slide2.xml"/><Relationship Id="rId61" Type="http://schemas.openxmlformats.org/officeDocument/2006/relationships/slide" Target="slides/slide58.xml"/><Relationship Id="rId82" Type="http://schemas.openxmlformats.org/officeDocument/2006/relationships/slide" Target="slides/slide79.xml"/><Relationship Id="rId90" Type="http://schemas.openxmlformats.org/officeDocument/2006/relationships/tableStyles" Target="tableStyles.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2F504CC-E12A-884F-AAA4-CD56E5C40BDA}" type="datetimeFigureOut">
              <a:rPr lang="en-US" smtClean="0"/>
              <a:t>11/28/2018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DF5ACE0-9C5F-3F44-99C2-BA5674C80F2F}" type="slidenum">
              <a:rPr lang="en-US" smtClean="0"/>
              <a:t>‹#›</a:t>
            </a:fld>
            <a:endParaRPr lang="en-US"/>
          </a:p>
        </p:txBody>
      </p:sp>
    </p:spTree>
    <p:extLst>
      <p:ext uri="{BB962C8B-B14F-4D97-AF65-F5344CB8AC3E}">
        <p14:creationId xmlns:p14="http://schemas.microsoft.com/office/powerpoint/2010/main" val="247441451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540CB18-E601-814B-A263-70624CD8DAE8}" type="datetimeFigureOut">
              <a:rPr lang="en-US" smtClean="0"/>
              <a:t>11/28/2018</a:t>
            </a:fld>
            <a:endParaRPr lang="en-US"/>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774A97B-D507-D74D-A060-F86560375DE8}" type="slidenum">
              <a:rPr lang="en-US" smtClean="0"/>
              <a:t>‹#›</a:t>
            </a:fld>
            <a:endParaRPr lang="en-US"/>
          </a:p>
        </p:txBody>
      </p:sp>
    </p:spTree>
    <p:extLst>
      <p:ext uri="{BB962C8B-B14F-4D97-AF65-F5344CB8AC3E}">
        <p14:creationId xmlns:p14="http://schemas.microsoft.com/office/powerpoint/2010/main" val="2353368152"/>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74A97B-D507-D74D-A060-F86560375DE8}" type="slidenum">
              <a:rPr lang="en-US" smtClean="0"/>
              <a:t>1</a:t>
            </a:fld>
            <a:endParaRPr lang="en-US" dirty="0"/>
          </a:p>
        </p:txBody>
      </p:sp>
    </p:spTree>
    <p:extLst>
      <p:ext uri="{BB962C8B-B14F-4D97-AF65-F5344CB8AC3E}">
        <p14:creationId xmlns:p14="http://schemas.microsoft.com/office/powerpoint/2010/main" val="33480974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9E721036-882B-7948-8734-521EC9923D61}" type="slidenum">
              <a:rPr lang="en-US" smtClean="0"/>
              <a:pPr/>
              <a:t>35</a:t>
            </a:fld>
            <a:endParaRPr lang="en-US" dirty="0"/>
          </a:p>
        </p:txBody>
      </p:sp>
    </p:spTree>
    <p:extLst>
      <p:ext uri="{BB962C8B-B14F-4D97-AF65-F5344CB8AC3E}">
        <p14:creationId xmlns:p14="http://schemas.microsoft.com/office/powerpoint/2010/main" val="40320869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a:ln/>
        </p:spPr>
      </p:sp>
      <p:sp>
        <p:nvSpPr>
          <p:cNvPr id="122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smtClean="0">
              <a:latin typeface="Arial" panose="020B0604020202020204" pitchFamily="34" charset="0"/>
              <a:cs typeface="Arial" panose="020B0604020202020204" pitchFamily="34" charset="0"/>
            </a:endParaRPr>
          </a:p>
        </p:txBody>
      </p:sp>
      <p:sp>
        <p:nvSpPr>
          <p:cNvPr id="122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896C003D-8A86-4650-995A-3A50745B2968}" type="slidenum">
              <a:rPr lang="en-US" altLang="en-US" smtClean="0"/>
              <a:pPr/>
              <a:t>37</a:t>
            </a:fld>
            <a:endParaRPr lang="en-US" altLang="en-US" smtClean="0"/>
          </a:p>
        </p:txBody>
      </p:sp>
    </p:spTree>
    <p:extLst>
      <p:ext uri="{BB962C8B-B14F-4D97-AF65-F5344CB8AC3E}">
        <p14:creationId xmlns:p14="http://schemas.microsoft.com/office/powerpoint/2010/main" val="28953615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cs typeface="Arial" panose="020B0604020202020204" pitchFamily="34" charset="0"/>
            </a:endParaRPr>
          </a:p>
        </p:txBody>
      </p:sp>
      <p:sp>
        <p:nvSpPr>
          <p:cNvPr id="174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49F1AA11-05AE-43C5-AF5B-F4FCB56A9EC4}" type="slidenum">
              <a:rPr lang="en-US" altLang="en-US" smtClean="0"/>
              <a:pPr/>
              <a:t>38</a:t>
            </a:fld>
            <a:endParaRPr lang="en-US" altLang="en-US" smtClean="0"/>
          </a:p>
        </p:txBody>
      </p:sp>
    </p:spTree>
    <p:extLst>
      <p:ext uri="{BB962C8B-B14F-4D97-AF65-F5344CB8AC3E}">
        <p14:creationId xmlns:p14="http://schemas.microsoft.com/office/powerpoint/2010/main" val="26837743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B082CA45-88B9-46B3-8E20-48CF46C85A1E}" type="slidenum">
              <a:rPr lang="en-US" altLang="en-US" smtClean="0"/>
              <a:pPr/>
              <a:t>45</a:t>
            </a:fld>
            <a:endParaRPr lang="en-US" altLang="en-US" smtClean="0"/>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AU" alt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188692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317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solidFill>
                  <a:srgbClr val="FF0000"/>
                </a:solidFill>
                <a:latin typeface="Arial" panose="020B0604020202020204" pitchFamily="34" charset="0"/>
                <a:cs typeface="Arial" panose="020B0604020202020204" pitchFamily="34" charset="0"/>
              </a:rPr>
              <a:t>		</a:t>
            </a:r>
          </a:p>
          <a:p>
            <a:endParaRPr lang="en-US" altLang="en-US" smtClean="0">
              <a:latin typeface="Arial" panose="020B0604020202020204" pitchFamily="34" charset="0"/>
              <a:cs typeface="Arial" panose="020B0604020202020204" pitchFamily="34" charset="0"/>
            </a:endParaRPr>
          </a:p>
        </p:txBody>
      </p:sp>
      <p:sp>
        <p:nvSpPr>
          <p:cNvPr id="317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55A094B5-38F9-48B5-81F6-7C20F5358B4A}" type="slidenum">
              <a:rPr lang="en-US" altLang="en-US" smtClean="0"/>
              <a:pPr/>
              <a:t>50</a:t>
            </a:fld>
            <a:endParaRPr lang="en-US" altLang="en-US" smtClean="0"/>
          </a:p>
        </p:txBody>
      </p:sp>
    </p:spTree>
    <p:extLst>
      <p:ext uri="{BB962C8B-B14F-4D97-AF65-F5344CB8AC3E}">
        <p14:creationId xmlns:p14="http://schemas.microsoft.com/office/powerpoint/2010/main" val="26761910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15460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049255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942975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smtClean="0">
              <a:latin typeface="Arial" panose="020B0604020202020204" pitchFamily="34" charset="0"/>
              <a:cs typeface="Arial" panose="020B0604020202020204" pitchFamily="34" charset="0"/>
            </a:endParaRPr>
          </a:p>
        </p:txBody>
      </p:sp>
      <p:sp>
        <p:nvSpPr>
          <p:cNvPr id="522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20D602BD-17AC-4C16-890A-AA02578A6B83}" type="slidenum">
              <a:rPr lang="en-US" altLang="en-US" smtClean="0"/>
              <a:pPr/>
              <a:t>63</a:t>
            </a:fld>
            <a:endParaRPr lang="en-US" altLang="en-US" smtClean="0"/>
          </a:p>
        </p:txBody>
      </p:sp>
    </p:spTree>
    <p:extLst>
      <p:ext uri="{BB962C8B-B14F-4D97-AF65-F5344CB8AC3E}">
        <p14:creationId xmlns:p14="http://schemas.microsoft.com/office/powerpoint/2010/main" val="31095848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CA" altLang="en-US" smtClean="0">
                <a:latin typeface="Arial" panose="020B0604020202020204" pitchFamily="34" charset="0"/>
                <a:cs typeface="Arial" panose="020B0604020202020204" pitchFamily="34" charset="0"/>
              </a:rPr>
              <a:t>Need to update this slide</a:t>
            </a:r>
          </a:p>
        </p:txBody>
      </p:sp>
      <p:sp>
        <p:nvSpPr>
          <p:cNvPr id="604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711CD082-4E71-4028-ACAA-24AFBDC8393C}" type="slidenum">
              <a:rPr lang="en-US" altLang="en-US" smtClean="0"/>
              <a:pPr/>
              <a:t>70</a:t>
            </a:fld>
            <a:endParaRPr lang="en-US" altLang="en-US" smtClean="0"/>
          </a:p>
        </p:txBody>
      </p:sp>
    </p:spTree>
    <p:extLst>
      <p:ext uri="{BB962C8B-B14F-4D97-AF65-F5344CB8AC3E}">
        <p14:creationId xmlns:p14="http://schemas.microsoft.com/office/powerpoint/2010/main" val="9486979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9E721036-882B-7948-8734-521EC9923D61}" type="slidenum">
              <a:rPr lang="en-US" smtClean="0"/>
              <a:pPr/>
              <a:t>3</a:t>
            </a:fld>
            <a:endParaRPr lang="en-US" dirty="0"/>
          </a:p>
        </p:txBody>
      </p:sp>
    </p:spTree>
    <p:extLst>
      <p:ext uri="{BB962C8B-B14F-4D97-AF65-F5344CB8AC3E}">
        <p14:creationId xmlns:p14="http://schemas.microsoft.com/office/powerpoint/2010/main" val="5486556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CA" altLang="en-US" smtClean="0">
                <a:latin typeface="Arial" panose="020B0604020202020204" pitchFamily="34" charset="0"/>
                <a:cs typeface="Arial" panose="020B0604020202020204" pitchFamily="34" charset="0"/>
              </a:rPr>
              <a:t>Review questionnaire (pull up word version)</a:t>
            </a:r>
          </a:p>
        </p:txBody>
      </p:sp>
      <p:sp>
        <p:nvSpPr>
          <p:cNvPr id="307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7669379-61EF-48D8-8CCB-9364D9E8C951}" type="slidenum">
              <a:rPr lang="en-US" altLang="en-US" smtClean="0"/>
              <a:pPr/>
              <a:t>75</a:t>
            </a:fld>
            <a:endParaRPr lang="en-US" altLang="en-US" smtClean="0"/>
          </a:p>
        </p:txBody>
      </p:sp>
    </p:spTree>
    <p:extLst>
      <p:ext uri="{BB962C8B-B14F-4D97-AF65-F5344CB8AC3E}">
        <p14:creationId xmlns:p14="http://schemas.microsoft.com/office/powerpoint/2010/main" val="3844722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9E721036-882B-7948-8734-521EC9923D61}" type="slidenum">
              <a:rPr lang="en-US" smtClean="0"/>
              <a:pPr/>
              <a:t>79</a:t>
            </a:fld>
            <a:endParaRPr lang="en-US" dirty="0"/>
          </a:p>
        </p:txBody>
      </p:sp>
    </p:spTree>
    <p:extLst>
      <p:ext uri="{BB962C8B-B14F-4D97-AF65-F5344CB8AC3E}">
        <p14:creationId xmlns:p14="http://schemas.microsoft.com/office/powerpoint/2010/main" val="5488402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74A97B-D507-D74D-A060-F86560375DE8}" type="slidenum">
              <a:rPr lang="en-US" smtClean="0"/>
              <a:t>81</a:t>
            </a:fld>
            <a:endParaRPr lang="en-US"/>
          </a:p>
        </p:txBody>
      </p:sp>
    </p:spTree>
    <p:extLst>
      <p:ext uri="{BB962C8B-B14F-4D97-AF65-F5344CB8AC3E}">
        <p14:creationId xmlns:p14="http://schemas.microsoft.com/office/powerpoint/2010/main" val="37661863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6261C79-81C9-4537-8AFD-1630F762A713}" type="slidenum">
              <a:rPr lang="en-US" smtClean="0"/>
              <a:pPr>
                <a:defRPr/>
              </a:pPr>
              <a:t>6</a:t>
            </a:fld>
            <a:endParaRPr lang="en-US"/>
          </a:p>
        </p:txBody>
      </p:sp>
      <p:sp>
        <p:nvSpPr>
          <p:cNvPr id="5" name="Header Placeholder 4"/>
          <p:cNvSpPr>
            <a:spLocks noGrp="1"/>
          </p:cNvSpPr>
          <p:nvPr>
            <p:ph type="hdr" sz="quarter" idx="11"/>
          </p:nvPr>
        </p:nvSpPr>
        <p:spPr/>
        <p:txBody>
          <a:bodyPr/>
          <a:lstStyle/>
          <a:p>
            <a:pPr>
              <a:defRPr/>
            </a:pPr>
            <a:endParaRPr lang="en-US"/>
          </a:p>
        </p:txBody>
      </p:sp>
    </p:spTree>
    <p:extLst>
      <p:ext uri="{BB962C8B-B14F-4D97-AF65-F5344CB8AC3E}">
        <p14:creationId xmlns:p14="http://schemas.microsoft.com/office/powerpoint/2010/main" val="31333319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4774A97B-D507-D74D-A060-F86560375DE8}" type="slidenum">
              <a:rPr lang="en-US" smtClean="0"/>
              <a:t>20</a:t>
            </a:fld>
            <a:endParaRPr lang="en-US"/>
          </a:p>
        </p:txBody>
      </p:sp>
    </p:spTree>
    <p:extLst>
      <p:ext uri="{BB962C8B-B14F-4D97-AF65-F5344CB8AC3E}">
        <p14:creationId xmlns:p14="http://schemas.microsoft.com/office/powerpoint/2010/main" val="39017259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9E721036-882B-7948-8734-521EC9923D61}" type="slidenum">
              <a:rPr lang="en-US" smtClean="0"/>
              <a:pPr/>
              <a:t>21</a:t>
            </a:fld>
            <a:endParaRPr lang="en-US" dirty="0"/>
          </a:p>
        </p:txBody>
      </p:sp>
    </p:spTree>
    <p:extLst>
      <p:ext uri="{BB962C8B-B14F-4D97-AF65-F5344CB8AC3E}">
        <p14:creationId xmlns:p14="http://schemas.microsoft.com/office/powerpoint/2010/main" val="31236223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1045886" y="1143000"/>
            <a:ext cx="3915325" cy="2533650"/>
          </a:xfrm>
          <a:prstGeom prst="rect">
            <a:avLst/>
          </a:prstGeom>
        </p:spPr>
      </p:pic>
      <p:sp>
        <p:nvSpPr>
          <p:cNvPr id="2" name="Slide Image Placeholder 1"/>
          <p:cNvSpPr>
            <a:spLocks noGrp="1" noRot="1" noChangeAspect="1"/>
          </p:cNvSpPr>
          <p:nvPr>
            <p:ph type="sldImg"/>
          </p:nvPr>
        </p:nvSpPr>
        <p:spPr>
          <a:xfrm>
            <a:off x="306388" y="1143000"/>
            <a:ext cx="5919787" cy="3330575"/>
          </a:xfrm>
        </p:spPr>
      </p:sp>
      <p:sp>
        <p:nvSpPr>
          <p:cNvPr id="3" name="Notes Placeholder 2"/>
          <p:cNvSpPr>
            <a:spLocks noGrp="1"/>
          </p:cNvSpPr>
          <p:nvPr>
            <p:ph type="body" idx="1"/>
          </p:nvPr>
        </p:nvSpPr>
        <p:spPr/>
        <p:txBody>
          <a:bodyPr/>
          <a:lstStyle/>
          <a:p>
            <a:r>
              <a:rPr lang="en-US" dirty="0" smtClean="0"/>
              <a:t> </a:t>
            </a:r>
            <a:endParaRPr lang="en-US" dirty="0"/>
          </a:p>
        </p:txBody>
      </p:sp>
      <p:sp>
        <p:nvSpPr>
          <p:cNvPr id="4" name="Slide Number Placeholder 3"/>
          <p:cNvSpPr>
            <a:spLocks noGrp="1"/>
          </p:cNvSpPr>
          <p:nvPr>
            <p:ph type="sldNum" sz="quarter" idx="10"/>
          </p:nvPr>
        </p:nvSpPr>
        <p:spPr/>
        <p:txBody>
          <a:bodyPr/>
          <a:lstStyle/>
          <a:p>
            <a:fld id="{0B5E923E-2261-4B7E-8907-C3F9D289CC32}" type="slidenum">
              <a:rPr lang="en-US" smtClean="0"/>
              <a:t>23</a:t>
            </a:fld>
            <a:endParaRPr lang="en-US"/>
          </a:p>
        </p:txBody>
      </p:sp>
    </p:spTree>
    <p:extLst>
      <p:ext uri="{BB962C8B-B14F-4D97-AF65-F5344CB8AC3E}">
        <p14:creationId xmlns:p14="http://schemas.microsoft.com/office/powerpoint/2010/main" val="2584867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smtClean="0"/>
              <a:t>Notice that we defined family-centered care. The scope of these guidelines are to explain best practices in caring for the family members of ICU patients. It is not how to provide person-centered care, which would have been a project much larger in scope. </a:t>
            </a:r>
          </a:p>
          <a:p>
            <a:endParaRPr lang="en-US" dirty="0"/>
          </a:p>
          <a:p>
            <a:r>
              <a:rPr lang="en-US" dirty="0" smtClean="0"/>
              <a:t>We purposefully focused as tightly as possible on how to provide care that is family oriented. </a:t>
            </a:r>
          </a:p>
          <a:p>
            <a:endParaRPr lang="en-US" dirty="0"/>
          </a:p>
          <a:p>
            <a:r>
              <a:rPr lang="en-US" dirty="0" smtClean="0"/>
              <a:t>We purposefully reached out to the LGTBQ community to assure that the definitions would work across the gender spectrum</a:t>
            </a:r>
          </a:p>
          <a:p>
            <a:endParaRPr lang="en-US" dirty="0"/>
          </a:p>
        </p:txBody>
      </p:sp>
      <p:sp>
        <p:nvSpPr>
          <p:cNvPr id="4" name="Slide Number Placeholder 3"/>
          <p:cNvSpPr>
            <a:spLocks noGrp="1"/>
          </p:cNvSpPr>
          <p:nvPr>
            <p:ph type="sldNum" sz="quarter" idx="10"/>
          </p:nvPr>
        </p:nvSpPr>
        <p:spPr/>
        <p:txBody>
          <a:bodyPr/>
          <a:lstStyle/>
          <a:p>
            <a:fld id="{0B5E923E-2261-4B7E-8907-C3F9D289CC32}" type="slidenum">
              <a:rPr lang="en-US" smtClean="0"/>
              <a:t>24</a:t>
            </a:fld>
            <a:endParaRPr lang="en-US"/>
          </a:p>
        </p:txBody>
      </p:sp>
    </p:spTree>
    <p:extLst>
      <p:ext uri="{BB962C8B-B14F-4D97-AF65-F5344CB8AC3E}">
        <p14:creationId xmlns:p14="http://schemas.microsoft.com/office/powerpoint/2010/main" val="8057637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tool will help</a:t>
            </a:r>
            <a:r>
              <a:rPr lang="en-US" baseline="0" dirty="0" smtClean="0"/>
              <a:t> you build an ICU or organization-specific bundle for action-planning. </a:t>
            </a:r>
          </a:p>
        </p:txBody>
      </p:sp>
      <p:sp>
        <p:nvSpPr>
          <p:cNvPr id="4" name="Slide Number Placeholder 3"/>
          <p:cNvSpPr>
            <a:spLocks noGrp="1"/>
          </p:cNvSpPr>
          <p:nvPr>
            <p:ph type="sldNum" sz="quarter" idx="10"/>
          </p:nvPr>
        </p:nvSpPr>
        <p:spPr/>
        <p:txBody>
          <a:bodyPr/>
          <a:lstStyle/>
          <a:p>
            <a:fld id="{5BE0CE57-6D36-43A4-8ED4-C2C5F3C6ECEE}" type="slidenum">
              <a:rPr lang="en-US" smtClean="0">
                <a:solidFill>
                  <a:prstClr val="black"/>
                </a:solidFill>
              </a:rPr>
              <a:pPr/>
              <a:t>33</a:t>
            </a:fld>
            <a:endParaRPr lang="en-US">
              <a:solidFill>
                <a:prstClr val="black"/>
              </a:solidFill>
            </a:endParaRPr>
          </a:p>
        </p:txBody>
      </p:sp>
    </p:spTree>
    <p:extLst>
      <p:ext uri="{BB962C8B-B14F-4D97-AF65-F5344CB8AC3E}">
        <p14:creationId xmlns:p14="http://schemas.microsoft.com/office/powerpoint/2010/main" val="29171900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Log into sccm.org</a:t>
            </a:r>
          </a:p>
          <a:p>
            <a:r>
              <a:rPr lang="en-US" dirty="0" smtClean="0"/>
              <a:t>Click research/quality</a:t>
            </a:r>
          </a:p>
          <a:p>
            <a:r>
              <a:rPr lang="en-US" dirty="0" smtClean="0"/>
              <a:t>Click guidelines</a:t>
            </a:r>
            <a:endParaRPr lang="en-US" dirty="0"/>
          </a:p>
        </p:txBody>
      </p:sp>
      <p:sp>
        <p:nvSpPr>
          <p:cNvPr id="4" name="Slide Number Placeholder 3"/>
          <p:cNvSpPr>
            <a:spLocks noGrp="1"/>
          </p:cNvSpPr>
          <p:nvPr>
            <p:ph type="sldNum" sz="quarter" idx="10"/>
          </p:nvPr>
        </p:nvSpPr>
        <p:spPr/>
        <p:txBody>
          <a:bodyPr/>
          <a:lstStyle/>
          <a:p>
            <a:fld id="{5BE0CE57-6D36-43A4-8ED4-C2C5F3C6ECEE}" type="slidenum">
              <a:rPr lang="en-US" smtClean="0">
                <a:solidFill>
                  <a:prstClr val="black"/>
                </a:solidFill>
              </a:rPr>
              <a:pPr/>
              <a:t>34</a:t>
            </a:fld>
            <a:endParaRPr lang="en-US">
              <a:solidFill>
                <a:prstClr val="black"/>
              </a:solidFill>
            </a:endParaRPr>
          </a:p>
        </p:txBody>
      </p:sp>
    </p:spTree>
    <p:extLst>
      <p:ext uri="{BB962C8B-B14F-4D97-AF65-F5344CB8AC3E}">
        <p14:creationId xmlns:p14="http://schemas.microsoft.com/office/powerpoint/2010/main" val="421694348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9" name="Rectangle 28"/>
          <p:cNvSpPr/>
          <p:nvPr userDrawn="1"/>
        </p:nvSpPr>
        <p:spPr>
          <a:xfrm>
            <a:off x="376669" y="4562854"/>
            <a:ext cx="11433372" cy="180133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p:nvPr>
        </p:nvSpPr>
        <p:spPr>
          <a:xfrm>
            <a:off x="888728" y="4781467"/>
            <a:ext cx="10543767" cy="507294"/>
          </a:xfrm>
        </p:spPr>
        <p:txBody>
          <a:bodyPr>
            <a:noAutofit/>
          </a:bodyPr>
          <a:lstStyle>
            <a:lvl1pPr>
              <a:defRPr sz="3200" b="0">
                <a:solidFill>
                  <a:schemeClr val="bg1"/>
                </a:solidFill>
                <a:latin typeface="Calibri"/>
                <a:cs typeface="Calibri"/>
              </a:defRPr>
            </a:lvl1pPr>
          </a:lstStyle>
          <a:p>
            <a:r>
              <a:rPr lang="en-US" dirty="0" smtClean="0"/>
              <a:t>Click to edit Master title style</a:t>
            </a:r>
            <a:endParaRPr dirty="0"/>
          </a:p>
        </p:txBody>
      </p:sp>
      <p:sp>
        <p:nvSpPr>
          <p:cNvPr id="3" name="Subtitle 2"/>
          <p:cNvSpPr>
            <a:spLocks noGrp="1"/>
          </p:cNvSpPr>
          <p:nvPr>
            <p:ph type="subTitle" idx="1"/>
          </p:nvPr>
        </p:nvSpPr>
        <p:spPr>
          <a:xfrm>
            <a:off x="888728" y="5370981"/>
            <a:ext cx="10543767" cy="748553"/>
          </a:xfrm>
        </p:spPr>
        <p:txBody>
          <a:bodyPr>
            <a:normAutofit/>
          </a:bodyPr>
          <a:lstStyle>
            <a:lvl1pPr marL="0" indent="0" algn="l">
              <a:spcBef>
                <a:spcPts val="300"/>
              </a:spcBef>
              <a:buNone/>
              <a:defRPr sz="1400">
                <a:solidFill>
                  <a:schemeClr val="bg1"/>
                </a:solidFill>
                <a:latin typeface="Calibri"/>
                <a:cs typeface="Calibri"/>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dirty="0"/>
          </a:p>
        </p:txBody>
      </p:sp>
      <p:sp>
        <p:nvSpPr>
          <p:cNvPr id="28" name="Rectangle 27"/>
          <p:cNvSpPr/>
          <p:nvPr userDrawn="1"/>
        </p:nvSpPr>
        <p:spPr>
          <a:xfrm>
            <a:off x="376669" y="6431568"/>
            <a:ext cx="11433372" cy="19198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11" name="Picture 10" descr="CD_418062.jpg"/>
          <p:cNvPicPr>
            <a:picLocks noChangeAspect="1"/>
          </p:cNvPicPr>
          <p:nvPr userDrawn="1"/>
        </p:nvPicPr>
        <p:blipFill rotWithShape="1">
          <a:blip r:embed="rId2" cstate="email">
            <a:extLst>
              <a:ext uri="{28A0092B-C50C-407E-A947-70E740481C1C}">
                <a14:useLocalDpi xmlns:a14="http://schemas.microsoft.com/office/drawing/2010/main" val="0"/>
              </a:ext>
            </a:extLst>
          </a:blip>
          <a:srcRect t="30505" b="14375"/>
          <a:stretch/>
        </p:blipFill>
        <p:spPr>
          <a:xfrm>
            <a:off x="376669" y="228601"/>
            <a:ext cx="5048159" cy="4187950"/>
          </a:xfrm>
          <a:prstGeom prst="rect">
            <a:avLst/>
          </a:prstGeom>
        </p:spPr>
      </p:pic>
      <p:pic>
        <p:nvPicPr>
          <p:cNvPr id="12" name="Picture 11" descr="cv_AVISTA_OR_1090_2012.tif"/>
          <p:cNvPicPr>
            <a:picLocks noChangeAspect="1"/>
          </p:cNvPicPr>
          <p:nvPr userDrawn="1"/>
        </p:nvPicPr>
        <p:blipFill rotWithShape="1">
          <a:blip r:embed="rId3" cstate="email">
            <a:extLst>
              <a:ext uri="{28A0092B-C50C-407E-A947-70E740481C1C}">
                <a14:useLocalDpi xmlns:a14="http://schemas.microsoft.com/office/drawing/2010/main" val="0"/>
              </a:ext>
            </a:extLst>
          </a:blip>
          <a:srcRect l="32736"/>
          <a:stretch/>
        </p:blipFill>
        <p:spPr>
          <a:xfrm>
            <a:off x="7738645" y="228601"/>
            <a:ext cx="2057400" cy="2039112"/>
          </a:xfrm>
          <a:prstGeom prst="rect">
            <a:avLst/>
          </a:prstGeom>
        </p:spPr>
      </p:pic>
      <p:pic>
        <p:nvPicPr>
          <p:cNvPr id="15" name="Picture 14" descr="IndexOpen-881627_HR_RF.jpg"/>
          <p:cNvPicPr>
            <a:picLocks noChangeAspect="1"/>
          </p:cNvPicPr>
          <p:nvPr userDrawn="1"/>
        </p:nvPicPr>
        <p:blipFill rotWithShape="1">
          <a:blip r:embed="rId4" cstate="email">
            <a:extLst>
              <a:ext uri="{28A0092B-C50C-407E-A947-70E740481C1C}">
                <a14:useLocalDpi xmlns:a14="http://schemas.microsoft.com/office/drawing/2010/main" val="0"/>
              </a:ext>
            </a:extLst>
          </a:blip>
          <a:srcRect b="19545"/>
          <a:stretch/>
        </p:blipFill>
        <p:spPr>
          <a:xfrm>
            <a:off x="7738645" y="2377441"/>
            <a:ext cx="2057400" cy="2039112"/>
          </a:xfrm>
          <a:prstGeom prst="rect">
            <a:avLst/>
          </a:prstGeom>
        </p:spPr>
      </p:pic>
      <p:pic>
        <p:nvPicPr>
          <p:cNvPr id="16" name="Picture 15" descr="IndexOpen-1097626_HR_RF.jpg"/>
          <p:cNvPicPr>
            <a:picLocks noChangeAspect="1"/>
          </p:cNvPicPr>
          <p:nvPr userDrawn="1"/>
        </p:nvPicPr>
        <p:blipFill rotWithShape="1">
          <a:blip r:embed="rId5" cstate="email">
            <a:extLst>
              <a:ext uri="{28A0092B-C50C-407E-A947-70E740481C1C}">
                <a14:useLocalDpi xmlns:a14="http://schemas.microsoft.com/office/drawing/2010/main" val="0"/>
              </a:ext>
            </a:extLst>
          </a:blip>
          <a:srcRect t="21339" b="12593"/>
          <a:stretch/>
        </p:blipFill>
        <p:spPr>
          <a:xfrm>
            <a:off x="5560594" y="2377440"/>
            <a:ext cx="2057401" cy="2039112"/>
          </a:xfrm>
          <a:prstGeom prst="rect">
            <a:avLst/>
          </a:prstGeom>
        </p:spPr>
      </p:pic>
      <p:pic>
        <p:nvPicPr>
          <p:cNvPr id="18" name="Picture 17" descr="ThinkStock 56361130.jpg"/>
          <p:cNvPicPr>
            <a:picLocks noChangeAspect="1"/>
          </p:cNvPicPr>
          <p:nvPr userDrawn="1"/>
        </p:nvPicPr>
        <p:blipFill rotWithShape="1">
          <a:blip r:embed="rId6" cstate="email">
            <a:extLst>
              <a:ext uri="{28A0092B-C50C-407E-A947-70E740481C1C}">
                <a14:useLocalDpi xmlns:a14="http://schemas.microsoft.com/office/drawing/2010/main" val="0"/>
              </a:ext>
            </a:extLst>
          </a:blip>
          <a:srcRect l="32845"/>
          <a:stretch/>
        </p:blipFill>
        <p:spPr>
          <a:xfrm>
            <a:off x="5560596" y="228601"/>
            <a:ext cx="2057400" cy="2042274"/>
          </a:xfrm>
          <a:prstGeom prst="rect">
            <a:avLst/>
          </a:prstGeom>
        </p:spPr>
      </p:pic>
      <p:sp>
        <p:nvSpPr>
          <p:cNvPr id="4" name="Rectangle 3"/>
          <p:cNvSpPr/>
          <p:nvPr userDrawn="1"/>
        </p:nvSpPr>
        <p:spPr>
          <a:xfrm>
            <a:off x="9931812" y="228601"/>
            <a:ext cx="1878229" cy="4187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 Pictures with Caption">
    <p:spTree>
      <p:nvGrpSpPr>
        <p:cNvPr id="1" name=""/>
        <p:cNvGrpSpPr/>
        <p:nvPr/>
      </p:nvGrpSpPr>
      <p:grpSpPr>
        <a:xfrm>
          <a:off x="0" y="0"/>
          <a:ext cx="0" cy="0"/>
          <a:chOff x="0" y="0"/>
          <a:chExt cx="0" cy="0"/>
        </a:xfrm>
      </p:grpSpPr>
      <p:sp>
        <p:nvSpPr>
          <p:cNvPr id="3" name="Rectangle 2"/>
          <p:cNvSpPr/>
          <p:nvPr userDrawn="1"/>
        </p:nvSpPr>
        <p:spPr>
          <a:xfrm>
            <a:off x="125402" y="6366043"/>
            <a:ext cx="11819151" cy="313598"/>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8" name="Rectangle 7"/>
          <p:cNvSpPr/>
          <p:nvPr/>
        </p:nvSpPr>
        <p:spPr>
          <a:xfrm>
            <a:off x="376668" y="228600"/>
            <a:ext cx="9220995" cy="634593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2" name="Title 1"/>
          <p:cNvSpPr>
            <a:spLocks noGrp="1"/>
          </p:cNvSpPr>
          <p:nvPr>
            <p:ph type="title"/>
          </p:nvPr>
        </p:nvSpPr>
        <p:spPr>
          <a:xfrm>
            <a:off x="747638" y="2571750"/>
            <a:ext cx="8240002" cy="1162050"/>
          </a:xfrm>
        </p:spPr>
        <p:txBody>
          <a:bodyPr anchor="b">
            <a:normAutofit/>
          </a:bodyPr>
          <a:lstStyle>
            <a:lvl1pPr algn="l">
              <a:defRPr sz="3200" b="0">
                <a:solidFill>
                  <a:schemeClr val="bg1"/>
                </a:solidFill>
              </a:defRPr>
            </a:lvl1pPr>
          </a:lstStyle>
          <a:p>
            <a:r>
              <a:rPr lang="en-US" dirty="0" smtClean="0"/>
              <a:t>Click to edit Master title style</a:t>
            </a:r>
            <a:endParaRPr dirty="0"/>
          </a:p>
        </p:txBody>
      </p:sp>
      <p:sp>
        <p:nvSpPr>
          <p:cNvPr id="4" name="Text Placeholder 3"/>
          <p:cNvSpPr>
            <a:spLocks noGrp="1"/>
          </p:cNvSpPr>
          <p:nvPr>
            <p:ph type="body" sz="half" idx="2"/>
          </p:nvPr>
        </p:nvSpPr>
        <p:spPr>
          <a:xfrm>
            <a:off x="748357" y="3733801"/>
            <a:ext cx="8237276" cy="2392363"/>
          </a:xfrm>
        </p:spPr>
        <p:txBody>
          <a:bodyPr>
            <a:normAutofit/>
          </a:bodyPr>
          <a:lstStyle>
            <a:lvl1pPr marL="0" indent="0">
              <a:spcBef>
                <a:spcPts val="600"/>
              </a:spcBef>
              <a:buNone/>
              <a:defRPr sz="18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pic>
        <p:nvPicPr>
          <p:cNvPr id="9" name="Picture 8" descr="PhotosToGo 15624704.jpg"/>
          <p:cNvPicPr>
            <a:picLocks noChangeAspect="1"/>
          </p:cNvPicPr>
          <p:nvPr userDrawn="1"/>
        </p:nvPicPr>
        <p:blipFill rotWithShape="1">
          <a:blip r:embed="rId2" cstate="email">
            <a:extLst>
              <a:ext uri="{28A0092B-C50C-407E-A947-70E740481C1C}">
                <a14:useLocalDpi xmlns:a14="http://schemas.microsoft.com/office/drawing/2010/main" val="0"/>
              </a:ext>
            </a:extLst>
          </a:blip>
          <a:srcRect l="23171" r="9323"/>
          <a:stretch/>
        </p:blipFill>
        <p:spPr>
          <a:xfrm>
            <a:off x="9742408" y="4535424"/>
            <a:ext cx="2057400" cy="2039112"/>
          </a:xfrm>
          <a:prstGeom prst="rect">
            <a:avLst/>
          </a:prstGeom>
        </p:spPr>
      </p:pic>
      <p:sp>
        <p:nvSpPr>
          <p:cNvPr id="11" name="Rectangle 10"/>
          <p:cNvSpPr/>
          <p:nvPr userDrawn="1"/>
        </p:nvSpPr>
        <p:spPr>
          <a:xfrm>
            <a:off x="9742408" y="228600"/>
            <a:ext cx="2057400" cy="20391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12" name="Picture 11" descr="42-20137214.tif"/>
          <p:cNvPicPr>
            <a:picLocks noChangeAspect="1"/>
          </p:cNvPicPr>
          <p:nvPr userDrawn="1"/>
        </p:nvPicPr>
        <p:blipFill rotWithShape="1">
          <a:blip r:embed="rId3" cstate="email">
            <a:extLst>
              <a:ext uri="{28A0092B-C50C-407E-A947-70E740481C1C}">
                <a14:useLocalDpi xmlns:a14="http://schemas.microsoft.com/office/drawing/2010/main" val="0"/>
              </a:ext>
            </a:extLst>
          </a:blip>
          <a:srcRect t="28103" b="5823"/>
          <a:stretch/>
        </p:blipFill>
        <p:spPr>
          <a:xfrm>
            <a:off x="9742408" y="2374941"/>
            <a:ext cx="2057400" cy="2039112"/>
          </a:xfrm>
          <a:prstGeom prst="rect">
            <a:avLst/>
          </a:prstGeom>
        </p:spPr>
      </p:pic>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Content">
    <p:spTree>
      <p:nvGrpSpPr>
        <p:cNvPr id="1" name=""/>
        <p:cNvGrpSpPr/>
        <p:nvPr/>
      </p:nvGrpSpPr>
      <p:grpSpPr>
        <a:xfrm>
          <a:off x="0" y="0"/>
          <a:ext cx="0" cy="0"/>
          <a:chOff x="0" y="0"/>
          <a:chExt cx="0" cy="0"/>
        </a:xfrm>
      </p:grpSpPr>
      <p:sp>
        <p:nvSpPr>
          <p:cNvPr id="11" name="Slide Number Placeholder 10"/>
          <p:cNvSpPr>
            <a:spLocks noGrp="1"/>
          </p:cNvSpPr>
          <p:nvPr>
            <p:ph type="sldNum" sz="quarter" idx="11"/>
          </p:nvPr>
        </p:nvSpPr>
        <p:spPr/>
        <p:txBody>
          <a:bodyPr/>
          <a:lstStyle/>
          <a:p>
            <a:fld id="{A3032E39-2DD7-6341-87B9-9AB98FE36691}" type="slidenum">
              <a:rPr lang="en-US" smtClean="0"/>
              <a:pPr/>
              <a:t>‹#›</a:t>
            </a:fld>
            <a:endParaRPr lang="en-US" dirty="0"/>
          </a:p>
        </p:txBody>
      </p:sp>
      <p:sp>
        <p:nvSpPr>
          <p:cNvPr id="10" name="Footer Placeholder 9"/>
          <p:cNvSpPr>
            <a:spLocks noGrp="1"/>
          </p:cNvSpPr>
          <p:nvPr>
            <p:ph type="ftr" sz="quarter" idx="10"/>
          </p:nvPr>
        </p:nvSpPr>
        <p:spPr/>
        <p:txBody>
          <a:bodyPr/>
          <a:lstStyle/>
          <a:p>
            <a:r>
              <a:rPr lang="en-US" smtClean="0"/>
              <a:t>ASPEN Meeting   |   August 3, 2016   |   Confidential, for Internal Use Only</a:t>
            </a:r>
            <a:endParaRPr lang="en-US" dirty="0"/>
          </a:p>
        </p:txBody>
      </p:sp>
      <p:sp>
        <p:nvSpPr>
          <p:cNvPr id="6" name="Title 5"/>
          <p:cNvSpPr>
            <a:spLocks noGrp="1"/>
          </p:cNvSpPr>
          <p:nvPr>
            <p:ph type="title"/>
          </p:nvPr>
        </p:nvSpPr>
        <p:spPr>
          <a:xfrm>
            <a:off x="504343" y="373379"/>
            <a:ext cx="11173088" cy="266700"/>
          </a:xfrm>
        </p:spPr>
        <p:txBody>
          <a:bodyPr>
            <a:noAutofit/>
          </a:bodyPr>
          <a:lstStyle/>
          <a:p>
            <a:r>
              <a:rPr lang="en-US" smtClean="0"/>
              <a:t>Click to edit Master title style</a:t>
            </a:r>
            <a:endParaRPr lang="en-US" dirty="0"/>
          </a:p>
        </p:txBody>
      </p:sp>
      <p:sp>
        <p:nvSpPr>
          <p:cNvPr id="4" name="Text Placeholder 3"/>
          <p:cNvSpPr>
            <a:spLocks noGrp="1"/>
          </p:cNvSpPr>
          <p:nvPr>
            <p:ph type="body" sz="quarter" idx="12"/>
          </p:nvPr>
        </p:nvSpPr>
        <p:spPr>
          <a:xfrm>
            <a:off x="504343" y="625898"/>
            <a:ext cx="11173088" cy="266700"/>
          </a:xfrm>
        </p:spPr>
        <p:txBody>
          <a:bodyPr>
            <a:noAutofit/>
          </a:bodyPr>
          <a:lstStyle>
            <a:lvl1pPr marL="0">
              <a:lnSpc>
                <a:spcPts val="2000"/>
              </a:lnSpc>
              <a:spcAft>
                <a:spcPts val="0"/>
              </a:spcAft>
              <a:buFontTx/>
              <a:buNone/>
              <a:defRPr sz="2300" cap="all">
                <a:solidFill>
                  <a:schemeClr val="tx2"/>
                </a:solidFill>
                <a:latin typeface="Effra Light"/>
              </a:defRPr>
            </a:lvl1pPr>
            <a:lvl2pPr marL="0" indent="0">
              <a:lnSpc>
                <a:spcPts val="2000"/>
              </a:lnSpc>
              <a:spcAft>
                <a:spcPts val="0"/>
              </a:spcAft>
              <a:buFontTx/>
              <a:buNone/>
              <a:defRPr sz="2300" b="0" i="0" cap="all">
                <a:solidFill>
                  <a:schemeClr val="tx2"/>
                </a:solidFill>
                <a:latin typeface="Effra Light"/>
              </a:defRPr>
            </a:lvl2pPr>
            <a:lvl3pPr marL="0" indent="0">
              <a:lnSpc>
                <a:spcPts val="2000"/>
              </a:lnSpc>
              <a:spcAft>
                <a:spcPts val="0"/>
              </a:spcAft>
              <a:buFontTx/>
              <a:buNone/>
              <a:defRPr sz="2300" b="0" i="0" cap="all">
                <a:solidFill>
                  <a:schemeClr val="tx2"/>
                </a:solidFill>
                <a:latin typeface="Effra Light"/>
              </a:defRPr>
            </a:lvl3pPr>
            <a:lvl4pPr marL="0" indent="0">
              <a:lnSpc>
                <a:spcPts val="2000"/>
              </a:lnSpc>
              <a:spcAft>
                <a:spcPts val="0"/>
              </a:spcAft>
              <a:buFontTx/>
              <a:buNone/>
              <a:defRPr sz="2300" b="0" i="0" cap="all">
                <a:solidFill>
                  <a:schemeClr val="tx2"/>
                </a:solidFill>
                <a:latin typeface="Effra Light"/>
              </a:defRPr>
            </a:lvl4pPr>
            <a:lvl5pPr marL="0" indent="0">
              <a:lnSpc>
                <a:spcPts val="2000"/>
              </a:lnSpc>
              <a:spcAft>
                <a:spcPts val="0"/>
              </a:spcAft>
              <a:buFontTx/>
              <a:buNone/>
              <a:defRPr sz="2300" b="0" i="0" cap="all">
                <a:solidFill>
                  <a:schemeClr val="tx2"/>
                </a:solidFill>
                <a:latin typeface="Effra Light"/>
              </a:defRPr>
            </a:lvl5pPr>
            <a:lvl6pPr marL="0" indent="0">
              <a:lnSpc>
                <a:spcPts val="2333"/>
              </a:lnSpc>
              <a:spcAft>
                <a:spcPts val="333"/>
              </a:spcAft>
              <a:buFontTx/>
              <a:buNone/>
              <a:defRPr sz="2300" b="0" i="0" cap="all">
                <a:latin typeface="Effra Light"/>
                <a:cs typeface="Effra Light"/>
              </a:defRPr>
            </a:lvl6pPr>
            <a:lvl7pPr marL="0" indent="0">
              <a:lnSpc>
                <a:spcPts val="2333"/>
              </a:lnSpc>
              <a:spcAft>
                <a:spcPts val="333"/>
              </a:spcAft>
              <a:buFontTx/>
              <a:buNone/>
              <a:defRPr sz="2300" b="0" i="0" cap="all">
                <a:latin typeface="Effra Light"/>
                <a:cs typeface="Effra Light"/>
              </a:defRPr>
            </a:lvl7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681703240"/>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7" name="Rectangle 6"/>
          <p:cNvSpPr/>
          <p:nvPr userDrawn="1"/>
        </p:nvSpPr>
        <p:spPr>
          <a:xfrm>
            <a:off x="0" y="228600"/>
            <a:ext cx="12188825" cy="1219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sz="1800"/>
          </a:p>
        </p:txBody>
      </p:sp>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609441" y="1535113"/>
            <a:ext cx="538551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441" y="2174875"/>
            <a:ext cx="538551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6191754" y="1535113"/>
            <a:ext cx="538763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1754" y="2174875"/>
            <a:ext cx="538763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8" name="Rectangle 4"/>
          <p:cNvSpPr>
            <a:spLocks noGrp="1" noChangeArrowheads="1"/>
          </p:cNvSpPr>
          <p:nvPr>
            <p:ph type="dt" sz="half" idx="10"/>
          </p:nvPr>
        </p:nvSpPr>
        <p:spPr/>
        <p:txBody>
          <a:bodyPr/>
          <a:lstStyle>
            <a:lvl1pPr>
              <a:defRPr/>
            </a:lvl1pPr>
          </a:lstStyle>
          <a:p>
            <a:pPr>
              <a:defRPr/>
            </a:pPr>
            <a:fld id="{0A0F5333-D853-416F-BFAA-CAF0F226F438}" type="datetime1">
              <a:rPr lang="en-US" altLang="en-US"/>
              <a:pPr>
                <a:defRPr/>
              </a:pPr>
              <a:t>11/28/2018</a:t>
            </a:fld>
            <a:endParaRPr lang="en-US" altLang="en-US"/>
          </a:p>
        </p:txBody>
      </p:sp>
      <p:sp>
        <p:nvSpPr>
          <p:cNvPr id="9" name="Rectangle 6"/>
          <p:cNvSpPr>
            <a:spLocks noGrp="1" noChangeArrowheads="1"/>
          </p:cNvSpPr>
          <p:nvPr>
            <p:ph type="sldNum" sz="quarter" idx="11"/>
          </p:nvPr>
        </p:nvSpPr>
        <p:spPr/>
        <p:txBody>
          <a:bodyPr/>
          <a:lstStyle>
            <a:lvl1pPr>
              <a:defRPr/>
            </a:lvl1pPr>
          </a:lstStyle>
          <a:p>
            <a:pPr>
              <a:defRPr/>
            </a:pPr>
            <a:fld id="{246D3A7E-DDDC-4DAA-BF40-C0998491ACB9}" type="slidenum">
              <a:rPr lang="en-US" altLang="en-US"/>
              <a:pPr>
                <a:defRPr/>
              </a:pPr>
              <a:t>‹#›</a:t>
            </a:fld>
            <a:endParaRPr lang="en-US" altLang="en-US"/>
          </a:p>
        </p:txBody>
      </p:sp>
    </p:spTree>
    <p:extLst>
      <p:ext uri="{BB962C8B-B14F-4D97-AF65-F5344CB8AC3E}">
        <p14:creationId xmlns:p14="http://schemas.microsoft.com/office/powerpoint/2010/main" val="30786956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1_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441" y="292100"/>
            <a:ext cx="10969943" cy="5727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3" name="Rectangle 4"/>
          <p:cNvSpPr>
            <a:spLocks noGrp="1" noChangeArrowheads="1"/>
          </p:cNvSpPr>
          <p:nvPr>
            <p:ph type="dt" sz="half" idx="10"/>
          </p:nvPr>
        </p:nvSpPr>
        <p:spPr>
          <a:ln/>
        </p:spPr>
        <p:txBody>
          <a:bodyPr/>
          <a:lstStyle>
            <a:lvl1pPr>
              <a:defRPr/>
            </a:lvl1pPr>
          </a:lstStyle>
          <a:p>
            <a:pPr>
              <a:defRPr/>
            </a:pPr>
            <a:r>
              <a:rPr lang="en-US"/>
              <a:t>www.thecarenet.ca</a:t>
            </a:r>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9B17E240-7BD4-442F-8210-49627F818FDF}" type="slidenum">
              <a:rPr lang="en-US" altLang="en-US"/>
              <a:pPr/>
              <a:t>‹#›</a:t>
            </a:fld>
            <a:endParaRPr lang="en-US" altLang="en-US"/>
          </a:p>
        </p:txBody>
      </p:sp>
    </p:spTree>
    <p:extLst>
      <p:ext uri="{BB962C8B-B14F-4D97-AF65-F5344CB8AC3E}">
        <p14:creationId xmlns:p14="http://schemas.microsoft.com/office/powerpoint/2010/main" val="29933202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x">
  <p:cSld name="Blank 0">
    <p:spTree>
      <p:nvGrpSpPr>
        <p:cNvPr id="1" name=""/>
        <p:cNvGrpSpPr/>
        <p:nvPr/>
      </p:nvGrpSpPr>
      <p:grpSpPr>
        <a:xfrm>
          <a:off x="0" y="0"/>
          <a:ext cx="0" cy="0"/>
          <a:chOff x="0" y="0"/>
          <a:chExt cx="0" cy="0"/>
        </a:xfrm>
      </p:grpSpPr>
      <p:sp>
        <p:nvSpPr>
          <p:cNvPr id="62" name="Shape 62"/>
          <p:cNvSpPr>
            <a:spLocks noGrp="1"/>
          </p:cNvSpPr>
          <p:nvPr>
            <p:ph type="sldNum" sz="quarter" idx="2"/>
          </p:nvPr>
        </p:nvSpPr>
        <p:spPr>
          <a:prstGeom prst="rect">
            <a:avLst/>
          </a:prstGeom>
        </p:spPr>
        <p:txBody>
          <a:bodyPr/>
          <a:lstStyle/>
          <a:p>
            <a:pPr lvl="0"/>
            <a:fld id="{86CB4B4D-7CA3-9044-876B-883B54F8677D}" type="slidenum">
              <a:t>‹#›</a:t>
            </a:fld>
            <a:endParaRPr/>
          </a:p>
        </p:txBody>
      </p:sp>
    </p:spTree>
    <p:extLst>
      <p:ext uri="{BB962C8B-B14F-4D97-AF65-F5344CB8AC3E}">
        <p14:creationId xmlns:p14="http://schemas.microsoft.com/office/powerpoint/2010/main" val="1617743003"/>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ntent">
    <p:spTree>
      <p:nvGrpSpPr>
        <p:cNvPr id="1" name=""/>
        <p:cNvGrpSpPr/>
        <p:nvPr/>
      </p:nvGrpSpPr>
      <p:grpSpPr>
        <a:xfrm>
          <a:off x="0" y="0"/>
          <a:ext cx="0" cy="0"/>
          <a:chOff x="0" y="0"/>
          <a:chExt cx="0" cy="0"/>
        </a:xfrm>
      </p:grpSpPr>
      <p:sp>
        <p:nvSpPr>
          <p:cNvPr id="11" name="Slide Number Placeholder 10"/>
          <p:cNvSpPr>
            <a:spLocks noGrp="1"/>
          </p:cNvSpPr>
          <p:nvPr>
            <p:ph type="sldNum" sz="quarter" idx="11"/>
          </p:nvPr>
        </p:nvSpPr>
        <p:spPr/>
        <p:txBody>
          <a:bodyPr/>
          <a:lstStyle/>
          <a:p>
            <a:fld id="{A3032E39-2DD7-6341-87B9-9AB98FE36691}" type="slidenum">
              <a:rPr lang="en-US" smtClean="0">
                <a:solidFill>
                  <a:srgbClr val="FFFFFF"/>
                </a:solidFill>
              </a:rPr>
              <a:pPr/>
              <a:t>‹#›</a:t>
            </a:fld>
            <a:endParaRPr lang="en-US" dirty="0">
              <a:solidFill>
                <a:srgbClr val="FFFFFF"/>
              </a:solidFill>
            </a:endParaRPr>
          </a:p>
        </p:txBody>
      </p:sp>
      <p:sp>
        <p:nvSpPr>
          <p:cNvPr id="10" name="Footer Placeholder 9"/>
          <p:cNvSpPr>
            <a:spLocks noGrp="1"/>
          </p:cNvSpPr>
          <p:nvPr>
            <p:ph type="ftr" sz="quarter" idx="10"/>
          </p:nvPr>
        </p:nvSpPr>
        <p:spPr/>
        <p:txBody>
          <a:bodyPr/>
          <a:lstStyle/>
          <a:p>
            <a:r>
              <a:rPr lang="en-US" smtClean="0">
                <a:solidFill>
                  <a:srgbClr val="FFFFFF"/>
                </a:solidFill>
              </a:rPr>
              <a:t>ASPEN Meeting   |   August 3, 2016   |   Confidential, for Internal Use Only</a:t>
            </a:r>
            <a:endParaRPr lang="en-US" dirty="0">
              <a:solidFill>
                <a:srgbClr val="FFFFFF"/>
              </a:solidFill>
            </a:endParaRPr>
          </a:p>
        </p:txBody>
      </p:sp>
      <p:sp>
        <p:nvSpPr>
          <p:cNvPr id="6" name="Title 5"/>
          <p:cNvSpPr>
            <a:spLocks noGrp="1"/>
          </p:cNvSpPr>
          <p:nvPr>
            <p:ph type="title"/>
          </p:nvPr>
        </p:nvSpPr>
        <p:spPr>
          <a:xfrm>
            <a:off x="504343" y="373379"/>
            <a:ext cx="11173088" cy="266700"/>
          </a:xfrm>
        </p:spPr>
        <p:txBody>
          <a:bodyPr>
            <a:noAutofit/>
          </a:bodyPr>
          <a:lstStyle/>
          <a:p>
            <a:r>
              <a:rPr lang="en-US" smtClean="0"/>
              <a:t>Click to edit Master title style</a:t>
            </a:r>
            <a:endParaRPr lang="en-US" dirty="0"/>
          </a:p>
        </p:txBody>
      </p:sp>
      <p:sp>
        <p:nvSpPr>
          <p:cNvPr id="4" name="Text Placeholder 3"/>
          <p:cNvSpPr>
            <a:spLocks noGrp="1"/>
          </p:cNvSpPr>
          <p:nvPr>
            <p:ph type="body" sz="quarter" idx="12"/>
          </p:nvPr>
        </p:nvSpPr>
        <p:spPr>
          <a:xfrm>
            <a:off x="504343" y="625898"/>
            <a:ext cx="11173088" cy="266700"/>
          </a:xfrm>
        </p:spPr>
        <p:txBody>
          <a:bodyPr>
            <a:noAutofit/>
          </a:bodyPr>
          <a:lstStyle>
            <a:lvl1pPr marL="0">
              <a:lnSpc>
                <a:spcPts val="2000"/>
              </a:lnSpc>
              <a:spcAft>
                <a:spcPts val="0"/>
              </a:spcAft>
              <a:buFontTx/>
              <a:buNone/>
              <a:defRPr sz="2300" cap="all">
                <a:solidFill>
                  <a:schemeClr val="tx2"/>
                </a:solidFill>
                <a:latin typeface="Effra Light"/>
              </a:defRPr>
            </a:lvl1pPr>
            <a:lvl2pPr marL="0" indent="0">
              <a:lnSpc>
                <a:spcPts val="2000"/>
              </a:lnSpc>
              <a:spcAft>
                <a:spcPts val="0"/>
              </a:spcAft>
              <a:buFontTx/>
              <a:buNone/>
              <a:defRPr sz="2300" b="0" i="0" cap="all">
                <a:solidFill>
                  <a:schemeClr val="tx2"/>
                </a:solidFill>
                <a:latin typeface="Effra Light"/>
              </a:defRPr>
            </a:lvl2pPr>
            <a:lvl3pPr marL="0" indent="0">
              <a:lnSpc>
                <a:spcPts val="2000"/>
              </a:lnSpc>
              <a:spcAft>
                <a:spcPts val="0"/>
              </a:spcAft>
              <a:buFontTx/>
              <a:buNone/>
              <a:defRPr sz="2300" b="0" i="0" cap="all">
                <a:solidFill>
                  <a:schemeClr val="tx2"/>
                </a:solidFill>
                <a:latin typeface="Effra Light"/>
              </a:defRPr>
            </a:lvl3pPr>
            <a:lvl4pPr marL="0" indent="0">
              <a:lnSpc>
                <a:spcPts val="2000"/>
              </a:lnSpc>
              <a:spcAft>
                <a:spcPts val="0"/>
              </a:spcAft>
              <a:buFontTx/>
              <a:buNone/>
              <a:defRPr sz="2300" b="0" i="0" cap="all">
                <a:solidFill>
                  <a:schemeClr val="tx2"/>
                </a:solidFill>
                <a:latin typeface="Effra Light"/>
              </a:defRPr>
            </a:lvl4pPr>
            <a:lvl5pPr marL="0" indent="0">
              <a:lnSpc>
                <a:spcPts val="2000"/>
              </a:lnSpc>
              <a:spcAft>
                <a:spcPts val="0"/>
              </a:spcAft>
              <a:buFontTx/>
              <a:buNone/>
              <a:defRPr sz="2300" b="0" i="0" cap="all">
                <a:solidFill>
                  <a:schemeClr val="tx2"/>
                </a:solidFill>
                <a:latin typeface="Effra Light"/>
              </a:defRPr>
            </a:lvl5pPr>
            <a:lvl6pPr marL="0" indent="0">
              <a:lnSpc>
                <a:spcPts val="2333"/>
              </a:lnSpc>
              <a:spcAft>
                <a:spcPts val="333"/>
              </a:spcAft>
              <a:buFontTx/>
              <a:buNone/>
              <a:defRPr sz="2300" b="0" i="0" cap="all">
                <a:latin typeface="Effra Light"/>
                <a:cs typeface="Effra Light"/>
              </a:defRPr>
            </a:lvl6pPr>
            <a:lvl7pPr marL="0" indent="0">
              <a:lnSpc>
                <a:spcPts val="2333"/>
              </a:lnSpc>
              <a:spcAft>
                <a:spcPts val="333"/>
              </a:spcAft>
              <a:buFontTx/>
              <a:buNone/>
              <a:defRPr sz="2300" b="0" i="0" cap="all">
                <a:latin typeface="Effra Light"/>
                <a:cs typeface="Effra Light"/>
              </a:defRPr>
            </a:lvl7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336939383"/>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 Col Content">
    <p:spTree>
      <p:nvGrpSpPr>
        <p:cNvPr id="1" name=""/>
        <p:cNvGrpSpPr/>
        <p:nvPr/>
      </p:nvGrpSpPr>
      <p:grpSpPr>
        <a:xfrm>
          <a:off x="0" y="0"/>
          <a:ext cx="0" cy="0"/>
          <a:chOff x="0" y="0"/>
          <a:chExt cx="0" cy="0"/>
        </a:xfrm>
      </p:grpSpPr>
      <p:sp>
        <p:nvSpPr>
          <p:cNvPr id="11" name="Slide Number Placeholder 10"/>
          <p:cNvSpPr>
            <a:spLocks noGrp="1"/>
          </p:cNvSpPr>
          <p:nvPr>
            <p:ph type="sldNum" sz="quarter" idx="11"/>
          </p:nvPr>
        </p:nvSpPr>
        <p:spPr/>
        <p:txBody>
          <a:bodyPr/>
          <a:lstStyle/>
          <a:p>
            <a:fld id="{A3032E39-2DD7-6341-87B9-9AB98FE36691}" type="slidenum">
              <a:rPr lang="en-US" smtClean="0">
                <a:solidFill>
                  <a:srgbClr val="FFFFFF"/>
                </a:solidFill>
              </a:rPr>
              <a:pPr/>
              <a:t>‹#›</a:t>
            </a:fld>
            <a:endParaRPr lang="en-US" dirty="0">
              <a:solidFill>
                <a:srgbClr val="FFFFFF"/>
              </a:solidFill>
            </a:endParaRPr>
          </a:p>
        </p:txBody>
      </p:sp>
      <p:sp>
        <p:nvSpPr>
          <p:cNvPr id="10" name="Footer Placeholder 9"/>
          <p:cNvSpPr>
            <a:spLocks noGrp="1"/>
          </p:cNvSpPr>
          <p:nvPr>
            <p:ph type="ftr" sz="quarter" idx="10"/>
          </p:nvPr>
        </p:nvSpPr>
        <p:spPr/>
        <p:txBody>
          <a:bodyPr/>
          <a:lstStyle/>
          <a:p>
            <a:r>
              <a:rPr lang="en-US" smtClean="0">
                <a:solidFill>
                  <a:srgbClr val="FFFFFF"/>
                </a:solidFill>
              </a:rPr>
              <a:t>ASPEN Meeting   |   August 3, 2016   |   Confidential, for Internal Use Only</a:t>
            </a:r>
            <a:endParaRPr lang="en-US" dirty="0">
              <a:solidFill>
                <a:srgbClr val="FFFFFF"/>
              </a:solidFill>
            </a:endParaRPr>
          </a:p>
        </p:txBody>
      </p:sp>
      <p:sp>
        <p:nvSpPr>
          <p:cNvPr id="9" name="Title 8"/>
          <p:cNvSpPr>
            <a:spLocks noGrp="1"/>
          </p:cNvSpPr>
          <p:nvPr>
            <p:ph type="title"/>
          </p:nvPr>
        </p:nvSpPr>
        <p:spPr>
          <a:xfrm>
            <a:off x="504341" y="371678"/>
            <a:ext cx="11173091" cy="266700"/>
          </a:xfrm>
        </p:spPr>
        <p:txBody>
          <a:bodyPr/>
          <a:lstStyle>
            <a:lvl1pPr>
              <a:lnSpc>
                <a:spcPts val="2000"/>
              </a:lnSpc>
              <a:spcBef>
                <a:spcPts val="0"/>
              </a:spcBef>
              <a:spcAft>
                <a:spcPts val="0"/>
              </a:spcAft>
              <a:defRPr/>
            </a:lvl1pPr>
          </a:lstStyle>
          <a:p>
            <a:r>
              <a:rPr lang="en-US" smtClean="0"/>
              <a:t>Click to edit Master title style</a:t>
            </a:r>
            <a:endParaRPr lang="en-US" dirty="0"/>
          </a:p>
        </p:txBody>
      </p:sp>
      <p:sp>
        <p:nvSpPr>
          <p:cNvPr id="7" name="Text Placeholder 3"/>
          <p:cNvSpPr>
            <a:spLocks noGrp="1"/>
          </p:cNvSpPr>
          <p:nvPr>
            <p:ph type="body" sz="quarter" idx="13"/>
          </p:nvPr>
        </p:nvSpPr>
        <p:spPr>
          <a:xfrm>
            <a:off x="504341" y="624840"/>
            <a:ext cx="11173091" cy="266700"/>
          </a:xfrm>
        </p:spPr>
        <p:txBody>
          <a:bodyPr>
            <a:noAutofit/>
          </a:bodyPr>
          <a:lstStyle>
            <a:lvl1pPr marL="0">
              <a:lnSpc>
                <a:spcPts val="2000"/>
              </a:lnSpc>
              <a:spcBef>
                <a:spcPts val="0"/>
              </a:spcBef>
              <a:spcAft>
                <a:spcPts val="0"/>
              </a:spcAft>
              <a:buFontTx/>
              <a:buNone/>
              <a:defRPr sz="2300" cap="all">
                <a:solidFill>
                  <a:schemeClr val="tx2"/>
                </a:solidFill>
                <a:latin typeface="Effra Light"/>
              </a:defRPr>
            </a:lvl1pPr>
            <a:lvl2pPr marL="0" indent="0">
              <a:lnSpc>
                <a:spcPts val="2000"/>
              </a:lnSpc>
              <a:spcBef>
                <a:spcPts val="0"/>
              </a:spcBef>
              <a:spcAft>
                <a:spcPts val="0"/>
              </a:spcAft>
              <a:buFontTx/>
              <a:buNone/>
              <a:defRPr sz="2300" b="0" i="0" cap="all">
                <a:solidFill>
                  <a:schemeClr val="tx2"/>
                </a:solidFill>
                <a:latin typeface="Effra Light"/>
              </a:defRPr>
            </a:lvl2pPr>
            <a:lvl3pPr marL="0" indent="0">
              <a:lnSpc>
                <a:spcPts val="2000"/>
              </a:lnSpc>
              <a:spcBef>
                <a:spcPts val="0"/>
              </a:spcBef>
              <a:spcAft>
                <a:spcPts val="0"/>
              </a:spcAft>
              <a:buFontTx/>
              <a:buNone/>
              <a:defRPr sz="2300" b="0" i="0" cap="all">
                <a:solidFill>
                  <a:schemeClr val="tx2"/>
                </a:solidFill>
                <a:latin typeface="Effra Light"/>
              </a:defRPr>
            </a:lvl3pPr>
            <a:lvl4pPr marL="0" indent="0">
              <a:lnSpc>
                <a:spcPts val="2000"/>
              </a:lnSpc>
              <a:spcBef>
                <a:spcPts val="0"/>
              </a:spcBef>
              <a:spcAft>
                <a:spcPts val="0"/>
              </a:spcAft>
              <a:buFontTx/>
              <a:buNone/>
              <a:defRPr sz="2300" b="0" i="0" cap="all">
                <a:solidFill>
                  <a:schemeClr val="tx2"/>
                </a:solidFill>
                <a:latin typeface="Effra Light"/>
              </a:defRPr>
            </a:lvl4pPr>
            <a:lvl5pPr marL="0" indent="0">
              <a:lnSpc>
                <a:spcPts val="2000"/>
              </a:lnSpc>
              <a:spcBef>
                <a:spcPts val="0"/>
              </a:spcBef>
              <a:spcAft>
                <a:spcPts val="0"/>
              </a:spcAft>
              <a:buFontTx/>
              <a:buNone/>
              <a:defRPr sz="2300" b="0" i="0" cap="all">
                <a:solidFill>
                  <a:schemeClr val="tx2"/>
                </a:solidFill>
                <a:latin typeface="Effra Light"/>
              </a:defRPr>
            </a:lvl5pPr>
            <a:lvl6pPr marL="0" indent="0">
              <a:lnSpc>
                <a:spcPts val="2333"/>
              </a:lnSpc>
              <a:spcAft>
                <a:spcPts val="333"/>
              </a:spcAft>
              <a:buFontTx/>
              <a:buNone/>
              <a:defRPr sz="2300" b="0" i="0" cap="all">
                <a:latin typeface="Effra Light"/>
                <a:cs typeface="Effra Light"/>
              </a:defRPr>
            </a:lvl6pPr>
            <a:lvl7pPr marL="0" indent="0">
              <a:lnSpc>
                <a:spcPts val="2333"/>
              </a:lnSpc>
              <a:spcAft>
                <a:spcPts val="333"/>
              </a:spcAft>
              <a:buFontTx/>
              <a:buNone/>
              <a:defRPr sz="2300" b="0" i="0" cap="all">
                <a:latin typeface="Effra Light"/>
                <a:cs typeface="Effra Light"/>
              </a:defRPr>
            </a:lvl7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Content Placeholder 2"/>
          <p:cNvSpPr>
            <a:spLocks noGrp="1"/>
          </p:cNvSpPr>
          <p:nvPr>
            <p:ph idx="1"/>
          </p:nvPr>
        </p:nvSpPr>
        <p:spPr>
          <a:xfrm>
            <a:off x="504341" y="1330855"/>
            <a:ext cx="5588308" cy="4573323"/>
          </a:xfrm>
        </p:spPr>
        <p:txBody>
          <a:bodyPr rIns="152394"/>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2"/>
          <p:cNvSpPr>
            <a:spLocks noGrp="1"/>
          </p:cNvSpPr>
          <p:nvPr>
            <p:ph idx="12"/>
          </p:nvPr>
        </p:nvSpPr>
        <p:spPr>
          <a:xfrm>
            <a:off x="6092650" y="1330855"/>
            <a:ext cx="5584781" cy="4573323"/>
          </a:xfrm>
        </p:spPr>
        <p:txBody>
          <a:bodyPr rIns="152394"/>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76199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 Col Intro Content">
    <p:spTree>
      <p:nvGrpSpPr>
        <p:cNvPr id="1" name=""/>
        <p:cNvGrpSpPr/>
        <p:nvPr/>
      </p:nvGrpSpPr>
      <p:grpSpPr>
        <a:xfrm>
          <a:off x="0" y="0"/>
          <a:ext cx="0" cy="0"/>
          <a:chOff x="0" y="0"/>
          <a:chExt cx="0" cy="0"/>
        </a:xfrm>
      </p:grpSpPr>
      <p:sp>
        <p:nvSpPr>
          <p:cNvPr id="11" name="Slide Number Placeholder 10"/>
          <p:cNvSpPr>
            <a:spLocks noGrp="1"/>
          </p:cNvSpPr>
          <p:nvPr>
            <p:ph type="sldNum" sz="quarter" idx="11"/>
          </p:nvPr>
        </p:nvSpPr>
        <p:spPr/>
        <p:txBody>
          <a:bodyPr/>
          <a:lstStyle/>
          <a:p>
            <a:fld id="{A3032E39-2DD7-6341-87B9-9AB98FE36691}" type="slidenum">
              <a:rPr lang="en-US" smtClean="0">
                <a:solidFill>
                  <a:srgbClr val="FFFFFF"/>
                </a:solidFill>
              </a:rPr>
              <a:pPr/>
              <a:t>‹#›</a:t>
            </a:fld>
            <a:endParaRPr lang="en-US" dirty="0">
              <a:solidFill>
                <a:srgbClr val="FFFFFF"/>
              </a:solidFill>
            </a:endParaRPr>
          </a:p>
        </p:txBody>
      </p:sp>
      <p:sp>
        <p:nvSpPr>
          <p:cNvPr id="10" name="Footer Placeholder 9"/>
          <p:cNvSpPr>
            <a:spLocks noGrp="1"/>
          </p:cNvSpPr>
          <p:nvPr>
            <p:ph type="ftr" sz="quarter" idx="10"/>
          </p:nvPr>
        </p:nvSpPr>
        <p:spPr/>
        <p:txBody>
          <a:bodyPr/>
          <a:lstStyle/>
          <a:p>
            <a:r>
              <a:rPr lang="en-US" smtClean="0">
                <a:solidFill>
                  <a:srgbClr val="FFFFFF"/>
                </a:solidFill>
              </a:rPr>
              <a:t>ASPEN Meeting   |   August 3, 2016   |   Confidential, for Internal Use Only</a:t>
            </a:r>
            <a:endParaRPr lang="en-US" dirty="0">
              <a:solidFill>
                <a:srgbClr val="FFFFFF"/>
              </a:solidFill>
            </a:endParaRPr>
          </a:p>
        </p:txBody>
      </p:sp>
      <p:sp>
        <p:nvSpPr>
          <p:cNvPr id="9" name="Title 8"/>
          <p:cNvSpPr>
            <a:spLocks noGrp="1"/>
          </p:cNvSpPr>
          <p:nvPr>
            <p:ph type="title"/>
          </p:nvPr>
        </p:nvSpPr>
        <p:spPr>
          <a:xfrm>
            <a:off x="504343" y="373380"/>
            <a:ext cx="11173088" cy="266700"/>
          </a:xfrm>
        </p:spPr>
        <p:txBody>
          <a:bodyPr/>
          <a:lstStyle>
            <a:lvl1pPr>
              <a:lnSpc>
                <a:spcPts val="2000"/>
              </a:lnSpc>
              <a:spcBef>
                <a:spcPts val="0"/>
              </a:spcBef>
              <a:spcAft>
                <a:spcPts val="0"/>
              </a:spcAft>
              <a:defRPr/>
            </a:lvl1pPr>
          </a:lstStyle>
          <a:p>
            <a:r>
              <a:rPr lang="en-US" smtClean="0"/>
              <a:t>Click to edit Master title style</a:t>
            </a:r>
            <a:endParaRPr lang="en-US" dirty="0"/>
          </a:p>
        </p:txBody>
      </p:sp>
      <p:sp>
        <p:nvSpPr>
          <p:cNvPr id="13" name="Text Placeholder 3"/>
          <p:cNvSpPr>
            <a:spLocks noGrp="1"/>
          </p:cNvSpPr>
          <p:nvPr>
            <p:ph type="body" sz="quarter" idx="14"/>
          </p:nvPr>
        </p:nvSpPr>
        <p:spPr>
          <a:xfrm>
            <a:off x="504343" y="624840"/>
            <a:ext cx="11173088" cy="266700"/>
          </a:xfrm>
        </p:spPr>
        <p:txBody>
          <a:bodyPr>
            <a:noAutofit/>
          </a:bodyPr>
          <a:lstStyle>
            <a:lvl1pPr marL="0">
              <a:lnSpc>
                <a:spcPts val="2000"/>
              </a:lnSpc>
              <a:spcBef>
                <a:spcPts val="0"/>
              </a:spcBef>
              <a:spcAft>
                <a:spcPts val="0"/>
              </a:spcAft>
              <a:buFontTx/>
              <a:buNone/>
              <a:defRPr sz="2300" cap="all">
                <a:solidFill>
                  <a:schemeClr val="tx2"/>
                </a:solidFill>
                <a:latin typeface="Effra Light"/>
              </a:defRPr>
            </a:lvl1pPr>
            <a:lvl2pPr marL="0" indent="0">
              <a:lnSpc>
                <a:spcPts val="2000"/>
              </a:lnSpc>
              <a:spcBef>
                <a:spcPts val="0"/>
              </a:spcBef>
              <a:spcAft>
                <a:spcPts val="0"/>
              </a:spcAft>
              <a:buFontTx/>
              <a:buNone/>
              <a:defRPr sz="2300" b="0" i="0" cap="all">
                <a:solidFill>
                  <a:schemeClr val="tx2"/>
                </a:solidFill>
                <a:latin typeface="Effra Light"/>
              </a:defRPr>
            </a:lvl2pPr>
            <a:lvl3pPr marL="0" indent="0">
              <a:lnSpc>
                <a:spcPts val="2000"/>
              </a:lnSpc>
              <a:spcBef>
                <a:spcPts val="0"/>
              </a:spcBef>
              <a:spcAft>
                <a:spcPts val="0"/>
              </a:spcAft>
              <a:buFontTx/>
              <a:buNone/>
              <a:defRPr sz="2300" b="0" i="0" cap="all">
                <a:solidFill>
                  <a:schemeClr val="tx2"/>
                </a:solidFill>
                <a:latin typeface="Effra Light"/>
              </a:defRPr>
            </a:lvl3pPr>
            <a:lvl4pPr marL="0" indent="0">
              <a:lnSpc>
                <a:spcPts val="2000"/>
              </a:lnSpc>
              <a:spcBef>
                <a:spcPts val="0"/>
              </a:spcBef>
              <a:spcAft>
                <a:spcPts val="0"/>
              </a:spcAft>
              <a:buFontTx/>
              <a:buNone/>
              <a:defRPr sz="2300" b="0" i="0" cap="all">
                <a:solidFill>
                  <a:schemeClr val="tx2"/>
                </a:solidFill>
                <a:latin typeface="Effra Light"/>
              </a:defRPr>
            </a:lvl4pPr>
            <a:lvl5pPr marL="0" indent="0">
              <a:lnSpc>
                <a:spcPts val="2000"/>
              </a:lnSpc>
              <a:spcBef>
                <a:spcPts val="0"/>
              </a:spcBef>
              <a:spcAft>
                <a:spcPts val="0"/>
              </a:spcAft>
              <a:buFontTx/>
              <a:buNone/>
              <a:defRPr sz="2300" b="0" i="0" cap="all">
                <a:solidFill>
                  <a:schemeClr val="tx2"/>
                </a:solidFill>
                <a:latin typeface="Effra Light"/>
              </a:defRPr>
            </a:lvl5pPr>
            <a:lvl6pPr marL="0" indent="0">
              <a:lnSpc>
                <a:spcPts val="2333"/>
              </a:lnSpc>
              <a:spcAft>
                <a:spcPts val="333"/>
              </a:spcAft>
              <a:buFontTx/>
              <a:buNone/>
              <a:defRPr sz="2300" b="0" i="0" cap="all">
                <a:latin typeface="Effra Light"/>
                <a:cs typeface="Effra Light"/>
              </a:defRPr>
            </a:lvl6pPr>
            <a:lvl7pPr marL="0" indent="0">
              <a:lnSpc>
                <a:spcPts val="2333"/>
              </a:lnSpc>
              <a:spcAft>
                <a:spcPts val="333"/>
              </a:spcAft>
              <a:buFontTx/>
              <a:buNone/>
              <a:defRPr sz="2300" b="0" i="0" cap="all">
                <a:latin typeface="Effra Light"/>
                <a:cs typeface="Effra Light"/>
              </a:defRPr>
            </a:lvl7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Content Placeholder 2"/>
          <p:cNvSpPr>
            <a:spLocks noGrp="1"/>
          </p:cNvSpPr>
          <p:nvPr>
            <p:ph idx="1"/>
          </p:nvPr>
        </p:nvSpPr>
        <p:spPr>
          <a:xfrm>
            <a:off x="504340" y="1330854"/>
            <a:ext cx="11173090" cy="685800"/>
          </a:xfrm>
        </p:spPr>
        <p:txBody>
          <a:bodyPr>
            <a:noAutofit/>
          </a:bodyPr>
          <a:lstStyle>
            <a:lvl1pPr marL="0" indent="0">
              <a:lnSpc>
                <a:spcPts val="2000"/>
              </a:lnSpc>
              <a:spcAft>
                <a:spcPts val="667"/>
              </a:spcAft>
              <a:buFontTx/>
              <a:buNone/>
              <a:defRPr sz="1800" baseline="0">
                <a:solidFill>
                  <a:schemeClr val="tx1"/>
                </a:solidFill>
                <a:latin typeface="Effra"/>
              </a:defRPr>
            </a:lvl1pPr>
            <a:lvl2pPr marL="0" indent="0">
              <a:lnSpc>
                <a:spcPts val="2000"/>
              </a:lnSpc>
              <a:spcAft>
                <a:spcPts val="667"/>
              </a:spcAft>
              <a:buFontTx/>
              <a:buNone/>
              <a:defRPr sz="1800">
                <a:solidFill>
                  <a:schemeClr val="tx1"/>
                </a:solidFill>
                <a:latin typeface="Effra"/>
              </a:defRPr>
            </a:lvl2pPr>
            <a:lvl3pPr marL="0" indent="0">
              <a:lnSpc>
                <a:spcPts val="2000"/>
              </a:lnSpc>
              <a:spcAft>
                <a:spcPts val="667"/>
              </a:spcAft>
              <a:buFontTx/>
              <a:buNone/>
              <a:defRPr sz="1800">
                <a:solidFill>
                  <a:schemeClr val="tx1"/>
                </a:solidFill>
                <a:latin typeface="Effra"/>
              </a:defRPr>
            </a:lvl3pPr>
            <a:lvl4pPr marL="0" indent="0">
              <a:lnSpc>
                <a:spcPts val="2000"/>
              </a:lnSpc>
              <a:spcAft>
                <a:spcPts val="667"/>
              </a:spcAft>
              <a:buFontTx/>
              <a:buNone/>
              <a:defRPr sz="1800">
                <a:solidFill>
                  <a:schemeClr val="tx1"/>
                </a:solidFill>
                <a:latin typeface="Effra"/>
              </a:defRPr>
            </a:lvl4pPr>
            <a:lvl5pPr marL="0" indent="0">
              <a:lnSpc>
                <a:spcPts val="2000"/>
              </a:lnSpc>
              <a:spcAft>
                <a:spcPts val="667"/>
              </a:spcAft>
              <a:buFontTx/>
              <a:buNone/>
              <a:defRPr sz="1800">
                <a:solidFill>
                  <a:schemeClr val="tx1"/>
                </a:solidFill>
                <a:latin typeface="Effra"/>
              </a:defRPr>
            </a:lvl5pPr>
            <a:lvl6pPr marL="0" indent="0">
              <a:lnSpc>
                <a:spcPts val="2167"/>
              </a:lnSpc>
              <a:buFontTx/>
              <a:buNone/>
              <a:defRPr sz="1900">
                <a:solidFill>
                  <a:schemeClr val="tx1"/>
                </a:solidFill>
              </a:defRPr>
            </a:lvl6pPr>
            <a:lvl7pPr marL="0" indent="0">
              <a:lnSpc>
                <a:spcPts val="2167"/>
              </a:lnSpc>
              <a:buFontTx/>
              <a:buNone/>
              <a:defRPr sz="1900">
                <a:solidFill>
                  <a:schemeClr val="tx1"/>
                </a:solidFill>
              </a:defRPr>
            </a:lvl7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2"/>
          <p:cNvSpPr>
            <a:spLocks noGrp="1"/>
          </p:cNvSpPr>
          <p:nvPr>
            <p:ph idx="12"/>
          </p:nvPr>
        </p:nvSpPr>
        <p:spPr>
          <a:xfrm>
            <a:off x="504341" y="2024054"/>
            <a:ext cx="5588308" cy="3880125"/>
          </a:xfrm>
        </p:spPr>
        <p:txBody>
          <a:bodyPr rIns="152394"/>
          <a:lstStyle>
            <a:lvl1pPr marL="380985" indent="-190492" algn="l">
              <a:lnSpc>
                <a:spcPts val="1833"/>
              </a:lnSpc>
              <a:spcAft>
                <a:spcPts val="500"/>
              </a:spcAft>
              <a:buFont typeface="Wingdings" charset="2"/>
              <a:buChar char="§"/>
              <a:defRPr sz="1700">
                <a:solidFill>
                  <a:schemeClr val="tx2"/>
                </a:solidFill>
              </a:defRPr>
            </a:lvl1pPr>
            <a:lvl2pPr marL="571477" indent="-190492">
              <a:defRPr>
                <a:solidFill>
                  <a:schemeClr val="tx2"/>
                </a:solidFill>
              </a:defRPr>
            </a:lvl2pPr>
            <a:lvl3pPr marL="765939" indent="-190492">
              <a:defRPr>
                <a:solidFill>
                  <a:schemeClr val="tx2"/>
                </a:solidFill>
              </a:defRPr>
            </a:lvl3pPr>
            <a:lvl4pPr marL="955108" indent="-190492">
              <a:defRPr/>
            </a:lvl4pPr>
            <a:lvl5pPr marL="1146923" indent="-189170">
              <a:defRPr/>
            </a:lvl5pPr>
            <a:lvl6pPr marL="1334770" indent="-187847">
              <a:defRPr/>
            </a:lvl6pPr>
            <a:lvl7pPr marL="1523939" indent="-189170" defTabSz="416702">
              <a:defRPr/>
            </a:lvl7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Content Placeholder 2"/>
          <p:cNvSpPr>
            <a:spLocks noGrp="1"/>
          </p:cNvSpPr>
          <p:nvPr>
            <p:ph idx="15"/>
          </p:nvPr>
        </p:nvSpPr>
        <p:spPr>
          <a:xfrm>
            <a:off x="6092650" y="2024054"/>
            <a:ext cx="5584781" cy="3880125"/>
          </a:xfrm>
        </p:spPr>
        <p:txBody>
          <a:bodyPr rIns="152394"/>
          <a:lstStyle>
            <a:lvl1pPr marL="380985" indent="-190492" algn="l">
              <a:lnSpc>
                <a:spcPts val="1833"/>
              </a:lnSpc>
              <a:spcAft>
                <a:spcPts val="500"/>
              </a:spcAft>
              <a:buFont typeface="Wingdings" charset="2"/>
              <a:buChar char="§"/>
              <a:defRPr sz="1700">
                <a:solidFill>
                  <a:srgbClr val="004B87"/>
                </a:solidFill>
              </a:defRPr>
            </a:lvl1pPr>
            <a:lvl2pPr marL="571477" indent="-190492">
              <a:defRPr>
                <a:solidFill>
                  <a:srgbClr val="004B87"/>
                </a:solidFill>
              </a:defRPr>
            </a:lvl2pPr>
            <a:lvl3pPr marL="765939" indent="-190492">
              <a:defRPr>
                <a:solidFill>
                  <a:srgbClr val="004B87"/>
                </a:solidFill>
              </a:defRPr>
            </a:lvl3pPr>
            <a:lvl4pPr marL="955108" indent="-190492">
              <a:defRPr/>
            </a:lvl4pPr>
            <a:lvl5pPr marL="1146923" indent="-189170">
              <a:defRPr/>
            </a:lvl5pPr>
            <a:lvl6pPr marL="1334770" indent="-187847">
              <a:defRPr/>
            </a:lvl6pPr>
            <a:lvl7pPr marL="1523939" indent="-189170" defTabSz="416702">
              <a:defRPr/>
            </a:lvl7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8260025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Photo">
    <p:spTree>
      <p:nvGrpSpPr>
        <p:cNvPr id="1" name=""/>
        <p:cNvGrpSpPr/>
        <p:nvPr/>
      </p:nvGrpSpPr>
      <p:grpSpPr>
        <a:xfrm>
          <a:off x="0" y="0"/>
          <a:ext cx="0" cy="0"/>
          <a:chOff x="0" y="0"/>
          <a:chExt cx="0" cy="0"/>
        </a:xfrm>
      </p:grpSpPr>
      <p:sp>
        <p:nvSpPr>
          <p:cNvPr id="11" name="Slide Number Placeholder 10"/>
          <p:cNvSpPr>
            <a:spLocks noGrp="1"/>
          </p:cNvSpPr>
          <p:nvPr>
            <p:ph type="sldNum" sz="quarter" idx="11"/>
          </p:nvPr>
        </p:nvSpPr>
        <p:spPr/>
        <p:txBody>
          <a:bodyPr/>
          <a:lstStyle/>
          <a:p>
            <a:fld id="{A3032E39-2DD7-6341-87B9-9AB98FE36691}" type="slidenum">
              <a:rPr lang="en-US" smtClean="0">
                <a:solidFill>
                  <a:srgbClr val="FFFFFF"/>
                </a:solidFill>
              </a:rPr>
              <a:pPr/>
              <a:t>‹#›</a:t>
            </a:fld>
            <a:endParaRPr lang="en-US" dirty="0">
              <a:solidFill>
                <a:srgbClr val="FFFFFF"/>
              </a:solidFill>
            </a:endParaRPr>
          </a:p>
        </p:txBody>
      </p:sp>
      <p:sp>
        <p:nvSpPr>
          <p:cNvPr id="10" name="Footer Placeholder 9"/>
          <p:cNvSpPr>
            <a:spLocks noGrp="1"/>
          </p:cNvSpPr>
          <p:nvPr>
            <p:ph type="ftr" sz="quarter" idx="10"/>
          </p:nvPr>
        </p:nvSpPr>
        <p:spPr/>
        <p:txBody>
          <a:bodyPr/>
          <a:lstStyle/>
          <a:p>
            <a:r>
              <a:rPr lang="en-US" smtClean="0">
                <a:solidFill>
                  <a:srgbClr val="FFFFFF"/>
                </a:solidFill>
              </a:rPr>
              <a:t>ASPEN Meeting   |   August 3, 2016   |   Confidential, for Internal Use Only</a:t>
            </a:r>
            <a:endParaRPr lang="en-US" dirty="0">
              <a:solidFill>
                <a:srgbClr val="FFFFFF"/>
              </a:solidFill>
            </a:endParaRPr>
          </a:p>
        </p:txBody>
      </p:sp>
      <p:sp>
        <p:nvSpPr>
          <p:cNvPr id="9" name="Title 8"/>
          <p:cNvSpPr>
            <a:spLocks noGrp="1"/>
          </p:cNvSpPr>
          <p:nvPr>
            <p:ph type="title"/>
          </p:nvPr>
        </p:nvSpPr>
        <p:spPr>
          <a:xfrm>
            <a:off x="504341" y="373380"/>
            <a:ext cx="6782140" cy="266700"/>
          </a:xfrm>
        </p:spPr>
        <p:txBody>
          <a:bodyPr/>
          <a:lstStyle>
            <a:lvl1pPr>
              <a:lnSpc>
                <a:spcPts val="2000"/>
              </a:lnSpc>
              <a:spcBef>
                <a:spcPts val="0"/>
              </a:spcBef>
              <a:spcAft>
                <a:spcPts val="0"/>
              </a:spcAft>
              <a:defRPr/>
            </a:lvl1pPr>
          </a:lstStyle>
          <a:p>
            <a:r>
              <a:rPr lang="en-US" smtClean="0"/>
              <a:t>Click to edit Master title style</a:t>
            </a:r>
            <a:endParaRPr lang="en-US" dirty="0"/>
          </a:p>
        </p:txBody>
      </p:sp>
      <p:sp>
        <p:nvSpPr>
          <p:cNvPr id="7" name="Text Placeholder 3"/>
          <p:cNvSpPr>
            <a:spLocks noGrp="1"/>
          </p:cNvSpPr>
          <p:nvPr>
            <p:ph type="body" sz="quarter" idx="13"/>
          </p:nvPr>
        </p:nvSpPr>
        <p:spPr>
          <a:xfrm>
            <a:off x="504341" y="624840"/>
            <a:ext cx="6782140" cy="266700"/>
          </a:xfrm>
        </p:spPr>
        <p:txBody>
          <a:bodyPr>
            <a:noAutofit/>
          </a:bodyPr>
          <a:lstStyle>
            <a:lvl1pPr marL="0">
              <a:lnSpc>
                <a:spcPts val="2000"/>
              </a:lnSpc>
              <a:spcBef>
                <a:spcPts val="0"/>
              </a:spcBef>
              <a:spcAft>
                <a:spcPts val="0"/>
              </a:spcAft>
              <a:buFontTx/>
              <a:buNone/>
              <a:defRPr sz="2300" cap="all">
                <a:solidFill>
                  <a:schemeClr val="tx2"/>
                </a:solidFill>
                <a:latin typeface="Effra Light"/>
              </a:defRPr>
            </a:lvl1pPr>
            <a:lvl2pPr marL="0" indent="0">
              <a:lnSpc>
                <a:spcPts val="2000"/>
              </a:lnSpc>
              <a:spcBef>
                <a:spcPts val="0"/>
              </a:spcBef>
              <a:spcAft>
                <a:spcPts val="0"/>
              </a:spcAft>
              <a:buFontTx/>
              <a:buNone/>
              <a:defRPr sz="2300" b="0" i="0" cap="all">
                <a:solidFill>
                  <a:schemeClr val="tx2"/>
                </a:solidFill>
                <a:latin typeface="Effra Light"/>
              </a:defRPr>
            </a:lvl2pPr>
            <a:lvl3pPr marL="0" indent="0">
              <a:lnSpc>
                <a:spcPts val="2000"/>
              </a:lnSpc>
              <a:spcBef>
                <a:spcPts val="0"/>
              </a:spcBef>
              <a:spcAft>
                <a:spcPts val="0"/>
              </a:spcAft>
              <a:buFontTx/>
              <a:buNone/>
              <a:defRPr sz="2300" b="0" i="0" cap="all">
                <a:solidFill>
                  <a:schemeClr val="tx2"/>
                </a:solidFill>
                <a:latin typeface="Effra Light"/>
              </a:defRPr>
            </a:lvl3pPr>
            <a:lvl4pPr marL="0" indent="0">
              <a:lnSpc>
                <a:spcPts val="2000"/>
              </a:lnSpc>
              <a:spcBef>
                <a:spcPts val="0"/>
              </a:spcBef>
              <a:spcAft>
                <a:spcPts val="0"/>
              </a:spcAft>
              <a:buFontTx/>
              <a:buNone/>
              <a:defRPr sz="2300" b="0" i="0" cap="all">
                <a:solidFill>
                  <a:schemeClr val="tx2"/>
                </a:solidFill>
                <a:latin typeface="Effra Light"/>
              </a:defRPr>
            </a:lvl4pPr>
            <a:lvl5pPr marL="0" indent="0">
              <a:lnSpc>
                <a:spcPts val="2000"/>
              </a:lnSpc>
              <a:spcBef>
                <a:spcPts val="0"/>
              </a:spcBef>
              <a:spcAft>
                <a:spcPts val="0"/>
              </a:spcAft>
              <a:buFontTx/>
              <a:buNone/>
              <a:defRPr sz="2300" b="0" i="0" cap="all">
                <a:solidFill>
                  <a:schemeClr val="tx2"/>
                </a:solidFill>
                <a:latin typeface="Effra Light"/>
              </a:defRPr>
            </a:lvl5pPr>
            <a:lvl6pPr marL="0" indent="0">
              <a:lnSpc>
                <a:spcPts val="2333"/>
              </a:lnSpc>
              <a:spcAft>
                <a:spcPts val="333"/>
              </a:spcAft>
              <a:buFontTx/>
              <a:buNone/>
              <a:defRPr sz="2300" b="0" i="0" cap="all">
                <a:latin typeface="Effra Light"/>
                <a:cs typeface="Effra Light"/>
              </a:defRPr>
            </a:lvl6pPr>
            <a:lvl7pPr marL="0" indent="0">
              <a:lnSpc>
                <a:spcPts val="2333"/>
              </a:lnSpc>
              <a:spcAft>
                <a:spcPts val="333"/>
              </a:spcAft>
              <a:buFontTx/>
              <a:buNone/>
              <a:defRPr sz="2300" b="0" i="0" cap="all">
                <a:latin typeface="Effra Light"/>
                <a:cs typeface="Effra Light"/>
              </a:defRPr>
            </a:lvl7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Content Placeholder 2"/>
          <p:cNvSpPr>
            <a:spLocks noGrp="1"/>
          </p:cNvSpPr>
          <p:nvPr>
            <p:ph idx="1"/>
          </p:nvPr>
        </p:nvSpPr>
        <p:spPr>
          <a:xfrm>
            <a:off x="504341" y="1338792"/>
            <a:ext cx="6782140" cy="456538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Picture Placeholder 3"/>
          <p:cNvSpPr>
            <a:spLocks noGrp="1"/>
          </p:cNvSpPr>
          <p:nvPr>
            <p:ph type="pic" sz="quarter" idx="12" hasCustomPrompt="1"/>
          </p:nvPr>
        </p:nvSpPr>
        <p:spPr>
          <a:xfrm>
            <a:off x="7480468" y="0"/>
            <a:ext cx="4708356" cy="6286500"/>
          </a:xfrm>
        </p:spPr>
        <p:txBody>
          <a:bodyPr lIns="76197" tIns="38098" rIns="76197" bIns="38098">
            <a:normAutofit/>
          </a:bodyPr>
          <a:lstStyle>
            <a:lvl1pPr marL="0" indent="0">
              <a:lnSpc>
                <a:spcPts val="1500"/>
              </a:lnSpc>
              <a:buNone/>
              <a:defRPr sz="1500" cap="all" baseline="0">
                <a:solidFill>
                  <a:schemeClr val="bg2"/>
                </a:solidFill>
                <a:latin typeface="Effra Light"/>
              </a:defRPr>
            </a:lvl1pPr>
          </a:lstStyle>
          <a:p>
            <a:r>
              <a:rPr lang="en-US" dirty="0" smtClean="0"/>
              <a:t>Drag picture to placeholder </a:t>
            </a:r>
            <a:br>
              <a:rPr lang="en-US" dirty="0" smtClean="0"/>
            </a:br>
            <a:r>
              <a:rPr lang="en-US" dirty="0" smtClean="0"/>
              <a:t>or click icon to add</a:t>
            </a:r>
            <a:endParaRPr lang="en-US" dirty="0"/>
          </a:p>
        </p:txBody>
      </p:sp>
    </p:spTree>
    <p:extLst>
      <p:ext uri="{BB962C8B-B14F-4D97-AF65-F5344CB8AC3E}">
        <p14:creationId xmlns:p14="http://schemas.microsoft.com/office/powerpoint/2010/main" val="10285751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roduct">
    <p:spTree>
      <p:nvGrpSpPr>
        <p:cNvPr id="1" name=""/>
        <p:cNvGrpSpPr/>
        <p:nvPr/>
      </p:nvGrpSpPr>
      <p:grpSpPr>
        <a:xfrm>
          <a:off x="0" y="0"/>
          <a:ext cx="0" cy="0"/>
          <a:chOff x="0" y="0"/>
          <a:chExt cx="0" cy="0"/>
        </a:xfrm>
      </p:grpSpPr>
      <p:sp>
        <p:nvSpPr>
          <p:cNvPr id="9" name="Slide Number Placeholder 8"/>
          <p:cNvSpPr>
            <a:spLocks noGrp="1"/>
          </p:cNvSpPr>
          <p:nvPr>
            <p:ph type="sldNum" sz="quarter" idx="11"/>
          </p:nvPr>
        </p:nvSpPr>
        <p:spPr/>
        <p:txBody>
          <a:bodyPr/>
          <a:lstStyle/>
          <a:p>
            <a:fld id="{A3032E39-2DD7-6341-87B9-9AB98FE36691}" type="slidenum">
              <a:rPr lang="en-US" smtClean="0">
                <a:solidFill>
                  <a:srgbClr val="FFFFFF"/>
                </a:solidFill>
              </a:rPr>
              <a:pPr/>
              <a:t>‹#›</a:t>
            </a:fld>
            <a:endParaRPr lang="en-US" dirty="0">
              <a:solidFill>
                <a:srgbClr val="FFFFFF"/>
              </a:solidFill>
            </a:endParaRPr>
          </a:p>
        </p:txBody>
      </p:sp>
      <p:sp>
        <p:nvSpPr>
          <p:cNvPr id="8" name="Footer Placeholder 7"/>
          <p:cNvSpPr>
            <a:spLocks noGrp="1"/>
          </p:cNvSpPr>
          <p:nvPr>
            <p:ph type="ftr" sz="quarter" idx="10"/>
          </p:nvPr>
        </p:nvSpPr>
        <p:spPr/>
        <p:txBody>
          <a:bodyPr/>
          <a:lstStyle/>
          <a:p>
            <a:r>
              <a:rPr lang="en-US" smtClean="0">
                <a:solidFill>
                  <a:srgbClr val="FFFFFF"/>
                </a:solidFill>
              </a:rPr>
              <a:t>ASPEN Meeting   |   August 3, 2016   |   Confidential, for Internal Use Only</a:t>
            </a:r>
            <a:endParaRPr lang="en-US" dirty="0">
              <a:solidFill>
                <a:srgbClr val="FFFFFF"/>
              </a:solidFill>
            </a:endParaRPr>
          </a:p>
        </p:txBody>
      </p:sp>
      <p:sp>
        <p:nvSpPr>
          <p:cNvPr id="2" name="Title 1"/>
          <p:cNvSpPr>
            <a:spLocks noGrp="1"/>
          </p:cNvSpPr>
          <p:nvPr>
            <p:ph type="title"/>
          </p:nvPr>
        </p:nvSpPr>
        <p:spPr>
          <a:xfrm>
            <a:off x="504343" y="373380"/>
            <a:ext cx="11173088" cy="266700"/>
          </a:xfrm>
        </p:spPr>
        <p:txBody>
          <a:bodyPr/>
          <a:lstStyle>
            <a:lvl1pPr>
              <a:lnSpc>
                <a:spcPts val="2000"/>
              </a:lnSpc>
              <a:spcBef>
                <a:spcPts val="0"/>
              </a:spcBef>
              <a:spcAft>
                <a:spcPts val="0"/>
              </a:spcAft>
              <a:defRPr/>
            </a:lvl1pPr>
          </a:lstStyle>
          <a:p>
            <a:r>
              <a:rPr lang="en-US" smtClean="0"/>
              <a:t>Click to edit Master title style</a:t>
            </a:r>
            <a:endParaRPr lang="en-US" dirty="0"/>
          </a:p>
        </p:txBody>
      </p:sp>
      <p:sp>
        <p:nvSpPr>
          <p:cNvPr id="58" name="Text Placeholder 3"/>
          <p:cNvSpPr>
            <a:spLocks noGrp="1"/>
          </p:cNvSpPr>
          <p:nvPr>
            <p:ph type="body" sz="quarter" idx="13"/>
          </p:nvPr>
        </p:nvSpPr>
        <p:spPr>
          <a:xfrm>
            <a:off x="504340" y="624840"/>
            <a:ext cx="11173090" cy="266700"/>
          </a:xfrm>
        </p:spPr>
        <p:txBody>
          <a:bodyPr>
            <a:noAutofit/>
          </a:bodyPr>
          <a:lstStyle>
            <a:lvl1pPr marL="0">
              <a:lnSpc>
                <a:spcPts val="2000"/>
              </a:lnSpc>
              <a:spcBef>
                <a:spcPts val="0"/>
              </a:spcBef>
              <a:spcAft>
                <a:spcPts val="0"/>
              </a:spcAft>
              <a:buFontTx/>
              <a:buNone/>
              <a:defRPr sz="2300" cap="all">
                <a:solidFill>
                  <a:schemeClr val="tx2"/>
                </a:solidFill>
                <a:latin typeface="Effra Light"/>
              </a:defRPr>
            </a:lvl1pPr>
            <a:lvl2pPr marL="0" indent="0">
              <a:lnSpc>
                <a:spcPts val="2000"/>
              </a:lnSpc>
              <a:spcBef>
                <a:spcPts val="0"/>
              </a:spcBef>
              <a:spcAft>
                <a:spcPts val="0"/>
              </a:spcAft>
              <a:buFontTx/>
              <a:buNone/>
              <a:defRPr sz="2300" b="0" i="0" cap="all">
                <a:solidFill>
                  <a:schemeClr val="tx2"/>
                </a:solidFill>
                <a:latin typeface="Effra Light"/>
              </a:defRPr>
            </a:lvl2pPr>
            <a:lvl3pPr marL="0" indent="0">
              <a:lnSpc>
                <a:spcPts val="2000"/>
              </a:lnSpc>
              <a:spcBef>
                <a:spcPts val="0"/>
              </a:spcBef>
              <a:spcAft>
                <a:spcPts val="0"/>
              </a:spcAft>
              <a:buFontTx/>
              <a:buNone/>
              <a:defRPr sz="2300" b="0" i="0" cap="all">
                <a:solidFill>
                  <a:schemeClr val="tx2"/>
                </a:solidFill>
                <a:latin typeface="Effra Light"/>
              </a:defRPr>
            </a:lvl3pPr>
            <a:lvl4pPr marL="0" indent="0">
              <a:lnSpc>
                <a:spcPts val="2000"/>
              </a:lnSpc>
              <a:spcBef>
                <a:spcPts val="0"/>
              </a:spcBef>
              <a:spcAft>
                <a:spcPts val="0"/>
              </a:spcAft>
              <a:buFontTx/>
              <a:buNone/>
              <a:defRPr sz="2300" b="0" i="0" cap="all">
                <a:solidFill>
                  <a:schemeClr val="tx2"/>
                </a:solidFill>
                <a:latin typeface="Effra Light"/>
              </a:defRPr>
            </a:lvl4pPr>
            <a:lvl5pPr marL="0" indent="0">
              <a:lnSpc>
                <a:spcPts val="2000"/>
              </a:lnSpc>
              <a:spcBef>
                <a:spcPts val="0"/>
              </a:spcBef>
              <a:spcAft>
                <a:spcPts val="0"/>
              </a:spcAft>
              <a:buFontTx/>
              <a:buNone/>
              <a:defRPr sz="2300" b="0" i="0" cap="all">
                <a:solidFill>
                  <a:schemeClr val="tx2"/>
                </a:solidFill>
                <a:latin typeface="Effra Light"/>
              </a:defRPr>
            </a:lvl5pPr>
            <a:lvl6pPr marL="0" indent="0">
              <a:lnSpc>
                <a:spcPts val="2333"/>
              </a:lnSpc>
              <a:spcAft>
                <a:spcPts val="333"/>
              </a:spcAft>
              <a:buFontTx/>
              <a:buNone/>
              <a:defRPr sz="2300" b="0" i="0" cap="all">
                <a:latin typeface="Effra Light"/>
                <a:cs typeface="Effra Light"/>
              </a:defRPr>
            </a:lvl6pPr>
            <a:lvl7pPr marL="0" indent="0">
              <a:lnSpc>
                <a:spcPts val="2333"/>
              </a:lnSpc>
              <a:spcAft>
                <a:spcPts val="333"/>
              </a:spcAft>
              <a:buFontTx/>
              <a:buNone/>
              <a:defRPr sz="2300" b="0" i="0" cap="all">
                <a:latin typeface="Effra Light"/>
                <a:cs typeface="Effra Light"/>
              </a:defRPr>
            </a:lvl7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5" name="Picture Placeholder 3"/>
          <p:cNvSpPr>
            <a:spLocks noGrp="1"/>
          </p:cNvSpPr>
          <p:nvPr>
            <p:ph type="pic" sz="quarter" idx="14"/>
          </p:nvPr>
        </p:nvSpPr>
        <p:spPr>
          <a:xfrm>
            <a:off x="520212" y="2909975"/>
            <a:ext cx="1594705" cy="1196340"/>
          </a:xfrm>
        </p:spPr>
        <p:txBody>
          <a:bodyPr>
            <a:normAutofit/>
          </a:bodyPr>
          <a:lstStyle>
            <a:lvl1pPr>
              <a:lnSpc>
                <a:spcPts val="1167"/>
              </a:lnSpc>
              <a:spcAft>
                <a:spcPts val="0"/>
              </a:spcAft>
              <a:defRPr sz="1000">
                <a:solidFill>
                  <a:schemeClr val="bg2"/>
                </a:solidFill>
                <a:latin typeface="+mn-lt"/>
              </a:defRPr>
            </a:lvl1pPr>
          </a:lstStyle>
          <a:p>
            <a:r>
              <a:rPr lang="en-US" smtClean="0"/>
              <a:t>Click icon to add picture</a:t>
            </a:r>
            <a:endParaRPr lang="en-US" dirty="0"/>
          </a:p>
        </p:txBody>
      </p:sp>
      <p:sp>
        <p:nvSpPr>
          <p:cNvPr id="46" name="Picture Placeholder 3"/>
          <p:cNvSpPr>
            <a:spLocks noGrp="1"/>
          </p:cNvSpPr>
          <p:nvPr>
            <p:ph type="pic" sz="quarter" idx="15"/>
          </p:nvPr>
        </p:nvSpPr>
        <p:spPr>
          <a:xfrm>
            <a:off x="2102208" y="2909975"/>
            <a:ext cx="1594705" cy="1196340"/>
          </a:xfrm>
        </p:spPr>
        <p:txBody>
          <a:bodyPr>
            <a:normAutofit/>
          </a:bodyPr>
          <a:lstStyle>
            <a:lvl1pPr>
              <a:lnSpc>
                <a:spcPts val="1167"/>
              </a:lnSpc>
              <a:spcAft>
                <a:spcPts val="0"/>
              </a:spcAft>
              <a:defRPr sz="1000">
                <a:solidFill>
                  <a:schemeClr val="bg2"/>
                </a:solidFill>
                <a:latin typeface="+mn-lt"/>
              </a:defRPr>
            </a:lvl1pPr>
          </a:lstStyle>
          <a:p>
            <a:r>
              <a:rPr lang="en-US" smtClean="0"/>
              <a:t>Click icon to add picture</a:t>
            </a:r>
            <a:endParaRPr lang="en-US"/>
          </a:p>
        </p:txBody>
      </p:sp>
      <p:sp>
        <p:nvSpPr>
          <p:cNvPr id="47" name="Picture Placeholder 3"/>
          <p:cNvSpPr>
            <a:spLocks noGrp="1"/>
          </p:cNvSpPr>
          <p:nvPr>
            <p:ph type="pic" sz="quarter" idx="16"/>
          </p:nvPr>
        </p:nvSpPr>
        <p:spPr>
          <a:xfrm>
            <a:off x="3698311" y="2909975"/>
            <a:ext cx="1594705" cy="1196340"/>
          </a:xfrm>
        </p:spPr>
        <p:txBody>
          <a:bodyPr>
            <a:normAutofit/>
          </a:bodyPr>
          <a:lstStyle>
            <a:lvl1pPr>
              <a:lnSpc>
                <a:spcPts val="1167"/>
              </a:lnSpc>
              <a:spcAft>
                <a:spcPts val="0"/>
              </a:spcAft>
              <a:defRPr sz="1000">
                <a:solidFill>
                  <a:schemeClr val="bg2"/>
                </a:solidFill>
                <a:latin typeface="+mn-lt"/>
              </a:defRPr>
            </a:lvl1pPr>
          </a:lstStyle>
          <a:p>
            <a:r>
              <a:rPr lang="en-US" smtClean="0"/>
              <a:t>Click icon to add picture</a:t>
            </a:r>
            <a:endParaRPr lang="en-US" dirty="0"/>
          </a:p>
        </p:txBody>
      </p:sp>
      <p:sp>
        <p:nvSpPr>
          <p:cNvPr id="55" name="Picture Placeholder 3"/>
          <p:cNvSpPr>
            <a:spLocks noGrp="1"/>
          </p:cNvSpPr>
          <p:nvPr>
            <p:ph type="pic" sz="quarter" idx="17"/>
          </p:nvPr>
        </p:nvSpPr>
        <p:spPr>
          <a:xfrm>
            <a:off x="5294414" y="2909975"/>
            <a:ext cx="1594705" cy="1196340"/>
          </a:xfrm>
        </p:spPr>
        <p:txBody>
          <a:bodyPr>
            <a:normAutofit/>
          </a:bodyPr>
          <a:lstStyle>
            <a:lvl1pPr>
              <a:lnSpc>
                <a:spcPts val="1167"/>
              </a:lnSpc>
              <a:spcAft>
                <a:spcPts val="0"/>
              </a:spcAft>
              <a:defRPr sz="1000">
                <a:solidFill>
                  <a:schemeClr val="bg2"/>
                </a:solidFill>
                <a:latin typeface="+mn-lt"/>
              </a:defRPr>
            </a:lvl1pPr>
          </a:lstStyle>
          <a:p>
            <a:r>
              <a:rPr lang="en-US" smtClean="0"/>
              <a:t>Click icon to add picture</a:t>
            </a:r>
            <a:endParaRPr lang="en-US"/>
          </a:p>
        </p:txBody>
      </p:sp>
      <p:sp>
        <p:nvSpPr>
          <p:cNvPr id="56" name="Picture Placeholder 3"/>
          <p:cNvSpPr>
            <a:spLocks noGrp="1"/>
          </p:cNvSpPr>
          <p:nvPr>
            <p:ph type="pic" sz="quarter" idx="18"/>
          </p:nvPr>
        </p:nvSpPr>
        <p:spPr>
          <a:xfrm>
            <a:off x="6890517" y="2909975"/>
            <a:ext cx="1594705" cy="1196340"/>
          </a:xfrm>
        </p:spPr>
        <p:txBody>
          <a:bodyPr>
            <a:normAutofit/>
          </a:bodyPr>
          <a:lstStyle>
            <a:lvl1pPr>
              <a:lnSpc>
                <a:spcPts val="1167"/>
              </a:lnSpc>
              <a:spcAft>
                <a:spcPts val="0"/>
              </a:spcAft>
              <a:defRPr sz="1000">
                <a:solidFill>
                  <a:schemeClr val="bg2"/>
                </a:solidFill>
                <a:latin typeface="+mn-lt"/>
              </a:defRPr>
            </a:lvl1pPr>
          </a:lstStyle>
          <a:p>
            <a:r>
              <a:rPr lang="en-US" smtClean="0"/>
              <a:t>Click icon to add picture</a:t>
            </a:r>
            <a:endParaRPr lang="en-US"/>
          </a:p>
        </p:txBody>
      </p:sp>
      <p:sp>
        <p:nvSpPr>
          <p:cNvPr id="57" name="Picture Placeholder 3"/>
          <p:cNvSpPr>
            <a:spLocks noGrp="1"/>
          </p:cNvSpPr>
          <p:nvPr>
            <p:ph type="pic" sz="quarter" idx="19"/>
          </p:nvPr>
        </p:nvSpPr>
        <p:spPr>
          <a:xfrm>
            <a:off x="8486620" y="2909975"/>
            <a:ext cx="1594705" cy="1196340"/>
          </a:xfrm>
        </p:spPr>
        <p:txBody>
          <a:bodyPr>
            <a:normAutofit/>
          </a:bodyPr>
          <a:lstStyle>
            <a:lvl1pPr>
              <a:lnSpc>
                <a:spcPts val="1167"/>
              </a:lnSpc>
              <a:spcAft>
                <a:spcPts val="0"/>
              </a:spcAft>
              <a:defRPr sz="1000">
                <a:solidFill>
                  <a:schemeClr val="bg2"/>
                </a:solidFill>
                <a:latin typeface="+mn-lt"/>
              </a:defRPr>
            </a:lvl1pPr>
          </a:lstStyle>
          <a:p>
            <a:r>
              <a:rPr lang="en-US" smtClean="0"/>
              <a:t>Click icon to add picture</a:t>
            </a:r>
            <a:endParaRPr lang="en-US"/>
          </a:p>
        </p:txBody>
      </p:sp>
      <p:sp>
        <p:nvSpPr>
          <p:cNvPr id="59" name="Picture Placeholder 3"/>
          <p:cNvSpPr>
            <a:spLocks noGrp="1"/>
          </p:cNvSpPr>
          <p:nvPr>
            <p:ph type="pic" sz="quarter" idx="20"/>
          </p:nvPr>
        </p:nvSpPr>
        <p:spPr>
          <a:xfrm>
            <a:off x="10082725" y="2909975"/>
            <a:ext cx="1594705" cy="1196340"/>
          </a:xfrm>
        </p:spPr>
        <p:txBody>
          <a:bodyPr>
            <a:normAutofit/>
          </a:bodyPr>
          <a:lstStyle>
            <a:lvl1pPr>
              <a:lnSpc>
                <a:spcPts val="1167"/>
              </a:lnSpc>
              <a:spcAft>
                <a:spcPts val="0"/>
              </a:spcAft>
              <a:defRPr sz="1000">
                <a:solidFill>
                  <a:schemeClr val="bg2"/>
                </a:solidFill>
                <a:latin typeface="+mn-lt"/>
              </a:defRPr>
            </a:lvl1pPr>
          </a:lstStyle>
          <a:p>
            <a:r>
              <a:rPr lang="en-US" smtClean="0"/>
              <a:t>Click icon to add picture</a:t>
            </a:r>
            <a:endParaRPr lang="en-US"/>
          </a:p>
        </p:txBody>
      </p:sp>
      <p:sp>
        <p:nvSpPr>
          <p:cNvPr id="60" name="Text Placeholder 3"/>
          <p:cNvSpPr>
            <a:spLocks noGrp="1"/>
          </p:cNvSpPr>
          <p:nvPr>
            <p:ph type="body" sz="quarter" idx="24"/>
          </p:nvPr>
        </p:nvSpPr>
        <p:spPr>
          <a:xfrm>
            <a:off x="520212" y="1710727"/>
            <a:ext cx="1594705" cy="1196340"/>
          </a:xfrm>
        </p:spPr>
        <p:txBody>
          <a:bodyPr lIns="76197" tIns="76197" rIns="76197" bIns="76197" anchor="b" anchorCtr="0">
            <a:noAutofit/>
          </a:bodyPr>
          <a:lstStyle>
            <a:lvl1pPr marL="0" indent="0">
              <a:lnSpc>
                <a:spcPts val="1167"/>
              </a:lnSpc>
              <a:spcAft>
                <a:spcPts val="0"/>
              </a:spcAft>
              <a:buFontTx/>
              <a:buNone/>
              <a:defRPr sz="1200" cap="all" baseline="0">
                <a:solidFill>
                  <a:schemeClr val="bg1"/>
                </a:solidFill>
                <a:latin typeface="+mn-lt"/>
              </a:defRPr>
            </a:lvl1pPr>
            <a:lvl2pPr marL="0" indent="0">
              <a:lnSpc>
                <a:spcPts val="1167"/>
              </a:lnSpc>
              <a:spcAft>
                <a:spcPts val="0"/>
              </a:spcAft>
              <a:buFontTx/>
              <a:buNone/>
              <a:defRPr sz="1200" cap="all" baseline="0">
                <a:solidFill>
                  <a:schemeClr val="bg1"/>
                </a:solidFill>
                <a:latin typeface="+mn-lt"/>
              </a:defRPr>
            </a:lvl2pPr>
            <a:lvl3pPr marL="0" indent="0">
              <a:lnSpc>
                <a:spcPts val="1167"/>
              </a:lnSpc>
              <a:spcAft>
                <a:spcPts val="0"/>
              </a:spcAft>
              <a:buFontTx/>
              <a:buNone/>
              <a:defRPr sz="1200" cap="all" baseline="0">
                <a:solidFill>
                  <a:schemeClr val="bg1"/>
                </a:solidFill>
                <a:latin typeface="+mn-lt"/>
              </a:defRPr>
            </a:lvl3pPr>
            <a:lvl4pPr marL="0" indent="0">
              <a:lnSpc>
                <a:spcPts val="1167"/>
              </a:lnSpc>
              <a:spcAft>
                <a:spcPts val="0"/>
              </a:spcAft>
              <a:buFontTx/>
              <a:buNone/>
              <a:defRPr sz="1200" cap="all" baseline="0">
                <a:solidFill>
                  <a:schemeClr val="bg1"/>
                </a:solidFill>
                <a:latin typeface="+mn-lt"/>
              </a:defRPr>
            </a:lvl4pPr>
            <a:lvl5pPr marL="0" indent="0">
              <a:lnSpc>
                <a:spcPts val="1167"/>
              </a:lnSpc>
              <a:spcAft>
                <a:spcPts val="0"/>
              </a:spcAft>
              <a:buFontTx/>
              <a:buNone/>
              <a:defRPr sz="1200" cap="all" baseline="0">
                <a:solidFill>
                  <a:schemeClr val="bg1"/>
                </a:solidFill>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Text Placeholder 3"/>
          <p:cNvSpPr>
            <a:spLocks noGrp="1"/>
          </p:cNvSpPr>
          <p:nvPr>
            <p:ph type="body" sz="quarter" idx="25"/>
          </p:nvPr>
        </p:nvSpPr>
        <p:spPr>
          <a:xfrm>
            <a:off x="2102208" y="1710727"/>
            <a:ext cx="1594705" cy="1196340"/>
          </a:xfrm>
        </p:spPr>
        <p:txBody>
          <a:bodyPr lIns="76197" tIns="76197" rIns="76197" bIns="76197" anchor="b" anchorCtr="0">
            <a:noAutofit/>
          </a:bodyPr>
          <a:lstStyle>
            <a:lvl1pPr marL="0" indent="0">
              <a:lnSpc>
                <a:spcPts val="1167"/>
              </a:lnSpc>
              <a:spcAft>
                <a:spcPts val="0"/>
              </a:spcAft>
              <a:buFontTx/>
              <a:buNone/>
              <a:defRPr sz="1200" cap="all" baseline="0">
                <a:solidFill>
                  <a:schemeClr val="bg1"/>
                </a:solidFill>
                <a:latin typeface="+mn-lt"/>
              </a:defRPr>
            </a:lvl1pPr>
            <a:lvl2pPr marL="0" indent="0">
              <a:lnSpc>
                <a:spcPts val="1167"/>
              </a:lnSpc>
              <a:spcAft>
                <a:spcPts val="0"/>
              </a:spcAft>
              <a:buFontTx/>
              <a:buNone/>
              <a:defRPr sz="1200" cap="all" baseline="0">
                <a:solidFill>
                  <a:schemeClr val="bg1"/>
                </a:solidFill>
                <a:latin typeface="+mn-lt"/>
              </a:defRPr>
            </a:lvl2pPr>
            <a:lvl3pPr marL="0" indent="0">
              <a:lnSpc>
                <a:spcPts val="1167"/>
              </a:lnSpc>
              <a:spcAft>
                <a:spcPts val="0"/>
              </a:spcAft>
              <a:buFontTx/>
              <a:buNone/>
              <a:defRPr sz="1200" cap="all" baseline="0">
                <a:solidFill>
                  <a:schemeClr val="bg1"/>
                </a:solidFill>
                <a:latin typeface="+mn-lt"/>
              </a:defRPr>
            </a:lvl3pPr>
            <a:lvl4pPr marL="0" indent="0">
              <a:lnSpc>
                <a:spcPts val="1167"/>
              </a:lnSpc>
              <a:spcAft>
                <a:spcPts val="0"/>
              </a:spcAft>
              <a:buFontTx/>
              <a:buNone/>
              <a:defRPr sz="1200" cap="all" baseline="0">
                <a:solidFill>
                  <a:schemeClr val="bg1"/>
                </a:solidFill>
                <a:latin typeface="+mn-lt"/>
              </a:defRPr>
            </a:lvl4pPr>
            <a:lvl5pPr marL="0" indent="0">
              <a:lnSpc>
                <a:spcPts val="1167"/>
              </a:lnSpc>
              <a:spcAft>
                <a:spcPts val="0"/>
              </a:spcAft>
              <a:buFontTx/>
              <a:buNone/>
              <a:defRPr sz="1200" cap="all" baseline="0">
                <a:solidFill>
                  <a:schemeClr val="bg1"/>
                </a:solidFill>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2" name="Text Placeholder 3"/>
          <p:cNvSpPr>
            <a:spLocks noGrp="1"/>
          </p:cNvSpPr>
          <p:nvPr>
            <p:ph type="body" sz="quarter" idx="26"/>
          </p:nvPr>
        </p:nvSpPr>
        <p:spPr>
          <a:xfrm>
            <a:off x="3698311" y="1710727"/>
            <a:ext cx="1594705" cy="1196340"/>
          </a:xfrm>
        </p:spPr>
        <p:txBody>
          <a:bodyPr lIns="76197" tIns="76197" rIns="76197" bIns="76197" anchor="b" anchorCtr="0">
            <a:noAutofit/>
          </a:bodyPr>
          <a:lstStyle>
            <a:lvl1pPr marL="0" indent="0">
              <a:lnSpc>
                <a:spcPts val="1167"/>
              </a:lnSpc>
              <a:spcAft>
                <a:spcPts val="0"/>
              </a:spcAft>
              <a:buFontTx/>
              <a:buNone/>
              <a:defRPr sz="1200" cap="all" baseline="0">
                <a:solidFill>
                  <a:schemeClr val="bg1"/>
                </a:solidFill>
                <a:latin typeface="+mn-lt"/>
              </a:defRPr>
            </a:lvl1pPr>
            <a:lvl2pPr marL="0" indent="0">
              <a:lnSpc>
                <a:spcPts val="1167"/>
              </a:lnSpc>
              <a:spcAft>
                <a:spcPts val="0"/>
              </a:spcAft>
              <a:buFontTx/>
              <a:buNone/>
              <a:defRPr sz="1200" cap="all" baseline="0">
                <a:solidFill>
                  <a:schemeClr val="bg1"/>
                </a:solidFill>
                <a:latin typeface="+mn-lt"/>
              </a:defRPr>
            </a:lvl2pPr>
            <a:lvl3pPr marL="0" indent="0">
              <a:lnSpc>
                <a:spcPts val="1167"/>
              </a:lnSpc>
              <a:spcAft>
                <a:spcPts val="0"/>
              </a:spcAft>
              <a:buFontTx/>
              <a:buNone/>
              <a:defRPr sz="1200" cap="all" baseline="0">
                <a:solidFill>
                  <a:schemeClr val="bg1"/>
                </a:solidFill>
                <a:latin typeface="+mn-lt"/>
              </a:defRPr>
            </a:lvl3pPr>
            <a:lvl4pPr marL="0" indent="0">
              <a:lnSpc>
                <a:spcPts val="1167"/>
              </a:lnSpc>
              <a:spcAft>
                <a:spcPts val="0"/>
              </a:spcAft>
              <a:buFontTx/>
              <a:buNone/>
              <a:defRPr sz="1200" cap="all" baseline="0">
                <a:solidFill>
                  <a:schemeClr val="bg1"/>
                </a:solidFill>
                <a:latin typeface="+mn-lt"/>
              </a:defRPr>
            </a:lvl4pPr>
            <a:lvl5pPr marL="0" indent="0">
              <a:lnSpc>
                <a:spcPts val="1167"/>
              </a:lnSpc>
              <a:spcAft>
                <a:spcPts val="0"/>
              </a:spcAft>
              <a:buFontTx/>
              <a:buNone/>
              <a:defRPr sz="1200" cap="all" baseline="0">
                <a:solidFill>
                  <a:schemeClr val="bg1"/>
                </a:solidFill>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3" name="Text Placeholder 3"/>
          <p:cNvSpPr>
            <a:spLocks noGrp="1"/>
          </p:cNvSpPr>
          <p:nvPr>
            <p:ph type="body" sz="quarter" idx="27"/>
          </p:nvPr>
        </p:nvSpPr>
        <p:spPr>
          <a:xfrm>
            <a:off x="5294414" y="1710727"/>
            <a:ext cx="1594705" cy="1196340"/>
          </a:xfrm>
        </p:spPr>
        <p:txBody>
          <a:bodyPr lIns="76197" tIns="76197" rIns="76197" bIns="76197" anchor="b" anchorCtr="0">
            <a:noAutofit/>
          </a:bodyPr>
          <a:lstStyle>
            <a:lvl1pPr marL="0" indent="0">
              <a:lnSpc>
                <a:spcPts val="1167"/>
              </a:lnSpc>
              <a:spcAft>
                <a:spcPts val="0"/>
              </a:spcAft>
              <a:buFontTx/>
              <a:buNone/>
              <a:defRPr sz="1200" cap="all" baseline="0">
                <a:solidFill>
                  <a:schemeClr val="bg1"/>
                </a:solidFill>
                <a:latin typeface="+mn-lt"/>
              </a:defRPr>
            </a:lvl1pPr>
            <a:lvl2pPr marL="0" indent="0">
              <a:lnSpc>
                <a:spcPts val="1167"/>
              </a:lnSpc>
              <a:spcAft>
                <a:spcPts val="0"/>
              </a:spcAft>
              <a:buFontTx/>
              <a:buNone/>
              <a:defRPr sz="1200" cap="all" baseline="0">
                <a:solidFill>
                  <a:schemeClr val="bg1"/>
                </a:solidFill>
                <a:latin typeface="+mn-lt"/>
              </a:defRPr>
            </a:lvl2pPr>
            <a:lvl3pPr marL="0" indent="0">
              <a:lnSpc>
                <a:spcPts val="1167"/>
              </a:lnSpc>
              <a:spcAft>
                <a:spcPts val="0"/>
              </a:spcAft>
              <a:buFontTx/>
              <a:buNone/>
              <a:defRPr sz="1200" cap="all" baseline="0">
                <a:solidFill>
                  <a:schemeClr val="bg1"/>
                </a:solidFill>
                <a:latin typeface="+mn-lt"/>
              </a:defRPr>
            </a:lvl3pPr>
            <a:lvl4pPr marL="0" indent="0">
              <a:lnSpc>
                <a:spcPts val="1167"/>
              </a:lnSpc>
              <a:spcAft>
                <a:spcPts val="0"/>
              </a:spcAft>
              <a:buFontTx/>
              <a:buNone/>
              <a:defRPr sz="1200" cap="all" baseline="0">
                <a:solidFill>
                  <a:schemeClr val="bg1"/>
                </a:solidFill>
                <a:latin typeface="+mn-lt"/>
              </a:defRPr>
            </a:lvl4pPr>
            <a:lvl5pPr marL="0" indent="0">
              <a:lnSpc>
                <a:spcPts val="1167"/>
              </a:lnSpc>
              <a:spcAft>
                <a:spcPts val="0"/>
              </a:spcAft>
              <a:buFontTx/>
              <a:buNone/>
              <a:defRPr sz="1200" cap="all" baseline="0">
                <a:solidFill>
                  <a:schemeClr val="bg1"/>
                </a:solidFill>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4" name="Text Placeholder 3"/>
          <p:cNvSpPr>
            <a:spLocks noGrp="1"/>
          </p:cNvSpPr>
          <p:nvPr>
            <p:ph type="body" sz="quarter" idx="28"/>
          </p:nvPr>
        </p:nvSpPr>
        <p:spPr>
          <a:xfrm>
            <a:off x="6890517" y="1710727"/>
            <a:ext cx="1594705" cy="1196340"/>
          </a:xfrm>
        </p:spPr>
        <p:txBody>
          <a:bodyPr lIns="76197" tIns="76197" rIns="76197" bIns="76197" anchor="b" anchorCtr="0">
            <a:noAutofit/>
          </a:bodyPr>
          <a:lstStyle>
            <a:lvl1pPr marL="0" indent="0">
              <a:lnSpc>
                <a:spcPts val="1167"/>
              </a:lnSpc>
              <a:spcAft>
                <a:spcPts val="0"/>
              </a:spcAft>
              <a:buFontTx/>
              <a:buNone/>
              <a:defRPr sz="1200" cap="all" baseline="0">
                <a:solidFill>
                  <a:schemeClr val="bg1"/>
                </a:solidFill>
                <a:latin typeface="+mn-lt"/>
              </a:defRPr>
            </a:lvl1pPr>
            <a:lvl2pPr marL="0" indent="0">
              <a:lnSpc>
                <a:spcPts val="1167"/>
              </a:lnSpc>
              <a:spcAft>
                <a:spcPts val="0"/>
              </a:spcAft>
              <a:buFontTx/>
              <a:buNone/>
              <a:defRPr sz="1200" cap="all" baseline="0">
                <a:solidFill>
                  <a:schemeClr val="bg1"/>
                </a:solidFill>
                <a:latin typeface="+mn-lt"/>
              </a:defRPr>
            </a:lvl2pPr>
            <a:lvl3pPr marL="0" indent="0">
              <a:lnSpc>
                <a:spcPts val="1167"/>
              </a:lnSpc>
              <a:spcAft>
                <a:spcPts val="0"/>
              </a:spcAft>
              <a:buFontTx/>
              <a:buNone/>
              <a:defRPr sz="1200" cap="all" baseline="0">
                <a:solidFill>
                  <a:schemeClr val="bg1"/>
                </a:solidFill>
                <a:latin typeface="+mn-lt"/>
              </a:defRPr>
            </a:lvl3pPr>
            <a:lvl4pPr marL="0" indent="0">
              <a:lnSpc>
                <a:spcPts val="1167"/>
              </a:lnSpc>
              <a:spcAft>
                <a:spcPts val="0"/>
              </a:spcAft>
              <a:buFontTx/>
              <a:buNone/>
              <a:defRPr sz="1200" cap="all" baseline="0">
                <a:solidFill>
                  <a:schemeClr val="bg1"/>
                </a:solidFill>
                <a:latin typeface="+mn-lt"/>
              </a:defRPr>
            </a:lvl4pPr>
            <a:lvl5pPr marL="0" indent="0">
              <a:lnSpc>
                <a:spcPts val="1167"/>
              </a:lnSpc>
              <a:spcAft>
                <a:spcPts val="0"/>
              </a:spcAft>
              <a:buFontTx/>
              <a:buNone/>
              <a:defRPr sz="1200" cap="all" baseline="0">
                <a:solidFill>
                  <a:schemeClr val="bg1"/>
                </a:solidFill>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5" name="Text Placeholder 3"/>
          <p:cNvSpPr>
            <a:spLocks noGrp="1"/>
          </p:cNvSpPr>
          <p:nvPr>
            <p:ph type="body" sz="quarter" idx="29"/>
          </p:nvPr>
        </p:nvSpPr>
        <p:spPr>
          <a:xfrm>
            <a:off x="8486620" y="1710727"/>
            <a:ext cx="1594705" cy="1196340"/>
          </a:xfrm>
        </p:spPr>
        <p:txBody>
          <a:bodyPr lIns="76197" tIns="76197" rIns="76197" bIns="76197" anchor="b" anchorCtr="0">
            <a:noAutofit/>
          </a:bodyPr>
          <a:lstStyle>
            <a:lvl1pPr marL="0" indent="0">
              <a:lnSpc>
                <a:spcPts val="1167"/>
              </a:lnSpc>
              <a:spcAft>
                <a:spcPts val="0"/>
              </a:spcAft>
              <a:buFontTx/>
              <a:buNone/>
              <a:defRPr sz="1200" cap="all" baseline="0">
                <a:solidFill>
                  <a:schemeClr val="bg1"/>
                </a:solidFill>
                <a:latin typeface="+mn-lt"/>
              </a:defRPr>
            </a:lvl1pPr>
            <a:lvl2pPr marL="0" indent="0">
              <a:lnSpc>
                <a:spcPts val="1167"/>
              </a:lnSpc>
              <a:spcAft>
                <a:spcPts val="0"/>
              </a:spcAft>
              <a:buFontTx/>
              <a:buNone/>
              <a:defRPr sz="1200" cap="all" baseline="0">
                <a:solidFill>
                  <a:schemeClr val="bg1"/>
                </a:solidFill>
                <a:latin typeface="+mn-lt"/>
              </a:defRPr>
            </a:lvl2pPr>
            <a:lvl3pPr marL="0" indent="0">
              <a:lnSpc>
                <a:spcPts val="1167"/>
              </a:lnSpc>
              <a:spcAft>
                <a:spcPts val="0"/>
              </a:spcAft>
              <a:buFontTx/>
              <a:buNone/>
              <a:defRPr sz="1200" cap="all" baseline="0">
                <a:solidFill>
                  <a:schemeClr val="bg1"/>
                </a:solidFill>
                <a:latin typeface="+mn-lt"/>
              </a:defRPr>
            </a:lvl3pPr>
            <a:lvl4pPr marL="0" indent="0">
              <a:lnSpc>
                <a:spcPts val="1167"/>
              </a:lnSpc>
              <a:spcAft>
                <a:spcPts val="0"/>
              </a:spcAft>
              <a:buFontTx/>
              <a:buNone/>
              <a:defRPr sz="1200" cap="all" baseline="0">
                <a:solidFill>
                  <a:schemeClr val="bg1"/>
                </a:solidFill>
                <a:latin typeface="+mn-lt"/>
              </a:defRPr>
            </a:lvl4pPr>
            <a:lvl5pPr marL="0" indent="0">
              <a:lnSpc>
                <a:spcPts val="1167"/>
              </a:lnSpc>
              <a:spcAft>
                <a:spcPts val="0"/>
              </a:spcAft>
              <a:buFontTx/>
              <a:buNone/>
              <a:defRPr sz="1200" cap="all" baseline="0">
                <a:solidFill>
                  <a:schemeClr val="bg1"/>
                </a:solidFill>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6" name="Text Placeholder 3"/>
          <p:cNvSpPr>
            <a:spLocks noGrp="1"/>
          </p:cNvSpPr>
          <p:nvPr>
            <p:ph type="body" sz="quarter" idx="30"/>
          </p:nvPr>
        </p:nvSpPr>
        <p:spPr>
          <a:xfrm>
            <a:off x="10082725" y="1710727"/>
            <a:ext cx="1594705" cy="1196340"/>
          </a:xfrm>
        </p:spPr>
        <p:txBody>
          <a:bodyPr lIns="76197" tIns="76197" rIns="76197" bIns="76197" anchor="b" anchorCtr="0">
            <a:noAutofit/>
          </a:bodyPr>
          <a:lstStyle>
            <a:lvl1pPr marL="0" indent="0">
              <a:lnSpc>
                <a:spcPts val="1167"/>
              </a:lnSpc>
              <a:spcAft>
                <a:spcPts val="0"/>
              </a:spcAft>
              <a:buFontTx/>
              <a:buNone/>
              <a:defRPr sz="1200" cap="all" baseline="0">
                <a:solidFill>
                  <a:schemeClr val="bg1"/>
                </a:solidFill>
                <a:latin typeface="+mn-lt"/>
              </a:defRPr>
            </a:lvl1pPr>
            <a:lvl2pPr marL="0" indent="0">
              <a:lnSpc>
                <a:spcPts val="1167"/>
              </a:lnSpc>
              <a:spcAft>
                <a:spcPts val="0"/>
              </a:spcAft>
              <a:buFontTx/>
              <a:buNone/>
              <a:defRPr sz="1200" cap="all" baseline="0">
                <a:solidFill>
                  <a:schemeClr val="bg1"/>
                </a:solidFill>
                <a:latin typeface="+mn-lt"/>
              </a:defRPr>
            </a:lvl2pPr>
            <a:lvl3pPr marL="0" indent="0">
              <a:lnSpc>
                <a:spcPts val="1167"/>
              </a:lnSpc>
              <a:spcAft>
                <a:spcPts val="0"/>
              </a:spcAft>
              <a:buFontTx/>
              <a:buNone/>
              <a:defRPr sz="1200" cap="all" baseline="0">
                <a:solidFill>
                  <a:schemeClr val="bg1"/>
                </a:solidFill>
                <a:latin typeface="+mn-lt"/>
              </a:defRPr>
            </a:lvl3pPr>
            <a:lvl4pPr marL="0" indent="0">
              <a:lnSpc>
                <a:spcPts val="1167"/>
              </a:lnSpc>
              <a:spcAft>
                <a:spcPts val="0"/>
              </a:spcAft>
              <a:buFontTx/>
              <a:buNone/>
              <a:defRPr sz="1200" cap="all" baseline="0">
                <a:solidFill>
                  <a:schemeClr val="bg1"/>
                </a:solidFill>
                <a:latin typeface="+mn-lt"/>
              </a:defRPr>
            </a:lvl4pPr>
            <a:lvl5pPr marL="0" indent="0">
              <a:lnSpc>
                <a:spcPts val="1167"/>
              </a:lnSpc>
              <a:spcAft>
                <a:spcPts val="0"/>
              </a:spcAft>
              <a:buFontTx/>
              <a:buNone/>
              <a:defRPr sz="1200" cap="all" baseline="0">
                <a:solidFill>
                  <a:schemeClr val="bg1"/>
                </a:solidFill>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7" name="Text Placeholder 27"/>
          <p:cNvSpPr>
            <a:spLocks noGrp="1"/>
          </p:cNvSpPr>
          <p:nvPr>
            <p:ph type="body" sz="quarter" idx="34"/>
          </p:nvPr>
        </p:nvSpPr>
        <p:spPr>
          <a:xfrm>
            <a:off x="520212" y="1710726"/>
            <a:ext cx="1594705" cy="304800"/>
          </a:xfrm>
        </p:spPr>
        <p:txBody>
          <a:bodyPr lIns="76197" tIns="76197" rIns="76197">
            <a:noAutofit/>
          </a:bodyPr>
          <a:lstStyle>
            <a:lvl1pPr marL="0">
              <a:lnSpc>
                <a:spcPts val="1500"/>
              </a:lnSpc>
              <a:spcAft>
                <a:spcPts val="0"/>
              </a:spcAft>
              <a:buFontTx/>
              <a:buNone/>
              <a:defRPr sz="1500" b="1" i="0" cap="all" baseline="0">
                <a:solidFill>
                  <a:schemeClr val="bg1"/>
                </a:solidFill>
                <a:latin typeface="+mn-lt"/>
              </a:defRPr>
            </a:lvl1pPr>
            <a:lvl2pPr marL="0" indent="0">
              <a:lnSpc>
                <a:spcPts val="1500"/>
              </a:lnSpc>
              <a:spcAft>
                <a:spcPts val="0"/>
              </a:spcAft>
              <a:buFontTx/>
              <a:buNone/>
              <a:defRPr sz="1500" b="1" i="0" cap="all" baseline="0">
                <a:solidFill>
                  <a:schemeClr val="bg1"/>
                </a:solidFill>
                <a:latin typeface="+mn-lt"/>
              </a:defRPr>
            </a:lvl2pPr>
            <a:lvl3pPr marL="0" indent="0">
              <a:lnSpc>
                <a:spcPts val="1500"/>
              </a:lnSpc>
              <a:spcAft>
                <a:spcPts val="0"/>
              </a:spcAft>
              <a:buFontTx/>
              <a:buNone/>
              <a:defRPr sz="1500" b="1" i="0" cap="all" baseline="0">
                <a:solidFill>
                  <a:schemeClr val="bg1"/>
                </a:solidFill>
                <a:latin typeface="+mn-lt"/>
              </a:defRPr>
            </a:lvl3pPr>
            <a:lvl4pPr marL="0" indent="0">
              <a:lnSpc>
                <a:spcPts val="1500"/>
              </a:lnSpc>
              <a:spcAft>
                <a:spcPts val="0"/>
              </a:spcAft>
              <a:buFontTx/>
              <a:buNone/>
              <a:defRPr sz="1500" b="1" i="0" cap="all" baseline="0">
                <a:solidFill>
                  <a:schemeClr val="bg1"/>
                </a:solidFill>
                <a:latin typeface="+mn-lt"/>
              </a:defRPr>
            </a:lvl4pPr>
            <a:lvl5pPr marL="0" indent="0">
              <a:lnSpc>
                <a:spcPts val="1500"/>
              </a:lnSpc>
              <a:spcAft>
                <a:spcPts val="0"/>
              </a:spcAft>
              <a:buFontTx/>
              <a:buNone/>
              <a:defRPr sz="1500" b="1" i="0" cap="all" baseline="0">
                <a:solidFill>
                  <a:schemeClr val="bg1"/>
                </a:solidFill>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8" name="Text Placeholder 27"/>
          <p:cNvSpPr>
            <a:spLocks noGrp="1"/>
          </p:cNvSpPr>
          <p:nvPr>
            <p:ph type="body" sz="quarter" idx="35"/>
          </p:nvPr>
        </p:nvSpPr>
        <p:spPr>
          <a:xfrm>
            <a:off x="2102208" y="1710726"/>
            <a:ext cx="1594705" cy="304800"/>
          </a:xfrm>
        </p:spPr>
        <p:txBody>
          <a:bodyPr lIns="76197" tIns="76197" rIns="76197">
            <a:noAutofit/>
          </a:bodyPr>
          <a:lstStyle>
            <a:lvl1pPr marL="0">
              <a:lnSpc>
                <a:spcPts val="1500"/>
              </a:lnSpc>
              <a:spcAft>
                <a:spcPts val="0"/>
              </a:spcAft>
              <a:buFontTx/>
              <a:buNone/>
              <a:defRPr sz="1500" b="1" i="0" cap="all" baseline="0">
                <a:solidFill>
                  <a:schemeClr val="bg1"/>
                </a:solidFill>
                <a:latin typeface="+mn-lt"/>
              </a:defRPr>
            </a:lvl1pPr>
            <a:lvl2pPr marL="0" indent="0">
              <a:lnSpc>
                <a:spcPts val="1500"/>
              </a:lnSpc>
              <a:spcAft>
                <a:spcPts val="0"/>
              </a:spcAft>
              <a:buFontTx/>
              <a:buNone/>
              <a:defRPr sz="1500" b="1" i="0" cap="all" baseline="0">
                <a:solidFill>
                  <a:schemeClr val="bg1"/>
                </a:solidFill>
                <a:latin typeface="+mn-lt"/>
              </a:defRPr>
            </a:lvl2pPr>
            <a:lvl3pPr marL="0" indent="0">
              <a:lnSpc>
                <a:spcPts val="1500"/>
              </a:lnSpc>
              <a:spcAft>
                <a:spcPts val="0"/>
              </a:spcAft>
              <a:buFontTx/>
              <a:buNone/>
              <a:defRPr sz="1500" b="1" i="0" cap="all" baseline="0">
                <a:solidFill>
                  <a:schemeClr val="bg1"/>
                </a:solidFill>
                <a:latin typeface="+mn-lt"/>
              </a:defRPr>
            </a:lvl3pPr>
            <a:lvl4pPr marL="0" indent="0">
              <a:lnSpc>
                <a:spcPts val="1500"/>
              </a:lnSpc>
              <a:spcAft>
                <a:spcPts val="0"/>
              </a:spcAft>
              <a:buFontTx/>
              <a:buNone/>
              <a:defRPr sz="1500" b="1" i="0" cap="all" baseline="0">
                <a:solidFill>
                  <a:schemeClr val="bg1"/>
                </a:solidFill>
                <a:latin typeface="+mn-lt"/>
              </a:defRPr>
            </a:lvl4pPr>
            <a:lvl5pPr marL="0" indent="0">
              <a:lnSpc>
                <a:spcPts val="1500"/>
              </a:lnSpc>
              <a:spcAft>
                <a:spcPts val="0"/>
              </a:spcAft>
              <a:buFontTx/>
              <a:buNone/>
              <a:defRPr sz="1500" b="1" i="0" cap="all" baseline="0">
                <a:solidFill>
                  <a:schemeClr val="bg1"/>
                </a:solidFill>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9" name="Text Placeholder 27"/>
          <p:cNvSpPr>
            <a:spLocks noGrp="1"/>
          </p:cNvSpPr>
          <p:nvPr>
            <p:ph type="body" sz="quarter" idx="36"/>
          </p:nvPr>
        </p:nvSpPr>
        <p:spPr>
          <a:xfrm>
            <a:off x="3698311" y="1710726"/>
            <a:ext cx="1594705" cy="304800"/>
          </a:xfrm>
        </p:spPr>
        <p:txBody>
          <a:bodyPr lIns="76197" tIns="76197" rIns="76197">
            <a:noAutofit/>
          </a:bodyPr>
          <a:lstStyle>
            <a:lvl1pPr marL="0">
              <a:lnSpc>
                <a:spcPts val="1500"/>
              </a:lnSpc>
              <a:spcAft>
                <a:spcPts val="0"/>
              </a:spcAft>
              <a:buFontTx/>
              <a:buNone/>
              <a:defRPr sz="1500" b="1" i="0" cap="all" baseline="0">
                <a:solidFill>
                  <a:schemeClr val="bg1"/>
                </a:solidFill>
                <a:latin typeface="+mn-lt"/>
              </a:defRPr>
            </a:lvl1pPr>
            <a:lvl2pPr marL="0" indent="0">
              <a:lnSpc>
                <a:spcPts val="1500"/>
              </a:lnSpc>
              <a:spcAft>
                <a:spcPts val="0"/>
              </a:spcAft>
              <a:buFontTx/>
              <a:buNone/>
              <a:defRPr sz="1500" b="1" i="0" cap="all" baseline="0">
                <a:solidFill>
                  <a:schemeClr val="bg1"/>
                </a:solidFill>
                <a:latin typeface="+mn-lt"/>
              </a:defRPr>
            </a:lvl2pPr>
            <a:lvl3pPr marL="0" indent="0">
              <a:lnSpc>
                <a:spcPts val="1500"/>
              </a:lnSpc>
              <a:spcAft>
                <a:spcPts val="0"/>
              </a:spcAft>
              <a:buFontTx/>
              <a:buNone/>
              <a:defRPr sz="1500" b="1" i="0" cap="all" baseline="0">
                <a:solidFill>
                  <a:schemeClr val="bg1"/>
                </a:solidFill>
                <a:latin typeface="+mn-lt"/>
              </a:defRPr>
            </a:lvl3pPr>
            <a:lvl4pPr marL="0" indent="0">
              <a:lnSpc>
                <a:spcPts val="1500"/>
              </a:lnSpc>
              <a:spcAft>
                <a:spcPts val="0"/>
              </a:spcAft>
              <a:buFontTx/>
              <a:buNone/>
              <a:defRPr sz="1500" b="1" i="0" cap="all" baseline="0">
                <a:solidFill>
                  <a:schemeClr val="bg1"/>
                </a:solidFill>
                <a:latin typeface="+mn-lt"/>
              </a:defRPr>
            </a:lvl4pPr>
            <a:lvl5pPr marL="0" indent="0">
              <a:lnSpc>
                <a:spcPts val="1500"/>
              </a:lnSpc>
              <a:spcAft>
                <a:spcPts val="0"/>
              </a:spcAft>
              <a:buFontTx/>
              <a:buNone/>
              <a:defRPr sz="1500" b="1" i="0" cap="all" baseline="0">
                <a:solidFill>
                  <a:schemeClr val="bg1"/>
                </a:solidFill>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0" name="Text Placeholder 27"/>
          <p:cNvSpPr>
            <a:spLocks noGrp="1"/>
          </p:cNvSpPr>
          <p:nvPr>
            <p:ph type="body" sz="quarter" idx="37"/>
          </p:nvPr>
        </p:nvSpPr>
        <p:spPr>
          <a:xfrm>
            <a:off x="5294414" y="1710726"/>
            <a:ext cx="1594705" cy="304800"/>
          </a:xfrm>
        </p:spPr>
        <p:txBody>
          <a:bodyPr lIns="76197" tIns="76197" rIns="76197">
            <a:noAutofit/>
          </a:bodyPr>
          <a:lstStyle>
            <a:lvl1pPr marL="0">
              <a:lnSpc>
                <a:spcPts val="1500"/>
              </a:lnSpc>
              <a:spcAft>
                <a:spcPts val="0"/>
              </a:spcAft>
              <a:buFontTx/>
              <a:buNone/>
              <a:defRPr sz="1500" b="1" i="0" cap="all" baseline="0">
                <a:solidFill>
                  <a:schemeClr val="bg1"/>
                </a:solidFill>
                <a:latin typeface="+mn-lt"/>
              </a:defRPr>
            </a:lvl1pPr>
            <a:lvl2pPr marL="0" indent="0">
              <a:lnSpc>
                <a:spcPts val="1500"/>
              </a:lnSpc>
              <a:spcAft>
                <a:spcPts val="0"/>
              </a:spcAft>
              <a:buFontTx/>
              <a:buNone/>
              <a:defRPr sz="1500" b="1" i="0" cap="all" baseline="0">
                <a:solidFill>
                  <a:schemeClr val="bg1"/>
                </a:solidFill>
                <a:latin typeface="+mn-lt"/>
              </a:defRPr>
            </a:lvl2pPr>
            <a:lvl3pPr marL="0" indent="0">
              <a:lnSpc>
                <a:spcPts val="1500"/>
              </a:lnSpc>
              <a:spcAft>
                <a:spcPts val="0"/>
              </a:spcAft>
              <a:buFontTx/>
              <a:buNone/>
              <a:defRPr sz="1500" b="1" i="0" cap="all" baseline="0">
                <a:solidFill>
                  <a:schemeClr val="bg1"/>
                </a:solidFill>
                <a:latin typeface="+mn-lt"/>
              </a:defRPr>
            </a:lvl3pPr>
            <a:lvl4pPr marL="0" indent="0">
              <a:lnSpc>
                <a:spcPts val="1500"/>
              </a:lnSpc>
              <a:spcAft>
                <a:spcPts val="0"/>
              </a:spcAft>
              <a:buFontTx/>
              <a:buNone/>
              <a:defRPr sz="1500" b="1" i="0" cap="all" baseline="0">
                <a:solidFill>
                  <a:schemeClr val="bg1"/>
                </a:solidFill>
                <a:latin typeface="+mn-lt"/>
              </a:defRPr>
            </a:lvl4pPr>
            <a:lvl5pPr marL="0" indent="0">
              <a:lnSpc>
                <a:spcPts val="1500"/>
              </a:lnSpc>
              <a:spcAft>
                <a:spcPts val="0"/>
              </a:spcAft>
              <a:buFontTx/>
              <a:buNone/>
              <a:defRPr sz="1500" b="1" i="0" cap="all" baseline="0">
                <a:solidFill>
                  <a:schemeClr val="bg1"/>
                </a:solidFill>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1" name="Text Placeholder 27"/>
          <p:cNvSpPr>
            <a:spLocks noGrp="1"/>
          </p:cNvSpPr>
          <p:nvPr>
            <p:ph type="body" sz="quarter" idx="38"/>
          </p:nvPr>
        </p:nvSpPr>
        <p:spPr>
          <a:xfrm>
            <a:off x="6890517" y="1710726"/>
            <a:ext cx="1594705" cy="304800"/>
          </a:xfrm>
        </p:spPr>
        <p:txBody>
          <a:bodyPr lIns="76197" tIns="76197" rIns="76197">
            <a:noAutofit/>
          </a:bodyPr>
          <a:lstStyle>
            <a:lvl1pPr marL="0">
              <a:lnSpc>
                <a:spcPts val="1500"/>
              </a:lnSpc>
              <a:spcAft>
                <a:spcPts val="0"/>
              </a:spcAft>
              <a:buFontTx/>
              <a:buNone/>
              <a:defRPr sz="1500" b="1" i="0" cap="all" baseline="0">
                <a:solidFill>
                  <a:schemeClr val="bg1"/>
                </a:solidFill>
                <a:latin typeface="+mn-lt"/>
              </a:defRPr>
            </a:lvl1pPr>
            <a:lvl2pPr marL="0" indent="0">
              <a:lnSpc>
                <a:spcPts val="1500"/>
              </a:lnSpc>
              <a:spcAft>
                <a:spcPts val="0"/>
              </a:spcAft>
              <a:buFontTx/>
              <a:buNone/>
              <a:defRPr sz="1500" b="1" i="0" cap="all" baseline="0">
                <a:solidFill>
                  <a:schemeClr val="bg1"/>
                </a:solidFill>
                <a:latin typeface="+mn-lt"/>
              </a:defRPr>
            </a:lvl2pPr>
            <a:lvl3pPr marL="0" indent="0">
              <a:lnSpc>
                <a:spcPts val="1500"/>
              </a:lnSpc>
              <a:spcAft>
                <a:spcPts val="0"/>
              </a:spcAft>
              <a:buFontTx/>
              <a:buNone/>
              <a:defRPr sz="1500" b="1" i="0" cap="all" baseline="0">
                <a:solidFill>
                  <a:schemeClr val="bg1"/>
                </a:solidFill>
                <a:latin typeface="+mn-lt"/>
              </a:defRPr>
            </a:lvl3pPr>
            <a:lvl4pPr marL="0" indent="0">
              <a:lnSpc>
                <a:spcPts val="1500"/>
              </a:lnSpc>
              <a:spcAft>
                <a:spcPts val="0"/>
              </a:spcAft>
              <a:buFontTx/>
              <a:buNone/>
              <a:defRPr sz="1500" b="1" i="0" cap="all" baseline="0">
                <a:solidFill>
                  <a:schemeClr val="bg1"/>
                </a:solidFill>
                <a:latin typeface="+mn-lt"/>
              </a:defRPr>
            </a:lvl4pPr>
            <a:lvl5pPr marL="0" indent="0">
              <a:lnSpc>
                <a:spcPts val="1500"/>
              </a:lnSpc>
              <a:spcAft>
                <a:spcPts val="0"/>
              </a:spcAft>
              <a:buFontTx/>
              <a:buNone/>
              <a:defRPr sz="1500" b="1" i="0" cap="all" baseline="0">
                <a:solidFill>
                  <a:schemeClr val="bg1"/>
                </a:solidFill>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2" name="Text Placeholder 27"/>
          <p:cNvSpPr>
            <a:spLocks noGrp="1"/>
          </p:cNvSpPr>
          <p:nvPr>
            <p:ph type="body" sz="quarter" idx="39"/>
          </p:nvPr>
        </p:nvSpPr>
        <p:spPr>
          <a:xfrm>
            <a:off x="8486620" y="1710726"/>
            <a:ext cx="1594705" cy="304800"/>
          </a:xfrm>
        </p:spPr>
        <p:txBody>
          <a:bodyPr lIns="76197" tIns="76197" rIns="76197">
            <a:noAutofit/>
          </a:bodyPr>
          <a:lstStyle>
            <a:lvl1pPr marL="0">
              <a:lnSpc>
                <a:spcPts val="1500"/>
              </a:lnSpc>
              <a:spcAft>
                <a:spcPts val="0"/>
              </a:spcAft>
              <a:buFontTx/>
              <a:buNone/>
              <a:defRPr sz="1500" b="1" i="0" cap="all" baseline="0">
                <a:solidFill>
                  <a:schemeClr val="bg1"/>
                </a:solidFill>
                <a:latin typeface="+mn-lt"/>
              </a:defRPr>
            </a:lvl1pPr>
            <a:lvl2pPr marL="0" indent="0">
              <a:lnSpc>
                <a:spcPts val="1500"/>
              </a:lnSpc>
              <a:spcAft>
                <a:spcPts val="0"/>
              </a:spcAft>
              <a:buFontTx/>
              <a:buNone/>
              <a:defRPr sz="1500" b="1" i="0" cap="all" baseline="0">
                <a:solidFill>
                  <a:schemeClr val="bg1"/>
                </a:solidFill>
                <a:latin typeface="+mn-lt"/>
              </a:defRPr>
            </a:lvl2pPr>
            <a:lvl3pPr marL="0" indent="0">
              <a:lnSpc>
                <a:spcPts val="1500"/>
              </a:lnSpc>
              <a:spcAft>
                <a:spcPts val="0"/>
              </a:spcAft>
              <a:buFontTx/>
              <a:buNone/>
              <a:defRPr sz="1500" b="1" i="0" cap="all" baseline="0">
                <a:solidFill>
                  <a:schemeClr val="bg1"/>
                </a:solidFill>
                <a:latin typeface="+mn-lt"/>
              </a:defRPr>
            </a:lvl3pPr>
            <a:lvl4pPr marL="0" indent="0">
              <a:lnSpc>
                <a:spcPts val="1500"/>
              </a:lnSpc>
              <a:spcAft>
                <a:spcPts val="0"/>
              </a:spcAft>
              <a:buFontTx/>
              <a:buNone/>
              <a:defRPr sz="1500" b="1" i="0" cap="all" baseline="0">
                <a:solidFill>
                  <a:schemeClr val="bg1"/>
                </a:solidFill>
                <a:latin typeface="+mn-lt"/>
              </a:defRPr>
            </a:lvl4pPr>
            <a:lvl5pPr marL="0" indent="0">
              <a:lnSpc>
                <a:spcPts val="1500"/>
              </a:lnSpc>
              <a:spcAft>
                <a:spcPts val="0"/>
              </a:spcAft>
              <a:buFontTx/>
              <a:buNone/>
              <a:defRPr sz="1500" b="1" i="0" cap="all" baseline="0">
                <a:solidFill>
                  <a:schemeClr val="bg1"/>
                </a:solidFill>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3" name="Text Placeholder 27"/>
          <p:cNvSpPr>
            <a:spLocks noGrp="1"/>
          </p:cNvSpPr>
          <p:nvPr>
            <p:ph type="body" sz="quarter" idx="40"/>
          </p:nvPr>
        </p:nvSpPr>
        <p:spPr>
          <a:xfrm>
            <a:off x="10082725" y="1710726"/>
            <a:ext cx="1594705" cy="304800"/>
          </a:xfrm>
        </p:spPr>
        <p:txBody>
          <a:bodyPr lIns="76197" tIns="76197" rIns="76197">
            <a:noAutofit/>
          </a:bodyPr>
          <a:lstStyle>
            <a:lvl1pPr marL="0">
              <a:lnSpc>
                <a:spcPts val="1500"/>
              </a:lnSpc>
              <a:spcAft>
                <a:spcPts val="0"/>
              </a:spcAft>
              <a:buFontTx/>
              <a:buNone/>
              <a:defRPr sz="1500" b="1" i="0" cap="all" baseline="0">
                <a:solidFill>
                  <a:schemeClr val="bg1"/>
                </a:solidFill>
                <a:latin typeface="+mn-lt"/>
              </a:defRPr>
            </a:lvl1pPr>
            <a:lvl2pPr marL="0" indent="0">
              <a:lnSpc>
                <a:spcPts val="1500"/>
              </a:lnSpc>
              <a:spcAft>
                <a:spcPts val="0"/>
              </a:spcAft>
              <a:buFontTx/>
              <a:buNone/>
              <a:defRPr sz="1500" b="1" i="0" cap="all" baseline="0">
                <a:solidFill>
                  <a:schemeClr val="bg1"/>
                </a:solidFill>
                <a:latin typeface="+mn-lt"/>
              </a:defRPr>
            </a:lvl2pPr>
            <a:lvl3pPr marL="0" indent="0">
              <a:lnSpc>
                <a:spcPts val="1500"/>
              </a:lnSpc>
              <a:spcAft>
                <a:spcPts val="0"/>
              </a:spcAft>
              <a:buFontTx/>
              <a:buNone/>
              <a:defRPr sz="1500" b="1" i="0" cap="all" baseline="0">
                <a:solidFill>
                  <a:schemeClr val="bg1"/>
                </a:solidFill>
                <a:latin typeface="+mn-lt"/>
              </a:defRPr>
            </a:lvl3pPr>
            <a:lvl4pPr marL="0" indent="0">
              <a:lnSpc>
                <a:spcPts val="1500"/>
              </a:lnSpc>
              <a:spcAft>
                <a:spcPts val="0"/>
              </a:spcAft>
              <a:buFontTx/>
              <a:buNone/>
              <a:defRPr sz="1500" b="1" i="0" cap="all" baseline="0">
                <a:solidFill>
                  <a:schemeClr val="bg1"/>
                </a:solidFill>
                <a:latin typeface="+mn-lt"/>
              </a:defRPr>
            </a:lvl4pPr>
            <a:lvl5pPr marL="0" indent="0">
              <a:lnSpc>
                <a:spcPts val="1500"/>
              </a:lnSpc>
              <a:spcAft>
                <a:spcPts val="0"/>
              </a:spcAft>
              <a:buFontTx/>
              <a:buNone/>
              <a:defRPr sz="1500" b="1" i="0" cap="all" baseline="0">
                <a:solidFill>
                  <a:schemeClr val="bg1"/>
                </a:solidFill>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4" name="Text Placeholder 3"/>
          <p:cNvSpPr>
            <a:spLocks noGrp="1"/>
          </p:cNvSpPr>
          <p:nvPr>
            <p:ph type="body" sz="quarter" idx="44"/>
          </p:nvPr>
        </p:nvSpPr>
        <p:spPr>
          <a:xfrm>
            <a:off x="520212" y="4101568"/>
            <a:ext cx="1594705" cy="1196340"/>
          </a:xfrm>
        </p:spPr>
        <p:txBody>
          <a:bodyPr lIns="76197" tIns="76197" rIns="76197" bIns="76197" anchor="b" anchorCtr="0">
            <a:noAutofit/>
          </a:bodyPr>
          <a:lstStyle>
            <a:lvl1pPr marL="0" indent="0">
              <a:lnSpc>
                <a:spcPts val="1167"/>
              </a:lnSpc>
              <a:spcAft>
                <a:spcPts val="0"/>
              </a:spcAft>
              <a:buFontTx/>
              <a:buNone/>
              <a:defRPr sz="1200" cap="all" baseline="0">
                <a:solidFill>
                  <a:schemeClr val="bg1"/>
                </a:solidFill>
                <a:latin typeface="+mn-lt"/>
              </a:defRPr>
            </a:lvl1pPr>
            <a:lvl2pPr marL="0" indent="0">
              <a:lnSpc>
                <a:spcPts val="1167"/>
              </a:lnSpc>
              <a:spcAft>
                <a:spcPts val="0"/>
              </a:spcAft>
              <a:buFontTx/>
              <a:buNone/>
              <a:defRPr sz="1200" cap="all" baseline="0">
                <a:solidFill>
                  <a:schemeClr val="bg1"/>
                </a:solidFill>
                <a:latin typeface="+mn-lt"/>
              </a:defRPr>
            </a:lvl2pPr>
            <a:lvl3pPr marL="0" indent="0">
              <a:lnSpc>
                <a:spcPts val="1167"/>
              </a:lnSpc>
              <a:spcAft>
                <a:spcPts val="0"/>
              </a:spcAft>
              <a:buFontTx/>
              <a:buNone/>
              <a:defRPr sz="1200" cap="all" baseline="0">
                <a:solidFill>
                  <a:schemeClr val="bg1"/>
                </a:solidFill>
                <a:latin typeface="+mn-lt"/>
              </a:defRPr>
            </a:lvl3pPr>
            <a:lvl4pPr marL="0" indent="0">
              <a:lnSpc>
                <a:spcPts val="1167"/>
              </a:lnSpc>
              <a:spcAft>
                <a:spcPts val="0"/>
              </a:spcAft>
              <a:buFontTx/>
              <a:buNone/>
              <a:defRPr sz="1200" cap="all" baseline="0">
                <a:solidFill>
                  <a:schemeClr val="bg1"/>
                </a:solidFill>
                <a:latin typeface="+mn-lt"/>
              </a:defRPr>
            </a:lvl4pPr>
            <a:lvl5pPr marL="0" indent="0">
              <a:lnSpc>
                <a:spcPts val="1167"/>
              </a:lnSpc>
              <a:spcAft>
                <a:spcPts val="0"/>
              </a:spcAft>
              <a:buFontTx/>
              <a:buNone/>
              <a:defRPr sz="1200" cap="all" baseline="0">
                <a:solidFill>
                  <a:schemeClr val="bg1"/>
                </a:solidFill>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5" name="Text Placeholder 3"/>
          <p:cNvSpPr>
            <a:spLocks noGrp="1"/>
          </p:cNvSpPr>
          <p:nvPr>
            <p:ph type="body" sz="quarter" idx="45"/>
          </p:nvPr>
        </p:nvSpPr>
        <p:spPr>
          <a:xfrm>
            <a:off x="2102208" y="4101568"/>
            <a:ext cx="1594705" cy="1196340"/>
          </a:xfrm>
        </p:spPr>
        <p:txBody>
          <a:bodyPr lIns="76197" tIns="76197" rIns="76197" bIns="76197" anchor="b" anchorCtr="0">
            <a:noAutofit/>
          </a:bodyPr>
          <a:lstStyle>
            <a:lvl1pPr marL="0" indent="0">
              <a:lnSpc>
                <a:spcPts val="1167"/>
              </a:lnSpc>
              <a:spcAft>
                <a:spcPts val="0"/>
              </a:spcAft>
              <a:buFontTx/>
              <a:buNone/>
              <a:defRPr sz="1200" cap="all" baseline="0">
                <a:solidFill>
                  <a:schemeClr val="bg1"/>
                </a:solidFill>
                <a:latin typeface="+mn-lt"/>
              </a:defRPr>
            </a:lvl1pPr>
            <a:lvl2pPr marL="0" indent="0">
              <a:lnSpc>
                <a:spcPts val="1167"/>
              </a:lnSpc>
              <a:spcAft>
                <a:spcPts val="0"/>
              </a:spcAft>
              <a:buFontTx/>
              <a:buNone/>
              <a:defRPr sz="1200" cap="all" baseline="0">
                <a:solidFill>
                  <a:schemeClr val="bg1"/>
                </a:solidFill>
                <a:latin typeface="+mn-lt"/>
              </a:defRPr>
            </a:lvl2pPr>
            <a:lvl3pPr marL="0" indent="0">
              <a:lnSpc>
                <a:spcPts val="1167"/>
              </a:lnSpc>
              <a:spcAft>
                <a:spcPts val="0"/>
              </a:spcAft>
              <a:buFontTx/>
              <a:buNone/>
              <a:defRPr sz="1200" cap="all" baseline="0">
                <a:solidFill>
                  <a:schemeClr val="bg1"/>
                </a:solidFill>
                <a:latin typeface="+mn-lt"/>
              </a:defRPr>
            </a:lvl3pPr>
            <a:lvl4pPr marL="0" indent="0">
              <a:lnSpc>
                <a:spcPts val="1167"/>
              </a:lnSpc>
              <a:spcAft>
                <a:spcPts val="0"/>
              </a:spcAft>
              <a:buFontTx/>
              <a:buNone/>
              <a:defRPr sz="1200" cap="all" baseline="0">
                <a:solidFill>
                  <a:schemeClr val="bg1"/>
                </a:solidFill>
                <a:latin typeface="+mn-lt"/>
              </a:defRPr>
            </a:lvl4pPr>
            <a:lvl5pPr marL="0" indent="0">
              <a:lnSpc>
                <a:spcPts val="1167"/>
              </a:lnSpc>
              <a:spcAft>
                <a:spcPts val="0"/>
              </a:spcAft>
              <a:buFontTx/>
              <a:buNone/>
              <a:defRPr sz="1200" cap="all" baseline="0">
                <a:solidFill>
                  <a:schemeClr val="bg1"/>
                </a:solidFill>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6" name="Text Placeholder 3"/>
          <p:cNvSpPr>
            <a:spLocks noGrp="1"/>
          </p:cNvSpPr>
          <p:nvPr>
            <p:ph type="body" sz="quarter" idx="46"/>
          </p:nvPr>
        </p:nvSpPr>
        <p:spPr>
          <a:xfrm>
            <a:off x="3698311" y="4101568"/>
            <a:ext cx="1594705" cy="1196340"/>
          </a:xfrm>
        </p:spPr>
        <p:txBody>
          <a:bodyPr lIns="76197" tIns="76197" rIns="76197" bIns="76197" anchor="b" anchorCtr="0">
            <a:noAutofit/>
          </a:bodyPr>
          <a:lstStyle>
            <a:lvl1pPr marL="0" indent="0">
              <a:lnSpc>
                <a:spcPts val="1167"/>
              </a:lnSpc>
              <a:spcAft>
                <a:spcPts val="0"/>
              </a:spcAft>
              <a:buFontTx/>
              <a:buNone/>
              <a:defRPr sz="1200" cap="all" baseline="0">
                <a:solidFill>
                  <a:schemeClr val="bg1"/>
                </a:solidFill>
                <a:latin typeface="+mn-lt"/>
              </a:defRPr>
            </a:lvl1pPr>
            <a:lvl2pPr marL="0" indent="0">
              <a:lnSpc>
                <a:spcPts val="1167"/>
              </a:lnSpc>
              <a:spcAft>
                <a:spcPts val="0"/>
              </a:spcAft>
              <a:buFontTx/>
              <a:buNone/>
              <a:defRPr sz="1200" cap="all" baseline="0">
                <a:solidFill>
                  <a:schemeClr val="bg1"/>
                </a:solidFill>
                <a:latin typeface="+mn-lt"/>
              </a:defRPr>
            </a:lvl2pPr>
            <a:lvl3pPr marL="0" indent="0">
              <a:lnSpc>
                <a:spcPts val="1167"/>
              </a:lnSpc>
              <a:spcAft>
                <a:spcPts val="0"/>
              </a:spcAft>
              <a:buFontTx/>
              <a:buNone/>
              <a:defRPr sz="1200" cap="all" baseline="0">
                <a:solidFill>
                  <a:schemeClr val="bg1"/>
                </a:solidFill>
                <a:latin typeface="+mn-lt"/>
              </a:defRPr>
            </a:lvl3pPr>
            <a:lvl4pPr marL="0" indent="0">
              <a:lnSpc>
                <a:spcPts val="1167"/>
              </a:lnSpc>
              <a:spcAft>
                <a:spcPts val="0"/>
              </a:spcAft>
              <a:buFontTx/>
              <a:buNone/>
              <a:defRPr sz="1200" cap="all" baseline="0">
                <a:solidFill>
                  <a:schemeClr val="bg1"/>
                </a:solidFill>
                <a:latin typeface="+mn-lt"/>
              </a:defRPr>
            </a:lvl4pPr>
            <a:lvl5pPr marL="0" indent="0">
              <a:lnSpc>
                <a:spcPts val="1167"/>
              </a:lnSpc>
              <a:spcAft>
                <a:spcPts val="0"/>
              </a:spcAft>
              <a:buFontTx/>
              <a:buNone/>
              <a:defRPr sz="1200" cap="all" baseline="0">
                <a:solidFill>
                  <a:schemeClr val="bg1"/>
                </a:solidFill>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7" name="Text Placeholder 3"/>
          <p:cNvSpPr>
            <a:spLocks noGrp="1"/>
          </p:cNvSpPr>
          <p:nvPr>
            <p:ph type="body" sz="quarter" idx="47"/>
          </p:nvPr>
        </p:nvSpPr>
        <p:spPr>
          <a:xfrm>
            <a:off x="5294414" y="4101568"/>
            <a:ext cx="1594705" cy="1196340"/>
          </a:xfrm>
        </p:spPr>
        <p:txBody>
          <a:bodyPr lIns="76197" tIns="76197" rIns="76197" bIns="76197" anchor="b" anchorCtr="0">
            <a:noAutofit/>
          </a:bodyPr>
          <a:lstStyle>
            <a:lvl1pPr marL="0" indent="0">
              <a:lnSpc>
                <a:spcPts val="1167"/>
              </a:lnSpc>
              <a:spcAft>
                <a:spcPts val="0"/>
              </a:spcAft>
              <a:buFontTx/>
              <a:buNone/>
              <a:defRPr sz="1200" cap="all" baseline="0">
                <a:solidFill>
                  <a:schemeClr val="bg1"/>
                </a:solidFill>
                <a:latin typeface="+mn-lt"/>
              </a:defRPr>
            </a:lvl1pPr>
            <a:lvl2pPr marL="0" indent="0">
              <a:lnSpc>
                <a:spcPts val="1167"/>
              </a:lnSpc>
              <a:spcAft>
                <a:spcPts val="0"/>
              </a:spcAft>
              <a:buFontTx/>
              <a:buNone/>
              <a:defRPr sz="1200" cap="all" baseline="0">
                <a:solidFill>
                  <a:schemeClr val="bg1"/>
                </a:solidFill>
                <a:latin typeface="+mn-lt"/>
              </a:defRPr>
            </a:lvl2pPr>
            <a:lvl3pPr marL="0" indent="0">
              <a:lnSpc>
                <a:spcPts val="1167"/>
              </a:lnSpc>
              <a:spcAft>
                <a:spcPts val="0"/>
              </a:spcAft>
              <a:buFontTx/>
              <a:buNone/>
              <a:defRPr sz="1200" cap="all" baseline="0">
                <a:solidFill>
                  <a:schemeClr val="bg1"/>
                </a:solidFill>
                <a:latin typeface="+mn-lt"/>
              </a:defRPr>
            </a:lvl3pPr>
            <a:lvl4pPr marL="0" indent="0">
              <a:lnSpc>
                <a:spcPts val="1167"/>
              </a:lnSpc>
              <a:spcAft>
                <a:spcPts val="0"/>
              </a:spcAft>
              <a:buFontTx/>
              <a:buNone/>
              <a:defRPr sz="1200" cap="all" baseline="0">
                <a:solidFill>
                  <a:schemeClr val="bg1"/>
                </a:solidFill>
                <a:latin typeface="+mn-lt"/>
              </a:defRPr>
            </a:lvl4pPr>
            <a:lvl5pPr marL="0" indent="0">
              <a:lnSpc>
                <a:spcPts val="1167"/>
              </a:lnSpc>
              <a:spcAft>
                <a:spcPts val="0"/>
              </a:spcAft>
              <a:buFontTx/>
              <a:buNone/>
              <a:defRPr sz="1200" cap="all" baseline="0">
                <a:solidFill>
                  <a:schemeClr val="bg1"/>
                </a:solidFill>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8" name="Text Placeholder 3"/>
          <p:cNvSpPr>
            <a:spLocks noGrp="1"/>
          </p:cNvSpPr>
          <p:nvPr>
            <p:ph type="body" sz="quarter" idx="48"/>
          </p:nvPr>
        </p:nvSpPr>
        <p:spPr>
          <a:xfrm>
            <a:off x="6890517" y="4101568"/>
            <a:ext cx="1594705" cy="1196340"/>
          </a:xfrm>
        </p:spPr>
        <p:txBody>
          <a:bodyPr lIns="76197" tIns="76197" rIns="76197" bIns="76197" anchor="b" anchorCtr="0">
            <a:noAutofit/>
          </a:bodyPr>
          <a:lstStyle>
            <a:lvl1pPr marL="0" indent="0">
              <a:lnSpc>
                <a:spcPts val="1167"/>
              </a:lnSpc>
              <a:spcAft>
                <a:spcPts val="0"/>
              </a:spcAft>
              <a:buFontTx/>
              <a:buNone/>
              <a:defRPr sz="1200" cap="all" baseline="0">
                <a:solidFill>
                  <a:schemeClr val="bg1"/>
                </a:solidFill>
                <a:latin typeface="+mn-lt"/>
              </a:defRPr>
            </a:lvl1pPr>
            <a:lvl2pPr marL="0" indent="0">
              <a:lnSpc>
                <a:spcPts val="1167"/>
              </a:lnSpc>
              <a:spcAft>
                <a:spcPts val="0"/>
              </a:spcAft>
              <a:buFontTx/>
              <a:buNone/>
              <a:defRPr sz="1200" cap="all" baseline="0">
                <a:solidFill>
                  <a:schemeClr val="bg1"/>
                </a:solidFill>
                <a:latin typeface="+mn-lt"/>
              </a:defRPr>
            </a:lvl2pPr>
            <a:lvl3pPr marL="0" indent="0">
              <a:lnSpc>
                <a:spcPts val="1167"/>
              </a:lnSpc>
              <a:spcAft>
                <a:spcPts val="0"/>
              </a:spcAft>
              <a:buFontTx/>
              <a:buNone/>
              <a:defRPr sz="1200" cap="all" baseline="0">
                <a:solidFill>
                  <a:schemeClr val="bg1"/>
                </a:solidFill>
                <a:latin typeface="+mn-lt"/>
              </a:defRPr>
            </a:lvl3pPr>
            <a:lvl4pPr marL="0" indent="0">
              <a:lnSpc>
                <a:spcPts val="1167"/>
              </a:lnSpc>
              <a:spcAft>
                <a:spcPts val="0"/>
              </a:spcAft>
              <a:buFontTx/>
              <a:buNone/>
              <a:defRPr sz="1200" cap="all" baseline="0">
                <a:solidFill>
                  <a:schemeClr val="bg1"/>
                </a:solidFill>
                <a:latin typeface="+mn-lt"/>
              </a:defRPr>
            </a:lvl4pPr>
            <a:lvl5pPr marL="0" indent="0">
              <a:lnSpc>
                <a:spcPts val="1167"/>
              </a:lnSpc>
              <a:spcAft>
                <a:spcPts val="0"/>
              </a:spcAft>
              <a:buFontTx/>
              <a:buNone/>
              <a:defRPr sz="1200" cap="all" baseline="0">
                <a:solidFill>
                  <a:schemeClr val="bg1"/>
                </a:solidFill>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9" name="Text Placeholder 3"/>
          <p:cNvSpPr>
            <a:spLocks noGrp="1"/>
          </p:cNvSpPr>
          <p:nvPr>
            <p:ph type="body" sz="quarter" idx="49"/>
          </p:nvPr>
        </p:nvSpPr>
        <p:spPr>
          <a:xfrm>
            <a:off x="8486620" y="4101568"/>
            <a:ext cx="1594705" cy="1196340"/>
          </a:xfrm>
        </p:spPr>
        <p:txBody>
          <a:bodyPr lIns="76197" tIns="76197" rIns="76197" bIns="76197" anchor="b" anchorCtr="0">
            <a:noAutofit/>
          </a:bodyPr>
          <a:lstStyle>
            <a:lvl1pPr marL="0" indent="0">
              <a:lnSpc>
                <a:spcPts val="1167"/>
              </a:lnSpc>
              <a:spcAft>
                <a:spcPts val="0"/>
              </a:spcAft>
              <a:buFontTx/>
              <a:buNone/>
              <a:defRPr sz="1200" cap="all" baseline="0">
                <a:solidFill>
                  <a:schemeClr val="bg1"/>
                </a:solidFill>
                <a:latin typeface="+mn-lt"/>
              </a:defRPr>
            </a:lvl1pPr>
            <a:lvl2pPr marL="0" indent="0">
              <a:lnSpc>
                <a:spcPts val="1167"/>
              </a:lnSpc>
              <a:spcAft>
                <a:spcPts val="0"/>
              </a:spcAft>
              <a:buFontTx/>
              <a:buNone/>
              <a:defRPr sz="1200" cap="all" baseline="0">
                <a:solidFill>
                  <a:schemeClr val="bg1"/>
                </a:solidFill>
                <a:latin typeface="+mn-lt"/>
              </a:defRPr>
            </a:lvl2pPr>
            <a:lvl3pPr marL="0" indent="0">
              <a:lnSpc>
                <a:spcPts val="1167"/>
              </a:lnSpc>
              <a:spcAft>
                <a:spcPts val="0"/>
              </a:spcAft>
              <a:buFontTx/>
              <a:buNone/>
              <a:defRPr sz="1200" cap="all" baseline="0">
                <a:solidFill>
                  <a:schemeClr val="bg1"/>
                </a:solidFill>
                <a:latin typeface="+mn-lt"/>
              </a:defRPr>
            </a:lvl3pPr>
            <a:lvl4pPr marL="0" indent="0">
              <a:lnSpc>
                <a:spcPts val="1167"/>
              </a:lnSpc>
              <a:spcAft>
                <a:spcPts val="0"/>
              </a:spcAft>
              <a:buFontTx/>
              <a:buNone/>
              <a:defRPr sz="1200" cap="all" baseline="0">
                <a:solidFill>
                  <a:schemeClr val="bg1"/>
                </a:solidFill>
                <a:latin typeface="+mn-lt"/>
              </a:defRPr>
            </a:lvl4pPr>
            <a:lvl5pPr marL="0" indent="0">
              <a:lnSpc>
                <a:spcPts val="1167"/>
              </a:lnSpc>
              <a:spcAft>
                <a:spcPts val="0"/>
              </a:spcAft>
              <a:buFontTx/>
              <a:buNone/>
              <a:defRPr sz="1200" cap="all" baseline="0">
                <a:solidFill>
                  <a:schemeClr val="bg1"/>
                </a:solidFill>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0" name="Text Placeholder 3"/>
          <p:cNvSpPr>
            <a:spLocks noGrp="1"/>
          </p:cNvSpPr>
          <p:nvPr>
            <p:ph type="body" sz="quarter" idx="50"/>
          </p:nvPr>
        </p:nvSpPr>
        <p:spPr>
          <a:xfrm>
            <a:off x="10082725" y="4101568"/>
            <a:ext cx="1594705" cy="1196340"/>
          </a:xfrm>
        </p:spPr>
        <p:txBody>
          <a:bodyPr lIns="76197" tIns="76197" rIns="76197" bIns="76197" anchor="b" anchorCtr="0">
            <a:noAutofit/>
          </a:bodyPr>
          <a:lstStyle>
            <a:lvl1pPr marL="0" indent="0">
              <a:lnSpc>
                <a:spcPts val="1167"/>
              </a:lnSpc>
              <a:spcAft>
                <a:spcPts val="0"/>
              </a:spcAft>
              <a:buFontTx/>
              <a:buNone/>
              <a:defRPr sz="1200" cap="all" baseline="0">
                <a:solidFill>
                  <a:schemeClr val="bg1"/>
                </a:solidFill>
                <a:latin typeface="+mn-lt"/>
              </a:defRPr>
            </a:lvl1pPr>
            <a:lvl2pPr marL="0" indent="0">
              <a:lnSpc>
                <a:spcPts val="1167"/>
              </a:lnSpc>
              <a:spcAft>
                <a:spcPts val="0"/>
              </a:spcAft>
              <a:buFontTx/>
              <a:buNone/>
              <a:defRPr sz="1200" cap="all" baseline="0">
                <a:solidFill>
                  <a:schemeClr val="bg1"/>
                </a:solidFill>
                <a:latin typeface="+mn-lt"/>
              </a:defRPr>
            </a:lvl2pPr>
            <a:lvl3pPr marL="0" indent="0">
              <a:lnSpc>
                <a:spcPts val="1167"/>
              </a:lnSpc>
              <a:spcAft>
                <a:spcPts val="0"/>
              </a:spcAft>
              <a:buFontTx/>
              <a:buNone/>
              <a:defRPr sz="1200" cap="all" baseline="0">
                <a:solidFill>
                  <a:schemeClr val="bg1"/>
                </a:solidFill>
                <a:latin typeface="+mn-lt"/>
              </a:defRPr>
            </a:lvl3pPr>
            <a:lvl4pPr marL="0" indent="0">
              <a:lnSpc>
                <a:spcPts val="1167"/>
              </a:lnSpc>
              <a:spcAft>
                <a:spcPts val="0"/>
              </a:spcAft>
              <a:buFontTx/>
              <a:buNone/>
              <a:defRPr sz="1200" cap="all" baseline="0">
                <a:solidFill>
                  <a:schemeClr val="bg1"/>
                </a:solidFill>
                <a:latin typeface="+mn-lt"/>
              </a:defRPr>
            </a:lvl4pPr>
            <a:lvl5pPr marL="0" indent="0">
              <a:lnSpc>
                <a:spcPts val="1167"/>
              </a:lnSpc>
              <a:spcAft>
                <a:spcPts val="0"/>
              </a:spcAft>
              <a:buFontTx/>
              <a:buNone/>
              <a:defRPr sz="1200" cap="all" baseline="0">
                <a:solidFill>
                  <a:schemeClr val="bg1"/>
                </a:solidFill>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1" name="Text Placeholder 27"/>
          <p:cNvSpPr>
            <a:spLocks noGrp="1"/>
          </p:cNvSpPr>
          <p:nvPr>
            <p:ph type="body" sz="quarter" idx="54"/>
          </p:nvPr>
        </p:nvSpPr>
        <p:spPr>
          <a:xfrm>
            <a:off x="520212" y="4101568"/>
            <a:ext cx="1594705" cy="304800"/>
          </a:xfrm>
        </p:spPr>
        <p:txBody>
          <a:bodyPr lIns="76197" tIns="76197" rIns="76197">
            <a:noAutofit/>
          </a:bodyPr>
          <a:lstStyle>
            <a:lvl1pPr marL="0">
              <a:lnSpc>
                <a:spcPts val="1500"/>
              </a:lnSpc>
              <a:spcAft>
                <a:spcPts val="0"/>
              </a:spcAft>
              <a:buFontTx/>
              <a:buNone/>
              <a:defRPr sz="1500" b="1" i="0" cap="all" baseline="0">
                <a:solidFill>
                  <a:schemeClr val="bg1"/>
                </a:solidFill>
                <a:latin typeface="+mn-lt"/>
              </a:defRPr>
            </a:lvl1pPr>
            <a:lvl2pPr marL="0" indent="0">
              <a:lnSpc>
                <a:spcPts val="1500"/>
              </a:lnSpc>
              <a:spcAft>
                <a:spcPts val="0"/>
              </a:spcAft>
              <a:buFontTx/>
              <a:buNone/>
              <a:defRPr sz="1500" b="1" i="0" cap="all" baseline="0">
                <a:solidFill>
                  <a:schemeClr val="bg1"/>
                </a:solidFill>
                <a:latin typeface="+mn-lt"/>
              </a:defRPr>
            </a:lvl2pPr>
            <a:lvl3pPr marL="0" indent="0">
              <a:lnSpc>
                <a:spcPts val="1500"/>
              </a:lnSpc>
              <a:spcAft>
                <a:spcPts val="0"/>
              </a:spcAft>
              <a:buFontTx/>
              <a:buNone/>
              <a:defRPr sz="1500" b="1" i="0" cap="all" baseline="0">
                <a:solidFill>
                  <a:schemeClr val="bg1"/>
                </a:solidFill>
                <a:latin typeface="+mn-lt"/>
              </a:defRPr>
            </a:lvl3pPr>
            <a:lvl4pPr marL="0" indent="0">
              <a:lnSpc>
                <a:spcPts val="1500"/>
              </a:lnSpc>
              <a:spcAft>
                <a:spcPts val="0"/>
              </a:spcAft>
              <a:buFontTx/>
              <a:buNone/>
              <a:defRPr sz="1500" b="1" i="0" cap="all" baseline="0">
                <a:solidFill>
                  <a:schemeClr val="bg1"/>
                </a:solidFill>
                <a:latin typeface="+mn-lt"/>
              </a:defRPr>
            </a:lvl4pPr>
            <a:lvl5pPr marL="0" indent="0">
              <a:lnSpc>
                <a:spcPts val="1500"/>
              </a:lnSpc>
              <a:spcAft>
                <a:spcPts val="0"/>
              </a:spcAft>
              <a:buFontTx/>
              <a:buNone/>
              <a:defRPr sz="1500" b="1" i="0" cap="all" baseline="0">
                <a:solidFill>
                  <a:schemeClr val="bg1"/>
                </a:solidFill>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2" name="Text Placeholder 27"/>
          <p:cNvSpPr>
            <a:spLocks noGrp="1"/>
          </p:cNvSpPr>
          <p:nvPr>
            <p:ph type="body" sz="quarter" idx="55"/>
          </p:nvPr>
        </p:nvSpPr>
        <p:spPr>
          <a:xfrm>
            <a:off x="2102208" y="4101568"/>
            <a:ext cx="1594705" cy="304800"/>
          </a:xfrm>
        </p:spPr>
        <p:txBody>
          <a:bodyPr lIns="76197" tIns="76197" rIns="76197">
            <a:noAutofit/>
          </a:bodyPr>
          <a:lstStyle>
            <a:lvl1pPr marL="0">
              <a:lnSpc>
                <a:spcPts val="1500"/>
              </a:lnSpc>
              <a:spcAft>
                <a:spcPts val="0"/>
              </a:spcAft>
              <a:buFontTx/>
              <a:buNone/>
              <a:defRPr sz="1500" b="1" i="0" cap="all" baseline="0">
                <a:solidFill>
                  <a:schemeClr val="bg1"/>
                </a:solidFill>
                <a:latin typeface="+mn-lt"/>
              </a:defRPr>
            </a:lvl1pPr>
            <a:lvl2pPr marL="0" indent="0">
              <a:lnSpc>
                <a:spcPts val="1500"/>
              </a:lnSpc>
              <a:spcAft>
                <a:spcPts val="0"/>
              </a:spcAft>
              <a:buFontTx/>
              <a:buNone/>
              <a:defRPr sz="1500" b="1" i="0" cap="all" baseline="0">
                <a:solidFill>
                  <a:schemeClr val="bg1"/>
                </a:solidFill>
                <a:latin typeface="+mn-lt"/>
              </a:defRPr>
            </a:lvl2pPr>
            <a:lvl3pPr marL="0" indent="0">
              <a:lnSpc>
                <a:spcPts val="1500"/>
              </a:lnSpc>
              <a:spcAft>
                <a:spcPts val="0"/>
              </a:spcAft>
              <a:buFontTx/>
              <a:buNone/>
              <a:defRPr sz="1500" b="1" i="0" cap="all" baseline="0">
                <a:solidFill>
                  <a:schemeClr val="bg1"/>
                </a:solidFill>
                <a:latin typeface="+mn-lt"/>
              </a:defRPr>
            </a:lvl3pPr>
            <a:lvl4pPr marL="0" indent="0">
              <a:lnSpc>
                <a:spcPts val="1500"/>
              </a:lnSpc>
              <a:spcAft>
                <a:spcPts val="0"/>
              </a:spcAft>
              <a:buFontTx/>
              <a:buNone/>
              <a:defRPr sz="1500" b="1" i="0" cap="all" baseline="0">
                <a:solidFill>
                  <a:schemeClr val="bg1"/>
                </a:solidFill>
                <a:latin typeface="+mn-lt"/>
              </a:defRPr>
            </a:lvl4pPr>
            <a:lvl5pPr marL="0" indent="0">
              <a:lnSpc>
                <a:spcPts val="1500"/>
              </a:lnSpc>
              <a:spcAft>
                <a:spcPts val="0"/>
              </a:spcAft>
              <a:buFontTx/>
              <a:buNone/>
              <a:defRPr sz="1500" b="1" i="0" cap="all" baseline="0">
                <a:solidFill>
                  <a:schemeClr val="bg1"/>
                </a:solidFill>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3" name="Text Placeholder 27"/>
          <p:cNvSpPr>
            <a:spLocks noGrp="1"/>
          </p:cNvSpPr>
          <p:nvPr>
            <p:ph type="body" sz="quarter" idx="56"/>
          </p:nvPr>
        </p:nvSpPr>
        <p:spPr>
          <a:xfrm>
            <a:off x="3698311" y="4101568"/>
            <a:ext cx="1594705" cy="304800"/>
          </a:xfrm>
        </p:spPr>
        <p:txBody>
          <a:bodyPr lIns="76197" tIns="76197" rIns="76197">
            <a:noAutofit/>
          </a:bodyPr>
          <a:lstStyle>
            <a:lvl1pPr marL="0">
              <a:lnSpc>
                <a:spcPts val="1500"/>
              </a:lnSpc>
              <a:spcAft>
                <a:spcPts val="0"/>
              </a:spcAft>
              <a:buFontTx/>
              <a:buNone/>
              <a:defRPr sz="1500" b="1" i="0" cap="all" baseline="0">
                <a:solidFill>
                  <a:schemeClr val="bg1"/>
                </a:solidFill>
                <a:latin typeface="+mn-lt"/>
              </a:defRPr>
            </a:lvl1pPr>
            <a:lvl2pPr marL="0" indent="0">
              <a:lnSpc>
                <a:spcPts val="1500"/>
              </a:lnSpc>
              <a:spcAft>
                <a:spcPts val="0"/>
              </a:spcAft>
              <a:buFontTx/>
              <a:buNone/>
              <a:defRPr sz="1500" b="1" i="0" cap="all" baseline="0">
                <a:solidFill>
                  <a:schemeClr val="bg1"/>
                </a:solidFill>
                <a:latin typeface="+mn-lt"/>
              </a:defRPr>
            </a:lvl2pPr>
            <a:lvl3pPr marL="0" indent="0">
              <a:lnSpc>
                <a:spcPts val="1500"/>
              </a:lnSpc>
              <a:spcAft>
                <a:spcPts val="0"/>
              </a:spcAft>
              <a:buFontTx/>
              <a:buNone/>
              <a:defRPr sz="1500" b="1" i="0" cap="all" baseline="0">
                <a:solidFill>
                  <a:schemeClr val="bg1"/>
                </a:solidFill>
                <a:latin typeface="+mn-lt"/>
              </a:defRPr>
            </a:lvl3pPr>
            <a:lvl4pPr marL="0" indent="0">
              <a:lnSpc>
                <a:spcPts val="1500"/>
              </a:lnSpc>
              <a:spcAft>
                <a:spcPts val="0"/>
              </a:spcAft>
              <a:buFontTx/>
              <a:buNone/>
              <a:defRPr sz="1500" b="1" i="0" cap="all" baseline="0">
                <a:solidFill>
                  <a:schemeClr val="bg1"/>
                </a:solidFill>
                <a:latin typeface="+mn-lt"/>
              </a:defRPr>
            </a:lvl4pPr>
            <a:lvl5pPr marL="0" indent="0">
              <a:lnSpc>
                <a:spcPts val="1500"/>
              </a:lnSpc>
              <a:spcAft>
                <a:spcPts val="0"/>
              </a:spcAft>
              <a:buFontTx/>
              <a:buNone/>
              <a:defRPr sz="1500" b="1" i="0" cap="all" baseline="0">
                <a:solidFill>
                  <a:schemeClr val="bg1"/>
                </a:solidFill>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4" name="Text Placeholder 27"/>
          <p:cNvSpPr>
            <a:spLocks noGrp="1"/>
          </p:cNvSpPr>
          <p:nvPr>
            <p:ph type="body" sz="quarter" idx="57"/>
          </p:nvPr>
        </p:nvSpPr>
        <p:spPr>
          <a:xfrm>
            <a:off x="5294414" y="4101568"/>
            <a:ext cx="1594705" cy="304800"/>
          </a:xfrm>
        </p:spPr>
        <p:txBody>
          <a:bodyPr lIns="76197" tIns="76197" rIns="76197">
            <a:noAutofit/>
          </a:bodyPr>
          <a:lstStyle>
            <a:lvl1pPr marL="0">
              <a:lnSpc>
                <a:spcPts val="1500"/>
              </a:lnSpc>
              <a:spcAft>
                <a:spcPts val="0"/>
              </a:spcAft>
              <a:buFontTx/>
              <a:buNone/>
              <a:defRPr sz="1500" b="1" i="0" cap="all" baseline="0">
                <a:solidFill>
                  <a:schemeClr val="bg1"/>
                </a:solidFill>
                <a:latin typeface="+mn-lt"/>
              </a:defRPr>
            </a:lvl1pPr>
            <a:lvl2pPr marL="0" indent="0">
              <a:lnSpc>
                <a:spcPts val="1500"/>
              </a:lnSpc>
              <a:spcAft>
                <a:spcPts val="0"/>
              </a:spcAft>
              <a:buFontTx/>
              <a:buNone/>
              <a:defRPr sz="1500" b="1" i="0" cap="all" baseline="0">
                <a:solidFill>
                  <a:schemeClr val="bg1"/>
                </a:solidFill>
                <a:latin typeface="+mn-lt"/>
              </a:defRPr>
            </a:lvl2pPr>
            <a:lvl3pPr marL="0" indent="0">
              <a:lnSpc>
                <a:spcPts val="1500"/>
              </a:lnSpc>
              <a:spcAft>
                <a:spcPts val="0"/>
              </a:spcAft>
              <a:buFontTx/>
              <a:buNone/>
              <a:defRPr sz="1500" b="1" i="0" cap="all" baseline="0">
                <a:solidFill>
                  <a:schemeClr val="bg1"/>
                </a:solidFill>
                <a:latin typeface="+mn-lt"/>
              </a:defRPr>
            </a:lvl3pPr>
            <a:lvl4pPr marL="0" indent="0">
              <a:lnSpc>
                <a:spcPts val="1500"/>
              </a:lnSpc>
              <a:spcAft>
                <a:spcPts val="0"/>
              </a:spcAft>
              <a:buFontTx/>
              <a:buNone/>
              <a:defRPr sz="1500" b="1" i="0" cap="all" baseline="0">
                <a:solidFill>
                  <a:schemeClr val="bg1"/>
                </a:solidFill>
                <a:latin typeface="+mn-lt"/>
              </a:defRPr>
            </a:lvl4pPr>
            <a:lvl5pPr marL="0" indent="0">
              <a:lnSpc>
                <a:spcPts val="1500"/>
              </a:lnSpc>
              <a:spcAft>
                <a:spcPts val="0"/>
              </a:spcAft>
              <a:buFontTx/>
              <a:buNone/>
              <a:defRPr sz="1500" b="1" i="0" cap="all" baseline="0">
                <a:solidFill>
                  <a:schemeClr val="bg1"/>
                </a:solidFill>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5" name="Text Placeholder 27"/>
          <p:cNvSpPr>
            <a:spLocks noGrp="1"/>
          </p:cNvSpPr>
          <p:nvPr>
            <p:ph type="body" sz="quarter" idx="58"/>
          </p:nvPr>
        </p:nvSpPr>
        <p:spPr>
          <a:xfrm>
            <a:off x="6890517" y="4101568"/>
            <a:ext cx="1594705" cy="304800"/>
          </a:xfrm>
        </p:spPr>
        <p:txBody>
          <a:bodyPr lIns="76197" tIns="76197" rIns="76197">
            <a:noAutofit/>
          </a:bodyPr>
          <a:lstStyle>
            <a:lvl1pPr marL="0">
              <a:lnSpc>
                <a:spcPts val="1500"/>
              </a:lnSpc>
              <a:spcAft>
                <a:spcPts val="0"/>
              </a:spcAft>
              <a:buFontTx/>
              <a:buNone/>
              <a:defRPr sz="1500" b="1" i="0" cap="all" baseline="0">
                <a:solidFill>
                  <a:schemeClr val="bg1"/>
                </a:solidFill>
                <a:latin typeface="+mn-lt"/>
              </a:defRPr>
            </a:lvl1pPr>
            <a:lvl2pPr marL="0" indent="0">
              <a:lnSpc>
                <a:spcPts val="1500"/>
              </a:lnSpc>
              <a:spcAft>
                <a:spcPts val="0"/>
              </a:spcAft>
              <a:buFontTx/>
              <a:buNone/>
              <a:defRPr sz="1500" b="1" i="0" cap="all" baseline="0">
                <a:solidFill>
                  <a:schemeClr val="bg1"/>
                </a:solidFill>
                <a:latin typeface="+mn-lt"/>
              </a:defRPr>
            </a:lvl2pPr>
            <a:lvl3pPr marL="0" indent="0">
              <a:lnSpc>
                <a:spcPts val="1500"/>
              </a:lnSpc>
              <a:spcAft>
                <a:spcPts val="0"/>
              </a:spcAft>
              <a:buFontTx/>
              <a:buNone/>
              <a:defRPr sz="1500" b="1" i="0" cap="all" baseline="0">
                <a:solidFill>
                  <a:schemeClr val="bg1"/>
                </a:solidFill>
                <a:latin typeface="+mn-lt"/>
              </a:defRPr>
            </a:lvl3pPr>
            <a:lvl4pPr marL="0" indent="0">
              <a:lnSpc>
                <a:spcPts val="1500"/>
              </a:lnSpc>
              <a:spcAft>
                <a:spcPts val="0"/>
              </a:spcAft>
              <a:buFontTx/>
              <a:buNone/>
              <a:defRPr sz="1500" b="1" i="0" cap="all" baseline="0">
                <a:solidFill>
                  <a:schemeClr val="bg1"/>
                </a:solidFill>
                <a:latin typeface="+mn-lt"/>
              </a:defRPr>
            </a:lvl4pPr>
            <a:lvl5pPr marL="0" indent="0">
              <a:lnSpc>
                <a:spcPts val="1500"/>
              </a:lnSpc>
              <a:spcAft>
                <a:spcPts val="0"/>
              </a:spcAft>
              <a:buFontTx/>
              <a:buNone/>
              <a:defRPr sz="1500" b="1" i="0" cap="all" baseline="0">
                <a:solidFill>
                  <a:schemeClr val="bg1"/>
                </a:solidFill>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6" name="Text Placeholder 27"/>
          <p:cNvSpPr>
            <a:spLocks noGrp="1"/>
          </p:cNvSpPr>
          <p:nvPr>
            <p:ph type="body" sz="quarter" idx="59"/>
          </p:nvPr>
        </p:nvSpPr>
        <p:spPr>
          <a:xfrm>
            <a:off x="8486620" y="4101568"/>
            <a:ext cx="1594705" cy="304800"/>
          </a:xfrm>
        </p:spPr>
        <p:txBody>
          <a:bodyPr lIns="76197" tIns="76197" rIns="76197">
            <a:noAutofit/>
          </a:bodyPr>
          <a:lstStyle>
            <a:lvl1pPr marL="0">
              <a:lnSpc>
                <a:spcPts val="1500"/>
              </a:lnSpc>
              <a:spcAft>
                <a:spcPts val="0"/>
              </a:spcAft>
              <a:buFontTx/>
              <a:buNone/>
              <a:defRPr sz="1500" b="1" i="0" cap="all" baseline="0">
                <a:solidFill>
                  <a:schemeClr val="bg1"/>
                </a:solidFill>
                <a:latin typeface="+mn-lt"/>
              </a:defRPr>
            </a:lvl1pPr>
            <a:lvl2pPr marL="0" indent="0">
              <a:lnSpc>
                <a:spcPts val="1500"/>
              </a:lnSpc>
              <a:spcAft>
                <a:spcPts val="0"/>
              </a:spcAft>
              <a:buFontTx/>
              <a:buNone/>
              <a:defRPr sz="1500" b="1" i="0" cap="all" baseline="0">
                <a:solidFill>
                  <a:schemeClr val="bg1"/>
                </a:solidFill>
                <a:latin typeface="+mn-lt"/>
              </a:defRPr>
            </a:lvl2pPr>
            <a:lvl3pPr marL="0" indent="0">
              <a:lnSpc>
                <a:spcPts val="1500"/>
              </a:lnSpc>
              <a:spcAft>
                <a:spcPts val="0"/>
              </a:spcAft>
              <a:buFontTx/>
              <a:buNone/>
              <a:defRPr sz="1500" b="1" i="0" cap="all" baseline="0">
                <a:solidFill>
                  <a:schemeClr val="bg1"/>
                </a:solidFill>
                <a:latin typeface="+mn-lt"/>
              </a:defRPr>
            </a:lvl3pPr>
            <a:lvl4pPr marL="0" indent="0">
              <a:lnSpc>
                <a:spcPts val="1500"/>
              </a:lnSpc>
              <a:spcAft>
                <a:spcPts val="0"/>
              </a:spcAft>
              <a:buFontTx/>
              <a:buNone/>
              <a:defRPr sz="1500" b="1" i="0" cap="all" baseline="0">
                <a:solidFill>
                  <a:schemeClr val="bg1"/>
                </a:solidFill>
                <a:latin typeface="+mn-lt"/>
              </a:defRPr>
            </a:lvl4pPr>
            <a:lvl5pPr marL="0" indent="0">
              <a:lnSpc>
                <a:spcPts val="1500"/>
              </a:lnSpc>
              <a:spcAft>
                <a:spcPts val="0"/>
              </a:spcAft>
              <a:buFontTx/>
              <a:buNone/>
              <a:defRPr sz="1500" b="1" i="0" cap="all" baseline="0">
                <a:solidFill>
                  <a:schemeClr val="bg1"/>
                </a:solidFill>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7" name="Text Placeholder 27"/>
          <p:cNvSpPr>
            <a:spLocks noGrp="1"/>
          </p:cNvSpPr>
          <p:nvPr>
            <p:ph type="body" sz="quarter" idx="60"/>
          </p:nvPr>
        </p:nvSpPr>
        <p:spPr>
          <a:xfrm>
            <a:off x="10082725" y="4101568"/>
            <a:ext cx="1594705" cy="304800"/>
          </a:xfrm>
        </p:spPr>
        <p:txBody>
          <a:bodyPr lIns="76197" tIns="76197" rIns="76197">
            <a:noAutofit/>
          </a:bodyPr>
          <a:lstStyle>
            <a:lvl1pPr marL="0">
              <a:lnSpc>
                <a:spcPts val="1500"/>
              </a:lnSpc>
              <a:spcAft>
                <a:spcPts val="0"/>
              </a:spcAft>
              <a:buFontTx/>
              <a:buNone/>
              <a:defRPr sz="1500" b="1" i="0" cap="all" baseline="0">
                <a:solidFill>
                  <a:schemeClr val="bg1"/>
                </a:solidFill>
                <a:latin typeface="+mn-lt"/>
              </a:defRPr>
            </a:lvl1pPr>
            <a:lvl2pPr marL="0" indent="0">
              <a:lnSpc>
                <a:spcPts val="1500"/>
              </a:lnSpc>
              <a:spcAft>
                <a:spcPts val="0"/>
              </a:spcAft>
              <a:buFontTx/>
              <a:buNone/>
              <a:defRPr sz="1500" b="1" i="0" cap="all" baseline="0">
                <a:solidFill>
                  <a:schemeClr val="bg1"/>
                </a:solidFill>
                <a:latin typeface="+mn-lt"/>
              </a:defRPr>
            </a:lvl2pPr>
            <a:lvl3pPr marL="0" indent="0">
              <a:lnSpc>
                <a:spcPts val="1500"/>
              </a:lnSpc>
              <a:spcAft>
                <a:spcPts val="0"/>
              </a:spcAft>
              <a:buFontTx/>
              <a:buNone/>
              <a:defRPr sz="1500" b="1" i="0" cap="all" baseline="0">
                <a:solidFill>
                  <a:schemeClr val="bg1"/>
                </a:solidFill>
                <a:latin typeface="+mn-lt"/>
              </a:defRPr>
            </a:lvl3pPr>
            <a:lvl4pPr marL="0" indent="0">
              <a:lnSpc>
                <a:spcPts val="1500"/>
              </a:lnSpc>
              <a:spcAft>
                <a:spcPts val="0"/>
              </a:spcAft>
              <a:buFontTx/>
              <a:buNone/>
              <a:defRPr sz="1500" b="1" i="0" cap="all" baseline="0">
                <a:solidFill>
                  <a:schemeClr val="bg1"/>
                </a:solidFill>
                <a:latin typeface="+mn-lt"/>
              </a:defRPr>
            </a:lvl4pPr>
            <a:lvl5pPr marL="0" indent="0">
              <a:lnSpc>
                <a:spcPts val="1500"/>
              </a:lnSpc>
              <a:spcAft>
                <a:spcPts val="0"/>
              </a:spcAft>
              <a:buFontTx/>
              <a:buNone/>
              <a:defRPr sz="1500" b="1" i="0" cap="all" baseline="0">
                <a:solidFill>
                  <a:schemeClr val="bg1"/>
                </a:solidFill>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8898819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7" name="Rectangle 6"/>
          <p:cNvSpPr/>
          <p:nvPr/>
        </p:nvSpPr>
        <p:spPr>
          <a:xfrm>
            <a:off x="10944550" y="282574"/>
            <a:ext cx="855906" cy="1600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2" name="Title 1"/>
          <p:cNvSpPr>
            <a:spLocks noGrp="1"/>
          </p:cNvSpPr>
          <p:nvPr>
            <p:ph type="title"/>
          </p:nvPr>
        </p:nvSpPr>
        <p:spPr>
          <a:xfrm>
            <a:off x="664460" y="216574"/>
            <a:ext cx="10072460" cy="1116106"/>
          </a:xfrm>
        </p:spPr>
        <p:txBody>
          <a:bodyPr anchor="b" anchorCtr="0"/>
          <a:lstStyle/>
          <a:p>
            <a:r>
              <a:rPr lang="en-US" dirty="0" smtClean="0"/>
              <a:t>Click to edit Master title style</a:t>
            </a:r>
            <a:endParaRPr dirty="0"/>
          </a:p>
        </p:txBody>
      </p:sp>
      <p:sp>
        <p:nvSpPr>
          <p:cNvPr id="3" name="Content Placeholder 2"/>
          <p:cNvSpPr>
            <a:spLocks noGrp="1"/>
          </p:cNvSpPr>
          <p:nvPr>
            <p:ph idx="1"/>
          </p:nvPr>
        </p:nvSpPr>
        <p:spPr/>
        <p:txBody>
          <a:bodyPr/>
          <a:lstStyle>
            <a:lvl4pPr marL="857250" indent="-171450">
              <a:buClr>
                <a:schemeClr val="accent1"/>
              </a:buClr>
              <a:buFont typeface=".AppleSystemUIFont" charset="-120"/>
              <a:buChar char="-"/>
              <a:defRPr/>
            </a:lvl4pPr>
            <a:lvl5pP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4" name="Date Placeholder 3"/>
          <p:cNvSpPr>
            <a:spLocks noGrp="1"/>
          </p:cNvSpPr>
          <p:nvPr>
            <p:ph type="dt" sz="half" idx="10"/>
          </p:nvPr>
        </p:nvSpPr>
        <p:spPr/>
        <p:txBody>
          <a:bodyPr/>
          <a:lstStyle/>
          <a:p>
            <a:fld id="{6D68253E-DE7A-BB47-980D-CB589742C118}" type="datetime1">
              <a:rPr lang="en-US" smtClean="0"/>
              <a:t>11/28/2018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2F1D00-BD13-4404-86B0-79703945A0A7}" type="slidenum">
              <a:rPr lang="en-US" smtClean="0"/>
              <a:t>‹#›</a:t>
            </a:fld>
            <a:endParaRPr lang="en-US"/>
          </a:p>
        </p:txBody>
      </p:sp>
      <p:sp>
        <p:nvSpPr>
          <p:cNvPr id="10" name="Rectangle 9"/>
          <p:cNvSpPr/>
          <p:nvPr/>
        </p:nvSpPr>
        <p:spPr>
          <a:xfrm>
            <a:off x="10754845" y="282574"/>
            <a:ext cx="121888"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Tree>
  </p:cSld>
  <p:clrMapOvr>
    <a:masterClrMapping/>
  </p:clrMapOvr>
  <p:timing>
    <p:tnLst>
      <p:par>
        <p:cTn id="1" dur="indefinite" restart="never" nodeType="tmRoot"/>
      </p:par>
    </p:tnLst>
  </p:timing>
  <p:extLst mod="1">
    <p:ext uri="{DCECCB84-F9BA-43D5-87BE-67443E8EF086}">
      <p15:sldGuideLst xmlns:p15="http://schemas.microsoft.com/office/powerpoint/2012/main" xmlns="">
        <p15:guide id="1" orient="horz" pos="1008"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9" name="Slide Number Placeholder 8"/>
          <p:cNvSpPr>
            <a:spLocks noGrp="1"/>
          </p:cNvSpPr>
          <p:nvPr>
            <p:ph type="sldNum" sz="quarter" idx="11"/>
          </p:nvPr>
        </p:nvSpPr>
        <p:spPr/>
        <p:txBody>
          <a:bodyPr/>
          <a:lstStyle/>
          <a:p>
            <a:fld id="{A3032E39-2DD7-6341-87B9-9AB98FE36691}" type="slidenum">
              <a:rPr lang="en-US" smtClean="0">
                <a:solidFill>
                  <a:srgbClr val="FFFFFF"/>
                </a:solidFill>
              </a:rPr>
              <a:pPr/>
              <a:t>‹#›</a:t>
            </a:fld>
            <a:endParaRPr lang="en-US" dirty="0">
              <a:solidFill>
                <a:srgbClr val="FFFFFF"/>
              </a:solidFill>
            </a:endParaRPr>
          </a:p>
        </p:txBody>
      </p:sp>
      <p:sp>
        <p:nvSpPr>
          <p:cNvPr id="8" name="Footer Placeholder 7"/>
          <p:cNvSpPr>
            <a:spLocks noGrp="1"/>
          </p:cNvSpPr>
          <p:nvPr>
            <p:ph type="ftr" sz="quarter" idx="10"/>
          </p:nvPr>
        </p:nvSpPr>
        <p:spPr/>
        <p:txBody>
          <a:bodyPr/>
          <a:lstStyle/>
          <a:p>
            <a:r>
              <a:rPr lang="en-US" smtClean="0">
                <a:solidFill>
                  <a:srgbClr val="FFFFFF"/>
                </a:solidFill>
              </a:rPr>
              <a:t>ASPEN Meeting   |   August 3, 2016   |   Confidential, for Internal Use Only</a:t>
            </a:r>
            <a:endParaRPr lang="en-US" dirty="0">
              <a:solidFill>
                <a:srgbClr val="FFFFFF"/>
              </a:solidFill>
            </a:endParaRPr>
          </a:p>
        </p:txBody>
      </p:sp>
      <p:sp>
        <p:nvSpPr>
          <p:cNvPr id="2" name="Title 1"/>
          <p:cNvSpPr>
            <a:spLocks noGrp="1"/>
          </p:cNvSpPr>
          <p:nvPr>
            <p:ph type="title"/>
          </p:nvPr>
        </p:nvSpPr>
        <p:spPr>
          <a:xfrm>
            <a:off x="504343" y="373380"/>
            <a:ext cx="11173088" cy="266700"/>
          </a:xfrm>
        </p:spPr>
        <p:txBody>
          <a:bodyPr/>
          <a:lstStyle>
            <a:lvl1pPr>
              <a:lnSpc>
                <a:spcPts val="2000"/>
              </a:lnSpc>
              <a:spcBef>
                <a:spcPts val="0"/>
              </a:spcBef>
              <a:spcAft>
                <a:spcPts val="0"/>
              </a:spcAft>
              <a:defRPr/>
            </a:lvl1pPr>
          </a:lstStyle>
          <a:p>
            <a:r>
              <a:rPr lang="en-US" smtClean="0"/>
              <a:t>Click to edit Master title style</a:t>
            </a:r>
            <a:endParaRPr lang="en-US" dirty="0"/>
          </a:p>
        </p:txBody>
      </p:sp>
      <p:sp>
        <p:nvSpPr>
          <p:cNvPr id="5" name="Text Placeholder 3"/>
          <p:cNvSpPr>
            <a:spLocks noGrp="1"/>
          </p:cNvSpPr>
          <p:nvPr>
            <p:ph type="body" sz="quarter" idx="13"/>
          </p:nvPr>
        </p:nvSpPr>
        <p:spPr>
          <a:xfrm>
            <a:off x="504340" y="624840"/>
            <a:ext cx="11173090" cy="266700"/>
          </a:xfrm>
        </p:spPr>
        <p:txBody>
          <a:bodyPr>
            <a:noAutofit/>
          </a:bodyPr>
          <a:lstStyle>
            <a:lvl1pPr marL="0">
              <a:lnSpc>
                <a:spcPts val="2000"/>
              </a:lnSpc>
              <a:spcBef>
                <a:spcPts val="0"/>
              </a:spcBef>
              <a:spcAft>
                <a:spcPts val="0"/>
              </a:spcAft>
              <a:buFontTx/>
              <a:buNone/>
              <a:defRPr sz="2300" cap="all">
                <a:solidFill>
                  <a:schemeClr val="tx2"/>
                </a:solidFill>
                <a:latin typeface="Effra Light"/>
              </a:defRPr>
            </a:lvl1pPr>
            <a:lvl2pPr marL="0" indent="0">
              <a:lnSpc>
                <a:spcPts val="2000"/>
              </a:lnSpc>
              <a:spcBef>
                <a:spcPts val="0"/>
              </a:spcBef>
              <a:spcAft>
                <a:spcPts val="0"/>
              </a:spcAft>
              <a:buFontTx/>
              <a:buNone/>
              <a:defRPr sz="2300" b="0" i="0" cap="all">
                <a:solidFill>
                  <a:schemeClr val="tx2"/>
                </a:solidFill>
                <a:latin typeface="Effra Light"/>
              </a:defRPr>
            </a:lvl2pPr>
            <a:lvl3pPr marL="0" indent="0">
              <a:lnSpc>
                <a:spcPts val="2000"/>
              </a:lnSpc>
              <a:spcBef>
                <a:spcPts val="0"/>
              </a:spcBef>
              <a:spcAft>
                <a:spcPts val="0"/>
              </a:spcAft>
              <a:buFontTx/>
              <a:buNone/>
              <a:defRPr sz="2300" b="0" i="0" cap="all">
                <a:solidFill>
                  <a:schemeClr val="tx2"/>
                </a:solidFill>
                <a:latin typeface="Effra Light"/>
              </a:defRPr>
            </a:lvl3pPr>
            <a:lvl4pPr marL="0" indent="0">
              <a:lnSpc>
                <a:spcPts val="2000"/>
              </a:lnSpc>
              <a:spcBef>
                <a:spcPts val="0"/>
              </a:spcBef>
              <a:spcAft>
                <a:spcPts val="0"/>
              </a:spcAft>
              <a:buFontTx/>
              <a:buNone/>
              <a:defRPr sz="2300" b="0" i="0" cap="all">
                <a:solidFill>
                  <a:schemeClr val="tx2"/>
                </a:solidFill>
                <a:latin typeface="Effra Light"/>
              </a:defRPr>
            </a:lvl4pPr>
            <a:lvl5pPr marL="0" indent="0">
              <a:lnSpc>
                <a:spcPts val="2000"/>
              </a:lnSpc>
              <a:spcBef>
                <a:spcPts val="0"/>
              </a:spcBef>
              <a:spcAft>
                <a:spcPts val="0"/>
              </a:spcAft>
              <a:buFontTx/>
              <a:buNone/>
              <a:defRPr sz="2300" b="0" i="0" cap="all">
                <a:solidFill>
                  <a:schemeClr val="tx2"/>
                </a:solidFill>
                <a:latin typeface="Effra Light"/>
              </a:defRPr>
            </a:lvl5pPr>
            <a:lvl6pPr marL="0" indent="0">
              <a:lnSpc>
                <a:spcPts val="2333"/>
              </a:lnSpc>
              <a:spcAft>
                <a:spcPts val="333"/>
              </a:spcAft>
              <a:buFontTx/>
              <a:buNone/>
              <a:defRPr sz="2300" b="0" i="0" cap="all">
                <a:latin typeface="Effra Light"/>
                <a:cs typeface="Effra Light"/>
              </a:defRPr>
            </a:lvl6pPr>
            <a:lvl7pPr marL="0" indent="0">
              <a:lnSpc>
                <a:spcPts val="2333"/>
              </a:lnSpc>
              <a:spcAft>
                <a:spcPts val="333"/>
              </a:spcAft>
              <a:buFontTx/>
              <a:buNone/>
              <a:defRPr sz="2300" b="0" i="0" cap="all">
                <a:latin typeface="Effra Light"/>
                <a:cs typeface="Effra Light"/>
              </a:defRPr>
            </a:lvl7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720059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Slide Number Placeholder 5"/>
          <p:cNvSpPr>
            <a:spLocks noGrp="1"/>
          </p:cNvSpPr>
          <p:nvPr>
            <p:ph type="sldNum" sz="quarter" idx="11"/>
          </p:nvPr>
        </p:nvSpPr>
        <p:spPr/>
        <p:txBody>
          <a:bodyPr/>
          <a:lstStyle/>
          <a:p>
            <a:fld id="{A3032E39-2DD7-6341-87B9-9AB98FE36691}" type="slidenum">
              <a:rPr lang="en-US" smtClean="0">
                <a:solidFill>
                  <a:srgbClr val="FFFFFF"/>
                </a:solidFill>
              </a:rPr>
              <a:pPr/>
              <a:t>‹#›</a:t>
            </a:fld>
            <a:endParaRPr lang="en-US" dirty="0">
              <a:solidFill>
                <a:srgbClr val="FFFFFF"/>
              </a:solidFill>
            </a:endParaRPr>
          </a:p>
        </p:txBody>
      </p:sp>
      <p:sp>
        <p:nvSpPr>
          <p:cNvPr id="5" name="Footer Placeholder 4"/>
          <p:cNvSpPr>
            <a:spLocks noGrp="1"/>
          </p:cNvSpPr>
          <p:nvPr>
            <p:ph type="ftr" sz="quarter" idx="10"/>
          </p:nvPr>
        </p:nvSpPr>
        <p:spPr/>
        <p:txBody>
          <a:bodyPr/>
          <a:lstStyle/>
          <a:p>
            <a:r>
              <a:rPr lang="en-US" smtClean="0">
                <a:solidFill>
                  <a:srgbClr val="FFFFFF"/>
                </a:solidFill>
              </a:rPr>
              <a:t>ASPEN Meeting   |   August 3, 2016   |   Confidential, for Internal Use Only</a:t>
            </a:r>
            <a:endParaRPr lang="en-US" dirty="0">
              <a:solidFill>
                <a:srgbClr val="FFFFFF"/>
              </a:solidFill>
            </a:endParaRPr>
          </a:p>
        </p:txBody>
      </p:sp>
    </p:spTree>
    <p:extLst>
      <p:ext uri="{BB962C8B-B14F-4D97-AF65-F5344CB8AC3E}">
        <p14:creationId xmlns:p14="http://schemas.microsoft.com/office/powerpoint/2010/main" val="8066618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36194" name="Rectangle 2"/>
          <p:cNvSpPr>
            <a:spLocks noGrp="1" noChangeArrowheads="1"/>
          </p:cNvSpPr>
          <p:nvPr>
            <p:ph type="ctrTitle" sz="quarter"/>
          </p:nvPr>
        </p:nvSpPr>
        <p:spPr>
          <a:xfrm>
            <a:off x="914162" y="1997076"/>
            <a:ext cx="10360501" cy="1431925"/>
          </a:xfrm>
        </p:spPr>
        <p:txBody>
          <a:bodyPr anchor="b" anchorCtr="1"/>
          <a:lstStyle>
            <a:lvl1pPr algn="ctr">
              <a:defRPr/>
            </a:lvl1pPr>
          </a:lstStyle>
          <a:p>
            <a:pPr lvl="0"/>
            <a:r>
              <a:rPr lang="en-US" altLang="en-US" noProof="0" smtClean="0"/>
              <a:t>Click to edit Master title style</a:t>
            </a:r>
          </a:p>
        </p:txBody>
      </p:sp>
      <p:sp>
        <p:nvSpPr>
          <p:cNvPr id="136195" name="Rectangle 3"/>
          <p:cNvSpPr>
            <a:spLocks noGrp="1" noChangeArrowheads="1"/>
          </p:cNvSpPr>
          <p:nvPr>
            <p:ph type="subTitle" sz="quarter" idx="1"/>
          </p:nvPr>
        </p:nvSpPr>
        <p:spPr>
          <a:xfrm>
            <a:off x="1828324" y="3886200"/>
            <a:ext cx="8532178" cy="1752600"/>
          </a:xfrm>
        </p:spPr>
        <p:txBody>
          <a:bodyPr/>
          <a:lstStyle>
            <a:lvl1pPr marL="0" indent="0" algn="ctr">
              <a:buFontTx/>
              <a:buNone/>
              <a:defRPr/>
            </a:lvl1pPr>
          </a:lstStyle>
          <a:p>
            <a:pPr lvl="0"/>
            <a:r>
              <a:rPr lang="en-US" altLang="en-US" noProof="0" smtClean="0"/>
              <a:t>Click to edit Master subtitle style</a:t>
            </a:r>
          </a:p>
        </p:txBody>
      </p:sp>
      <p:sp>
        <p:nvSpPr>
          <p:cNvPr id="136196" name="Freeform 4"/>
          <p:cNvSpPr>
            <a:spLocks/>
          </p:cNvSpPr>
          <p:nvPr/>
        </p:nvSpPr>
        <p:spPr bwMode="auto">
          <a:xfrm>
            <a:off x="380901" y="2803525"/>
            <a:ext cx="2117" cy="3035300"/>
          </a:xfrm>
          <a:custGeom>
            <a:avLst/>
            <a:gdLst>
              <a:gd name="T0" fmla="*/ 0 h 1912"/>
              <a:gd name="T1" fmla="*/ 6 h 1912"/>
              <a:gd name="T2" fmla="*/ 6 h 1912"/>
              <a:gd name="T3" fmla="*/ 60 h 1912"/>
              <a:gd name="T4" fmla="*/ 1912 h 1912"/>
              <a:gd name="T5" fmla="*/ 1912 h 1912"/>
              <a:gd name="T6" fmla="*/ 0 h 1912"/>
              <a:gd name="T7" fmla="*/ 0 h 1912"/>
            </a:gdLst>
            <a:ahLst/>
            <a:cxnLst>
              <a:cxn ang="0">
                <a:pos x="0" y="T0"/>
              </a:cxn>
              <a:cxn ang="0">
                <a:pos x="0" y="T1"/>
              </a:cxn>
              <a:cxn ang="0">
                <a:pos x="0" y="T2"/>
              </a:cxn>
              <a:cxn ang="0">
                <a:pos x="0" y="T3"/>
              </a:cxn>
              <a:cxn ang="0">
                <a:pos x="0" y="T4"/>
              </a:cxn>
              <a:cxn ang="0">
                <a:pos x="0" y="T5"/>
              </a:cxn>
              <a:cxn ang="0">
                <a:pos x="0" y="T6"/>
              </a:cxn>
              <a:cxn ang="0">
                <a:pos x="0" y="T7"/>
              </a:cxn>
            </a:cxnLst>
            <a:rect l="0" t="0" r="r" b="b"/>
            <a:pathLst>
              <a:path h="1912">
                <a:moveTo>
                  <a:pt x="0" y="0"/>
                </a:moveTo>
                <a:lnTo>
                  <a:pt x="0" y="6"/>
                </a:lnTo>
                <a:lnTo>
                  <a:pt x="0" y="6"/>
                </a:lnTo>
                <a:lnTo>
                  <a:pt x="0" y="60"/>
                </a:lnTo>
                <a:lnTo>
                  <a:pt x="0" y="1912"/>
                </a:lnTo>
                <a:lnTo>
                  <a:pt x="0" y="1912"/>
                </a:lnTo>
                <a:lnTo>
                  <a:pt x="0" y="0"/>
                </a:lnTo>
                <a:lnTo>
                  <a:pt x="0" y="0"/>
                </a:lnTo>
                <a:close/>
              </a:path>
            </a:pathLst>
          </a:custGeom>
          <a:solidFill>
            <a:srgbClr val="6BBA2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CA" sz="1800" smtClean="0">
              <a:solidFill>
                <a:srgbClr val="FFFFFF"/>
              </a:solidFill>
            </a:endParaRPr>
          </a:p>
        </p:txBody>
      </p:sp>
      <p:sp>
        <p:nvSpPr>
          <p:cNvPr id="136197" name="Rectangle 5"/>
          <p:cNvSpPr>
            <a:spLocks noGrp="1" noChangeArrowheads="1"/>
          </p:cNvSpPr>
          <p:nvPr>
            <p:ph type="ftr" sz="quarter" idx="3"/>
          </p:nvPr>
        </p:nvSpPr>
        <p:spPr/>
        <p:txBody>
          <a:bodyPr/>
          <a:lstStyle>
            <a:lvl1pPr>
              <a:defRPr/>
            </a:lvl1pPr>
          </a:lstStyle>
          <a:p>
            <a:endParaRPr lang="en-US" altLang="en-US">
              <a:solidFill>
                <a:srgbClr val="FFFFFF"/>
              </a:solidFill>
            </a:endParaRPr>
          </a:p>
        </p:txBody>
      </p:sp>
      <p:sp>
        <p:nvSpPr>
          <p:cNvPr id="136198" name="Rectangle 6"/>
          <p:cNvSpPr>
            <a:spLocks noGrp="1" noChangeArrowheads="1"/>
          </p:cNvSpPr>
          <p:nvPr>
            <p:ph type="sldNum" sz="quarter" idx="4"/>
          </p:nvPr>
        </p:nvSpPr>
        <p:spPr/>
        <p:txBody>
          <a:bodyPr/>
          <a:lstStyle>
            <a:lvl1pPr>
              <a:defRPr/>
            </a:lvl1pPr>
          </a:lstStyle>
          <a:p>
            <a:fld id="{D2646106-3838-4797-9B2F-8A561E7F755E}" type="slidenum">
              <a:rPr lang="en-US" altLang="en-US">
                <a:solidFill>
                  <a:srgbClr val="FFFFFF"/>
                </a:solidFill>
              </a:rPr>
              <a:pPr/>
              <a:t>‹#›</a:t>
            </a:fld>
            <a:endParaRPr lang="en-US" altLang="en-US">
              <a:solidFill>
                <a:srgbClr val="FFFFFF"/>
              </a:solidFill>
            </a:endParaRPr>
          </a:p>
        </p:txBody>
      </p:sp>
      <p:sp>
        <p:nvSpPr>
          <p:cNvPr id="136199" name="Rectangle 7"/>
          <p:cNvSpPr>
            <a:spLocks noGrp="1" noChangeArrowheads="1"/>
          </p:cNvSpPr>
          <p:nvPr>
            <p:ph type="dt" sz="quarter" idx="2"/>
          </p:nvPr>
        </p:nvSpPr>
        <p:spPr/>
        <p:txBody>
          <a:bodyPr/>
          <a:lstStyle>
            <a:lvl1pPr>
              <a:defRPr/>
            </a:lvl1pPr>
          </a:lstStyle>
          <a:p>
            <a:endParaRPr lang="en-US" altLang="en-US">
              <a:solidFill>
                <a:srgbClr val="FFFFFF"/>
              </a:solidFill>
            </a:endParaRPr>
          </a:p>
        </p:txBody>
      </p:sp>
    </p:spTree>
    <p:extLst>
      <p:ext uri="{BB962C8B-B14F-4D97-AF65-F5344CB8AC3E}">
        <p14:creationId xmlns:p14="http://schemas.microsoft.com/office/powerpoint/2010/main" val="25879199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endParaRPr lang="en-US" alt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8E08CCD4-A3ED-48AF-B5FA-202789837461}"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24331136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634" y="1709739"/>
            <a:ext cx="10512862" cy="2852737"/>
          </a:xfrm>
        </p:spPr>
        <p:txBody>
          <a:bodyPr anchor="b"/>
          <a:lstStyle>
            <a:lvl1pPr>
              <a:defRPr sz="6000"/>
            </a:lvl1pPr>
          </a:lstStyle>
          <a:p>
            <a:r>
              <a:rPr lang="en-US" smtClean="0"/>
              <a:t>Click to edit Master title style</a:t>
            </a:r>
            <a:endParaRPr lang="en-CA"/>
          </a:p>
        </p:txBody>
      </p:sp>
      <p:sp>
        <p:nvSpPr>
          <p:cNvPr id="3" name="Text Placeholder 2"/>
          <p:cNvSpPr>
            <a:spLocks noGrp="1"/>
          </p:cNvSpPr>
          <p:nvPr>
            <p:ph type="body" idx="1"/>
          </p:nvPr>
        </p:nvSpPr>
        <p:spPr>
          <a:xfrm>
            <a:off x="831634" y="4589464"/>
            <a:ext cx="10512862"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515E2DFB-9A95-48D2-81E1-D4CA64761E7E}"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72912537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609441" y="1905000"/>
            <a:ext cx="5383398"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6195986" y="1905000"/>
            <a:ext cx="5383398"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lvl1pPr>
              <a:defRPr/>
            </a:lvl1pPr>
          </a:lstStyle>
          <a:p>
            <a:endParaRPr lang="en-US" alt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D6E16857-29A4-4F36-9D41-733B9AE42ACF}"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273178430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098" y="365126"/>
            <a:ext cx="10512862" cy="1325563"/>
          </a:xfrm>
        </p:spPr>
        <p:txBody>
          <a:bodyPr/>
          <a:lstStyle/>
          <a:p>
            <a:r>
              <a:rPr lang="en-US" smtClean="0"/>
              <a:t>Click to edit Master title style</a:t>
            </a:r>
            <a:endParaRPr lang="en-CA"/>
          </a:p>
        </p:txBody>
      </p:sp>
      <p:sp>
        <p:nvSpPr>
          <p:cNvPr id="3" name="Text Placeholder 2"/>
          <p:cNvSpPr>
            <a:spLocks noGrp="1"/>
          </p:cNvSpPr>
          <p:nvPr>
            <p:ph type="body" idx="1"/>
          </p:nvPr>
        </p:nvSpPr>
        <p:spPr>
          <a:xfrm>
            <a:off x="840099" y="1681163"/>
            <a:ext cx="5156973"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40099" y="2505075"/>
            <a:ext cx="5156973"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6170593" y="1681163"/>
            <a:ext cx="518236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0593" y="2505075"/>
            <a:ext cx="518236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lvl1pPr>
              <a:defRPr/>
            </a:lvl1pPr>
          </a:lstStyle>
          <a:p>
            <a:endParaRPr lang="en-US" altLang="en-US">
              <a:solidFill>
                <a:srgbClr val="FFFFFF"/>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FFFFFF"/>
              </a:solidFill>
            </a:endParaRPr>
          </a:p>
        </p:txBody>
      </p:sp>
      <p:sp>
        <p:nvSpPr>
          <p:cNvPr id="9" name="Slide Number Placeholder 8"/>
          <p:cNvSpPr>
            <a:spLocks noGrp="1"/>
          </p:cNvSpPr>
          <p:nvPr>
            <p:ph type="sldNum" sz="quarter" idx="12"/>
          </p:nvPr>
        </p:nvSpPr>
        <p:spPr/>
        <p:txBody>
          <a:bodyPr/>
          <a:lstStyle>
            <a:lvl1pPr>
              <a:defRPr/>
            </a:lvl1pPr>
          </a:lstStyle>
          <a:p>
            <a:fld id="{9BC2C0C9-4DDF-4D8C-A338-FA720920C390}"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376705364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lvl1pPr>
              <a:defRPr/>
            </a:lvl1pPr>
          </a:lstStyle>
          <a:p>
            <a:endParaRPr lang="en-US" altLang="en-US">
              <a:solidFill>
                <a:srgbClr val="FFFFFF"/>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FFFFFF"/>
              </a:solidFill>
            </a:endParaRPr>
          </a:p>
        </p:txBody>
      </p:sp>
      <p:sp>
        <p:nvSpPr>
          <p:cNvPr id="5" name="Slide Number Placeholder 4"/>
          <p:cNvSpPr>
            <a:spLocks noGrp="1"/>
          </p:cNvSpPr>
          <p:nvPr>
            <p:ph type="sldNum" sz="quarter" idx="12"/>
          </p:nvPr>
        </p:nvSpPr>
        <p:spPr/>
        <p:txBody>
          <a:bodyPr/>
          <a:lstStyle>
            <a:lvl1pPr>
              <a:defRPr/>
            </a:lvl1pPr>
          </a:lstStyle>
          <a:p>
            <a:fld id="{DBDB22FA-5E05-4038-9BF8-1D631499C7FD}"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92464945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FFFFFF"/>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FFFFFF"/>
              </a:solidFill>
            </a:endParaRPr>
          </a:p>
        </p:txBody>
      </p:sp>
      <p:sp>
        <p:nvSpPr>
          <p:cNvPr id="4" name="Slide Number Placeholder 3"/>
          <p:cNvSpPr>
            <a:spLocks noGrp="1"/>
          </p:cNvSpPr>
          <p:nvPr>
            <p:ph type="sldNum" sz="quarter" idx="12"/>
          </p:nvPr>
        </p:nvSpPr>
        <p:spPr/>
        <p:txBody>
          <a:bodyPr/>
          <a:lstStyle>
            <a:lvl1pPr>
              <a:defRPr/>
            </a:lvl1pPr>
          </a:lstStyle>
          <a:p>
            <a:fld id="{EE415AF8-E8A2-4659-86FA-D7B3579D568B}"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257654702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099" y="457200"/>
            <a:ext cx="3931743" cy="1600200"/>
          </a:xfrm>
        </p:spPr>
        <p:txBody>
          <a:bodyPr anchor="b"/>
          <a:lstStyle>
            <a:lvl1pPr>
              <a:defRPr sz="3200"/>
            </a:lvl1pPr>
          </a:lstStyle>
          <a:p>
            <a:r>
              <a:rPr lang="en-US" smtClean="0"/>
              <a:t>Click to edit Master title style</a:t>
            </a:r>
            <a:endParaRPr lang="en-CA"/>
          </a:p>
        </p:txBody>
      </p:sp>
      <p:sp>
        <p:nvSpPr>
          <p:cNvPr id="3" name="Content Placeholder 2"/>
          <p:cNvSpPr>
            <a:spLocks noGrp="1"/>
          </p:cNvSpPr>
          <p:nvPr>
            <p:ph idx="1"/>
          </p:nvPr>
        </p:nvSpPr>
        <p:spPr>
          <a:xfrm>
            <a:off x="5182367" y="987426"/>
            <a:ext cx="617059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840099" y="2057400"/>
            <a:ext cx="39317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8FF76C64-C2DF-4A38-B8B5-46595DD58188}"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20607589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Rectangle 9"/>
          <p:cNvSpPr/>
          <p:nvPr userDrawn="1"/>
        </p:nvSpPr>
        <p:spPr>
          <a:xfrm>
            <a:off x="229904" y="6432683"/>
            <a:ext cx="11580136" cy="254799"/>
          </a:xfrm>
          <a:prstGeom prst="rect">
            <a:avLst/>
          </a:prstGeom>
          <a:solidFill>
            <a:schemeClr val="bg1"/>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7" name="Rectangle 6"/>
          <p:cNvSpPr/>
          <p:nvPr userDrawn="1"/>
        </p:nvSpPr>
        <p:spPr>
          <a:xfrm>
            <a:off x="741963" y="228600"/>
            <a:ext cx="11068077" cy="6404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2" name="Title 1"/>
          <p:cNvSpPr>
            <a:spLocks noGrp="1"/>
          </p:cNvSpPr>
          <p:nvPr>
            <p:ph type="title"/>
          </p:nvPr>
        </p:nvSpPr>
        <p:spPr>
          <a:xfrm>
            <a:off x="2347015" y="3124201"/>
            <a:ext cx="7516442" cy="1362075"/>
          </a:xfrm>
        </p:spPr>
        <p:txBody>
          <a:bodyPr anchor="b" anchorCtr="0">
            <a:normAutofit/>
          </a:bodyPr>
          <a:lstStyle>
            <a:lvl1pPr algn="l">
              <a:defRPr sz="3200" b="0" cap="none" baseline="0">
                <a:solidFill>
                  <a:schemeClr val="bg1"/>
                </a:solidFill>
              </a:defRPr>
            </a:lvl1pPr>
          </a:lstStyle>
          <a:p>
            <a:r>
              <a:rPr lang="en-US" dirty="0" smtClean="0"/>
              <a:t>Click to edit Master title style</a:t>
            </a:r>
            <a:endParaRPr dirty="0"/>
          </a:p>
        </p:txBody>
      </p:sp>
      <p:sp>
        <p:nvSpPr>
          <p:cNvPr id="3" name="Text Placeholder 2"/>
          <p:cNvSpPr>
            <a:spLocks noGrp="1"/>
          </p:cNvSpPr>
          <p:nvPr>
            <p:ph type="body" idx="1"/>
          </p:nvPr>
        </p:nvSpPr>
        <p:spPr>
          <a:xfrm>
            <a:off x="2347015" y="4495801"/>
            <a:ext cx="7516442" cy="1500187"/>
          </a:xfrm>
        </p:spPr>
        <p:txBody>
          <a:bodyPr anchor="t" anchorCtr="0">
            <a:normAutofit/>
          </a:bodyPr>
          <a:lstStyle>
            <a:lvl1pPr marL="0" indent="0">
              <a:spcBef>
                <a:spcPts val="300"/>
              </a:spcBef>
              <a:buNone/>
              <a:defRPr sz="1800" cap="none"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9" name="Rectangle 8"/>
          <p:cNvSpPr/>
          <p:nvPr/>
        </p:nvSpPr>
        <p:spPr>
          <a:xfrm>
            <a:off x="380902" y="228600"/>
            <a:ext cx="283559" cy="640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Tree>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099" y="457200"/>
            <a:ext cx="3931743" cy="1600200"/>
          </a:xfrm>
        </p:spPr>
        <p:txBody>
          <a:bodyPr anchor="b"/>
          <a:lstStyle>
            <a:lvl1pPr>
              <a:defRPr sz="3200"/>
            </a:lvl1pPr>
          </a:lstStyle>
          <a:p>
            <a:r>
              <a:rPr lang="en-US" smtClean="0"/>
              <a:t>Click to edit Master title style</a:t>
            </a:r>
            <a:endParaRPr lang="en-CA"/>
          </a:p>
        </p:txBody>
      </p:sp>
      <p:sp>
        <p:nvSpPr>
          <p:cNvPr id="3" name="Picture Placeholder 2"/>
          <p:cNvSpPr>
            <a:spLocks noGrp="1"/>
          </p:cNvSpPr>
          <p:nvPr>
            <p:ph type="pic" idx="1"/>
          </p:nvPr>
        </p:nvSpPr>
        <p:spPr>
          <a:xfrm>
            <a:off x="5182367" y="987426"/>
            <a:ext cx="6170593"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840099" y="2057400"/>
            <a:ext cx="39317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08FD40FC-930A-4BA1-A6EC-759CD907C7D7}"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94040280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endParaRPr lang="en-US" alt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7E6FA52C-F39D-4E21-A923-D38BD9C99448}"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14139272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292100"/>
            <a:ext cx="2742486" cy="5727700"/>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609441" y="292100"/>
            <a:ext cx="8024310" cy="57277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endParaRPr lang="en-US" alt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C66A1589-93B2-4BDB-95E0-4253DA4ADDFD}"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318169579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chartAndTx" preserve="1">
  <p:cSld name="Title, Ch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441" y="292100"/>
            <a:ext cx="10969943" cy="1384300"/>
          </a:xfrm>
        </p:spPr>
        <p:txBody>
          <a:bodyPr/>
          <a:lstStyle/>
          <a:p>
            <a:r>
              <a:rPr lang="en-US" smtClean="0"/>
              <a:t>Click to edit Master title style</a:t>
            </a:r>
            <a:endParaRPr lang="en-CA"/>
          </a:p>
        </p:txBody>
      </p:sp>
      <p:sp>
        <p:nvSpPr>
          <p:cNvPr id="3" name="Chart Placeholder 2"/>
          <p:cNvSpPr>
            <a:spLocks noGrp="1"/>
          </p:cNvSpPr>
          <p:nvPr>
            <p:ph type="chart" sz="half" idx="1"/>
          </p:nvPr>
        </p:nvSpPr>
        <p:spPr>
          <a:xfrm>
            <a:off x="609441" y="1905000"/>
            <a:ext cx="5383398" cy="4114800"/>
          </a:xfrm>
        </p:spPr>
        <p:txBody>
          <a:bodyPr/>
          <a:lstStyle/>
          <a:p>
            <a:endParaRPr lang="en-CA"/>
          </a:p>
        </p:txBody>
      </p:sp>
      <p:sp>
        <p:nvSpPr>
          <p:cNvPr id="4" name="Text Placeholder 3"/>
          <p:cNvSpPr>
            <a:spLocks noGrp="1"/>
          </p:cNvSpPr>
          <p:nvPr>
            <p:ph type="body" sz="half" idx="2"/>
          </p:nvPr>
        </p:nvSpPr>
        <p:spPr>
          <a:xfrm>
            <a:off x="6195986" y="1905000"/>
            <a:ext cx="5383398"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a:xfrm>
            <a:off x="609441" y="6245225"/>
            <a:ext cx="2844059" cy="476250"/>
          </a:xfrm>
        </p:spPr>
        <p:txBody>
          <a:bodyPr/>
          <a:lstStyle>
            <a:lvl1pPr>
              <a:defRPr/>
            </a:lvl1pPr>
          </a:lstStyle>
          <a:p>
            <a:endParaRPr lang="en-US" altLang="en-US">
              <a:solidFill>
                <a:srgbClr val="FFFFFF"/>
              </a:solidFill>
            </a:endParaRPr>
          </a:p>
        </p:txBody>
      </p:sp>
      <p:sp>
        <p:nvSpPr>
          <p:cNvPr id="6" name="Footer Placeholder 5"/>
          <p:cNvSpPr>
            <a:spLocks noGrp="1"/>
          </p:cNvSpPr>
          <p:nvPr>
            <p:ph type="ftr" sz="quarter" idx="11"/>
          </p:nvPr>
        </p:nvSpPr>
        <p:spPr>
          <a:xfrm>
            <a:off x="4164515" y="6245225"/>
            <a:ext cx="3859795" cy="476250"/>
          </a:xfrm>
        </p:spPr>
        <p:txBody>
          <a:bodyPr/>
          <a:lstStyle>
            <a:lvl1pPr>
              <a:defRPr/>
            </a:lvl1pPr>
          </a:lstStyle>
          <a:p>
            <a:endParaRPr lang="en-US" altLang="en-US">
              <a:solidFill>
                <a:srgbClr val="FFFFFF"/>
              </a:solidFill>
            </a:endParaRPr>
          </a:p>
        </p:txBody>
      </p:sp>
      <p:sp>
        <p:nvSpPr>
          <p:cNvPr id="7" name="Slide Number Placeholder 6"/>
          <p:cNvSpPr>
            <a:spLocks noGrp="1"/>
          </p:cNvSpPr>
          <p:nvPr>
            <p:ph type="sldNum" sz="quarter" idx="12"/>
          </p:nvPr>
        </p:nvSpPr>
        <p:spPr>
          <a:xfrm>
            <a:off x="8735325" y="6245225"/>
            <a:ext cx="2844059" cy="476250"/>
          </a:xfrm>
        </p:spPr>
        <p:txBody>
          <a:bodyPr/>
          <a:lstStyle>
            <a:lvl1pPr>
              <a:defRPr/>
            </a:lvl1pPr>
          </a:lstStyle>
          <a:p>
            <a:fld id="{6821F7AF-E42B-48F0-8015-4F4D5B7A51E8}"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22064435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441" y="292100"/>
            <a:ext cx="10969943" cy="5727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3" name="Date Placeholder 2"/>
          <p:cNvSpPr>
            <a:spLocks noGrp="1"/>
          </p:cNvSpPr>
          <p:nvPr>
            <p:ph type="dt" sz="half" idx="10"/>
          </p:nvPr>
        </p:nvSpPr>
        <p:spPr>
          <a:xfrm>
            <a:off x="609441" y="6245225"/>
            <a:ext cx="2844059" cy="476250"/>
          </a:xfrm>
        </p:spPr>
        <p:txBody>
          <a:bodyPr/>
          <a:lstStyle>
            <a:lvl1pPr>
              <a:defRPr/>
            </a:lvl1pPr>
          </a:lstStyle>
          <a:p>
            <a:endParaRPr lang="en-US" altLang="en-US">
              <a:solidFill>
                <a:srgbClr val="FFFFFF"/>
              </a:solidFill>
            </a:endParaRPr>
          </a:p>
        </p:txBody>
      </p:sp>
      <p:sp>
        <p:nvSpPr>
          <p:cNvPr id="4" name="Footer Placeholder 3"/>
          <p:cNvSpPr>
            <a:spLocks noGrp="1"/>
          </p:cNvSpPr>
          <p:nvPr>
            <p:ph type="ftr" sz="quarter" idx="11"/>
          </p:nvPr>
        </p:nvSpPr>
        <p:spPr>
          <a:xfrm>
            <a:off x="4164515" y="6245225"/>
            <a:ext cx="3859795" cy="476250"/>
          </a:xfrm>
        </p:spPr>
        <p:txBody>
          <a:bodyPr/>
          <a:lstStyle>
            <a:lvl1pPr>
              <a:defRPr/>
            </a:lvl1pPr>
          </a:lstStyle>
          <a:p>
            <a:endParaRPr lang="en-US" altLang="en-US">
              <a:solidFill>
                <a:srgbClr val="FFFFFF"/>
              </a:solidFill>
            </a:endParaRPr>
          </a:p>
        </p:txBody>
      </p:sp>
      <p:sp>
        <p:nvSpPr>
          <p:cNvPr id="5" name="Slide Number Placeholder 4"/>
          <p:cNvSpPr>
            <a:spLocks noGrp="1"/>
          </p:cNvSpPr>
          <p:nvPr>
            <p:ph type="sldNum" sz="quarter" idx="12"/>
          </p:nvPr>
        </p:nvSpPr>
        <p:spPr>
          <a:xfrm>
            <a:off x="8735325" y="6245225"/>
            <a:ext cx="2844059" cy="476250"/>
          </a:xfrm>
        </p:spPr>
        <p:txBody>
          <a:bodyPr/>
          <a:lstStyle>
            <a:lvl1pPr>
              <a:defRPr/>
            </a:lvl1pPr>
          </a:lstStyle>
          <a:p>
            <a:fld id="{3996BA5F-1CB4-4454-8D31-273845E400CD}"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70816823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09441" y="292100"/>
            <a:ext cx="10969943" cy="1384300"/>
          </a:xfrm>
        </p:spPr>
        <p:txBody>
          <a:bodyPr/>
          <a:lstStyle/>
          <a:p>
            <a:r>
              <a:rPr lang="en-US" smtClean="0"/>
              <a:t>Click to edit Master title style</a:t>
            </a:r>
            <a:endParaRPr lang="en-CA"/>
          </a:p>
        </p:txBody>
      </p:sp>
      <p:sp>
        <p:nvSpPr>
          <p:cNvPr id="3" name="Chart Placeholder 2"/>
          <p:cNvSpPr>
            <a:spLocks noGrp="1"/>
          </p:cNvSpPr>
          <p:nvPr>
            <p:ph type="chart" idx="1"/>
          </p:nvPr>
        </p:nvSpPr>
        <p:spPr>
          <a:xfrm>
            <a:off x="609441" y="1905000"/>
            <a:ext cx="10969943" cy="4114800"/>
          </a:xfrm>
        </p:spPr>
        <p:txBody>
          <a:bodyPr/>
          <a:lstStyle/>
          <a:p>
            <a:endParaRPr lang="en-CA"/>
          </a:p>
        </p:txBody>
      </p:sp>
      <p:sp>
        <p:nvSpPr>
          <p:cNvPr id="4" name="Date Placeholder 3"/>
          <p:cNvSpPr>
            <a:spLocks noGrp="1"/>
          </p:cNvSpPr>
          <p:nvPr>
            <p:ph type="dt" sz="half" idx="10"/>
          </p:nvPr>
        </p:nvSpPr>
        <p:spPr>
          <a:xfrm>
            <a:off x="609441" y="6245225"/>
            <a:ext cx="2844059" cy="476250"/>
          </a:xfrm>
        </p:spPr>
        <p:txBody>
          <a:bodyPr/>
          <a:lstStyle>
            <a:lvl1pPr>
              <a:defRPr/>
            </a:lvl1pPr>
          </a:lstStyle>
          <a:p>
            <a:endParaRPr lang="en-US" altLang="en-US">
              <a:solidFill>
                <a:srgbClr val="FFFFFF"/>
              </a:solidFill>
            </a:endParaRPr>
          </a:p>
        </p:txBody>
      </p:sp>
      <p:sp>
        <p:nvSpPr>
          <p:cNvPr id="5" name="Footer Placeholder 4"/>
          <p:cNvSpPr>
            <a:spLocks noGrp="1"/>
          </p:cNvSpPr>
          <p:nvPr>
            <p:ph type="ftr" sz="quarter" idx="11"/>
          </p:nvPr>
        </p:nvSpPr>
        <p:spPr>
          <a:xfrm>
            <a:off x="4164515" y="6245225"/>
            <a:ext cx="3859795" cy="476250"/>
          </a:xfrm>
        </p:spPr>
        <p:txBody>
          <a:bodyPr/>
          <a:lstStyle>
            <a:lvl1pPr>
              <a:defRPr/>
            </a:lvl1pPr>
          </a:lstStyle>
          <a:p>
            <a:endParaRPr lang="en-US" altLang="en-US">
              <a:solidFill>
                <a:srgbClr val="FFFFFF"/>
              </a:solidFill>
            </a:endParaRPr>
          </a:p>
        </p:txBody>
      </p:sp>
      <p:sp>
        <p:nvSpPr>
          <p:cNvPr id="6" name="Slide Number Placeholder 5"/>
          <p:cNvSpPr>
            <a:spLocks noGrp="1"/>
          </p:cNvSpPr>
          <p:nvPr>
            <p:ph type="sldNum" sz="quarter" idx="12"/>
          </p:nvPr>
        </p:nvSpPr>
        <p:spPr>
          <a:xfrm>
            <a:off x="8735325" y="6245225"/>
            <a:ext cx="2844059" cy="476250"/>
          </a:xfrm>
        </p:spPr>
        <p:txBody>
          <a:bodyPr/>
          <a:lstStyle>
            <a:lvl1pPr>
              <a:defRPr/>
            </a:lvl1pPr>
          </a:lstStyle>
          <a:p>
            <a:fld id="{3470FE69-1E4D-4610-B678-DDC79AE66566}"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39062912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11" name="Rectangle 10"/>
          <p:cNvSpPr/>
          <p:nvPr/>
        </p:nvSpPr>
        <p:spPr>
          <a:xfrm>
            <a:off x="10944550" y="282574"/>
            <a:ext cx="855906" cy="1600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12" name="Rectangle 11"/>
          <p:cNvSpPr/>
          <p:nvPr/>
        </p:nvSpPr>
        <p:spPr>
          <a:xfrm>
            <a:off x="10754845" y="282574"/>
            <a:ext cx="121888"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2" name="Title 1"/>
          <p:cNvSpPr>
            <a:spLocks noGrp="1"/>
          </p:cNvSpPr>
          <p:nvPr>
            <p:ph type="title"/>
          </p:nvPr>
        </p:nvSpPr>
        <p:spPr>
          <a:xfrm>
            <a:off x="664460" y="210886"/>
            <a:ext cx="10072460" cy="1116106"/>
          </a:xfrm>
        </p:spPr>
        <p:txBody>
          <a:bodyPr anchor="b" anchorCtr="0"/>
          <a:lstStyle/>
          <a:p>
            <a:r>
              <a:rPr lang="en-US" dirty="0" smtClean="0"/>
              <a:t>Click to edit Master title style</a:t>
            </a:r>
            <a:endParaRPr dirty="0"/>
          </a:p>
        </p:txBody>
      </p:sp>
      <p:sp>
        <p:nvSpPr>
          <p:cNvPr id="3" name="Content Placeholder 2"/>
          <p:cNvSpPr>
            <a:spLocks noGrp="1"/>
          </p:cNvSpPr>
          <p:nvPr>
            <p:ph sz="half" idx="1"/>
          </p:nvPr>
        </p:nvSpPr>
        <p:spPr>
          <a:xfrm>
            <a:off x="664518" y="1590675"/>
            <a:ext cx="4875530" cy="4535488"/>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5864976" y="1590675"/>
            <a:ext cx="4875530" cy="4535488"/>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124C9BA0-05E3-7846-81B8-638E7293B31B}" type="datetime1">
              <a:rPr lang="en-US" smtClean="0"/>
              <a:t>11/28/2018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2F1D00-BD13-4404-86B0-79703945A0A7}"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2" name="Title 1"/>
          <p:cNvSpPr>
            <a:spLocks noGrp="1"/>
          </p:cNvSpPr>
          <p:nvPr>
            <p:ph type="title"/>
          </p:nvPr>
        </p:nvSpPr>
        <p:spPr>
          <a:xfrm>
            <a:off x="664460" y="217534"/>
            <a:ext cx="10072460" cy="1116106"/>
          </a:xfrm>
        </p:spPr>
        <p:txBody>
          <a:bodyPr anchor="b" anchorCtr="0"/>
          <a:lstStyle/>
          <a:p>
            <a:r>
              <a:rPr lang="en-US" dirty="0" smtClean="0"/>
              <a:t>Click to edit Master title style</a:t>
            </a:r>
            <a:endParaRPr dirty="0"/>
          </a:p>
        </p:txBody>
      </p:sp>
      <p:sp>
        <p:nvSpPr>
          <p:cNvPr id="3" name="Content Placeholder 2"/>
          <p:cNvSpPr>
            <a:spLocks noGrp="1"/>
          </p:cNvSpPr>
          <p:nvPr>
            <p:ph sz="half" idx="1"/>
          </p:nvPr>
        </p:nvSpPr>
        <p:spPr>
          <a:xfrm>
            <a:off x="664517" y="1590675"/>
            <a:ext cx="10089581"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5" name="Date Placeholder 4"/>
          <p:cNvSpPr>
            <a:spLocks noGrp="1"/>
          </p:cNvSpPr>
          <p:nvPr>
            <p:ph type="dt" sz="half" idx="10"/>
          </p:nvPr>
        </p:nvSpPr>
        <p:spPr/>
        <p:txBody>
          <a:bodyPr/>
          <a:lstStyle/>
          <a:p>
            <a:fld id="{6AD4DA83-22D9-734A-B68C-31732C428342}" type="datetime1">
              <a:rPr lang="en-US" smtClean="0"/>
              <a:t>11/28/2018</a:t>
            </a:fld>
            <a:endParaRPr lang="en-US"/>
          </a:p>
        </p:txBody>
      </p:sp>
      <p:sp>
        <p:nvSpPr>
          <p:cNvPr id="6" name="Footer Placeholder 5"/>
          <p:cNvSpPr>
            <a:spLocks noGrp="1"/>
          </p:cNvSpPr>
          <p:nvPr>
            <p:ph type="ftr" sz="quarter" idx="11"/>
          </p:nvPr>
        </p:nvSpPr>
        <p:spPr/>
        <p:txBody>
          <a:bodyPr/>
          <a:lstStyle/>
          <a:p>
            <a:endParaRPr lang="en-US"/>
          </a:p>
        </p:txBody>
      </p:sp>
      <p:sp>
        <p:nvSpPr>
          <p:cNvPr id="13" name="Content Placeholder 2"/>
          <p:cNvSpPr>
            <a:spLocks noGrp="1"/>
          </p:cNvSpPr>
          <p:nvPr>
            <p:ph sz="half" idx="14"/>
          </p:nvPr>
        </p:nvSpPr>
        <p:spPr>
          <a:xfrm>
            <a:off x="664517" y="3769677"/>
            <a:ext cx="10089581"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2" name="Rectangle 11"/>
          <p:cNvSpPr/>
          <p:nvPr userDrawn="1"/>
        </p:nvSpPr>
        <p:spPr>
          <a:xfrm>
            <a:off x="10944550" y="282574"/>
            <a:ext cx="855906" cy="1600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16" name="Rectangle 15"/>
          <p:cNvSpPr/>
          <p:nvPr userDrawn="1"/>
        </p:nvSpPr>
        <p:spPr>
          <a:xfrm>
            <a:off x="10754845" y="282574"/>
            <a:ext cx="121888"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Tree>
  </p:cSld>
  <p:clrMapOvr>
    <a:masterClrMapping/>
  </p:clrMapOvr>
  <p:timing>
    <p:tnLst>
      <p:par>
        <p:cTn id="1" dur="indefinite" restart="never" nodeType="tmRoot"/>
      </p:par>
    </p:tnLst>
  </p:timing>
  <p:extLst>
    <p:ext uri="{DCECCB84-F9BA-43D5-87BE-67443E8EF086}">
      <p15:sldGuideLst xmlns:p15="http://schemas.microsoft.com/office/powerpoint/2012/main" xmlns="">
        <p15:guide id="1" orient="horz" pos="1008"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878569" y="1600200"/>
            <a:ext cx="4875530" cy="2149138"/>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5" name="Date Placeholder 4"/>
          <p:cNvSpPr>
            <a:spLocks noGrp="1"/>
          </p:cNvSpPr>
          <p:nvPr>
            <p:ph type="dt" sz="half" idx="10"/>
          </p:nvPr>
        </p:nvSpPr>
        <p:spPr/>
        <p:txBody>
          <a:bodyPr/>
          <a:lstStyle/>
          <a:p>
            <a:fld id="{A406F63F-8F9A-6B45-8065-C1EF2DFC2441}" type="datetime1">
              <a:rPr lang="en-US" smtClean="0"/>
              <a:t>11/28/2018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2F1D00-BD13-4404-86B0-79703945A0A7}" type="slidenum">
              <a:rPr lang="en-US" smtClean="0"/>
              <a:t>‹#›</a:t>
            </a:fld>
            <a:endParaRPr lang="en-US"/>
          </a:p>
        </p:txBody>
      </p:sp>
      <p:sp>
        <p:nvSpPr>
          <p:cNvPr id="11" name="Content Placeholder 2"/>
          <p:cNvSpPr>
            <a:spLocks noGrp="1"/>
          </p:cNvSpPr>
          <p:nvPr>
            <p:ph sz="half" idx="15"/>
          </p:nvPr>
        </p:nvSpPr>
        <p:spPr>
          <a:xfrm>
            <a:off x="664518" y="1600200"/>
            <a:ext cx="4875530" cy="4525963"/>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13" name="Content Placeholder 2"/>
          <p:cNvSpPr>
            <a:spLocks noGrp="1"/>
          </p:cNvSpPr>
          <p:nvPr>
            <p:ph sz="half" idx="16"/>
          </p:nvPr>
        </p:nvSpPr>
        <p:spPr>
          <a:xfrm>
            <a:off x="5878569" y="3986486"/>
            <a:ext cx="4875530" cy="2149138"/>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2" name="Rectangle 11"/>
          <p:cNvSpPr/>
          <p:nvPr userDrawn="1"/>
        </p:nvSpPr>
        <p:spPr>
          <a:xfrm>
            <a:off x="10944550" y="282574"/>
            <a:ext cx="855906" cy="1600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14" name="Rectangle 13"/>
          <p:cNvSpPr/>
          <p:nvPr userDrawn="1"/>
        </p:nvSpPr>
        <p:spPr>
          <a:xfrm>
            <a:off x="10754845" y="282574"/>
            <a:ext cx="121888"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16" name="Title 1"/>
          <p:cNvSpPr>
            <a:spLocks noGrp="1"/>
          </p:cNvSpPr>
          <p:nvPr>
            <p:ph type="title"/>
          </p:nvPr>
        </p:nvSpPr>
        <p:spPr>
          <a:xfrm>
            <a:off x="664460" y="216574"/>
            <a:ext cx="10072460" cy="1116106"/>
          </a:xfrm>
        </p:spPr>
        <p:txBody>
          <a:bodyPr anchor="b" anchorCtr="0"/>
          <a:lstStyle/>
          <a:p>
            <a:r>
              <a:rPr lang="en-US" dirty="0" smtClean="0"/>
              <a:t>Click to edit Master title style</a:t>
            </a:r>
            <a:endParaRPr dirty="0"/>
          </a:p>
        </p:txBody>
      </p:sp>
    </p:spTree>
  </p:cSld>
  <p:clrMapOvr>
    <a:masterClrMapping/>
  </p:clrMapOvr>
  <p:timing>
    <p:tnLst>
      <p:par>
        <p:cTn id="1" dur="indefinite" restart="never" nodeType="tmRoot"/>
      </p:par>
    </p:tnLst>
  </p:timing>
  <p:extLst>
    <p:ext uri="{DCECCB84-F9BA-43D5-87BE-67443E8EF086}">
      <p15:sldGuideLst xmlns:p15="http://schemas.microsoft.com/office/powerpoint/2012/main" xmlns="">
        <p15:guide id="1" orient="horz" pos="1008"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 Content">
    <p:spTree>
      <p:nvGrpSpPr>
        <p:cNvPr id="1" name=""/>
        <p:cNvGrpSpPr/>
        <p:nvPr/>
      </p:nvGrpSpPr>
      <p:grpSpPr>
        <a:xfrm>
          <a:off x="0" y="0"/>
          <a:ext cx="0" cy="0"/>
          <a:chOff x="0" y="0"/>
          <a:chExt cx="0" cy="0"/>
        </a:xfrm>
      </p:grpSpPr>
      <p:sp>
        <p:nvSpPr>
          <p:cNvPr id="2" name="Title 1"/>
          <p:cNvSpPr>
            <a:spLocks noGrp="1"/>
          </p:cNvSpPr>
          <p:nvPr>
            <p:ph type="title"/>
          </p:nvPr>
        </p:nvSpPr>
        <p:spPr>
          <a:xfrm>
            <a:off x="664460" y="217876"/>
            <a:ext cx="10072460" cy="1116106"/>
          </a:xfrm>
        </p:spPr>
        <p:txBody>
          <a:bodyPr anchor="b"/>
          <a:lstStyle/>
          <a:p>
            <a:r>
              <a:rPr lang="en-US" smtClean="0"/>
              <a:t>Click to edit Master title style</a:t>
            </a:r>
            <a:endParaRPr/>
          </a:p>
        </p:txBody>
      </p:sp>
      <p:sp>
        <p:nvSpPr>
          <p:cNvPr id="5" name="Date Placeholder 4"/>
          <p:cNvSpPr>
            <a:spLocks noGrp="1"/>
          </p:cNvSpPr>
          <p:nvPr>
            <p:ph type="dt" sz="half" idx="10"/>
          </p:nvPr>
        </p:nvSpPr>
        <p:spPr/>
        <p:txBody>
          <a:bodyPr/>
          <a:lstStyle/>
          <a:p>
            <a:fld id="{CBDFBFCE-4582-6444-A3E5-B821DBB34525}" type="datetime1">
              <a:rPr lang="en-US" smtClean="0"/>
              <a:t>11/28/2018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2F1D00-BD13-4404-86B0-79703945A0A7}" type="slidenum">
              <a:rPr lang="en-US" smtClean="0"/>
              <a:t>‹#›</a:t>
            </a:fld>
            <a:endParaRPr lang="en-US"/>
          </a:p>
        </p:txBody>
      </p:sp>
      <p:sp>
        <p:nvSpPr>
          <p:cNvPr id="12" name="Content Placeholder 2"/>
          <p:cNvSpPr>
            <a:spLocks noGrp="1"/>
          </p:cNvSpPr>
          <p:nvPr>
            <p:ph sz="half" idx="17"/>
          </p:nvPr>
        </p:nvSpPr>
        <p:spPr>
          <a:xfrm>
            <a:off x="670386" y="1608882"/>
            <a:ext cx="4875281" cy="2192571"/>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4" name="Content Placeholder 2"/>
          <p:cNvSpPr>
            <a:spLocks noGrp="1"/>
          </p:cNvSpPr>
          <p:nvPr>
            <p:ph sz="half" idx="18"/>
          </p:nvPr>
        </p:nvSpPr>
        <p:spPr>
          <a:xfrm>
            <a:off x="670386" y="3926779"/>
            <a:ext cx="4875281" cy="2192571"/>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15" name="Content Placeholder 2"/>
          <p:cNvSpPr>
            <a:spLocks noGrp="1"/>
          </p:cNvSpPr>
          <p:nvPr>
            <p:ph sz="half" idx="1"/>
          </p:nvPr>
        </p:nvSpPr>
        <p:spPr>
          <a:xfrm>
            <a:off x="5878569" y="1608882"/>
            <a:ext cx="4875530" cy="2192571"/>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6" name="Content Placeholder 2"/>
          <p:cNvSpPr>
            <a:spLocks noGrp="1"/>
          </p:cNvSpPr>
          <p:nvPr>
            <p:ph sz="half" idx="16"/>
          </p:nvPr>
        </p:nvSpPr>
        <p:spPr>
          <a:xfrm>
            <a:off x="5878569" y="3931478"/>
            <a:ext cx="4875530" cy="2192571"/>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3" name="Rectangle 12"/>
          <p:cNvSpPr/>
          <p:nvPr userDrawn="1"/>
        </p:nvSpPr>
        <p:spPr>
          <a:xfrm>
            <a:off x="10944550" y="282574"/>
            <a:ext cx="855906" cy="1600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17" name="Rectangle 16"/>
          <p:cNvSpPr/>
          <p:nvPr userDrawn="1"/>
        </p:nvSpPr>
        <p:spPr>
          <a:xfrm>
            <a:off x="10754845" y="282574"/>
            <a:ext cx="121888"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64460" y="210886"/>
            <a:ext cx="10072460" cy="1116106"/>
          </a:xfrm>
        </p:spPr>
        <p:txBody>
          <a:bodyPr anchor="b" anchorCtr="0"/>
          <a:lstStyle/>
          <a:p>
            <a:r>
              <a:rPr lang="en-US" dirty="0" smtClean="0"/>
              <a:t>Click to edit Master title style</a:t>
            </a:r>
            <a:endParaRPr dirty="0"/>
          </a:p>
        </p:txBody>
      </p:sp>
      <p:sp>
        <p:nvSpPr>
          <p:cNvPr id="3" name="Date Placeholder 2"/>
          <p:cNvSpPr>
            <a:spLocks noGrp="1"/>
          </p:cNvSpPr>
          <p:nvPr>
            <p:ph type="dt" sz="half" idx="10"/>
          </p:nvPr>
        </p:nvSpPr>
        <p:spPr/>
        <p:txBody>
          <a:bodyPr/>
          <a:lstStyle/>
          <a:p>
            <a:fld id="{C62190D7-5A76-0B4E-A22C-EA391469D6D3}" type="datetime1">
              <a:rPr lang="en-US" smtClean="0"/>
              <a:t>11/28/2018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62F1D00-BD13-4404-86B0-79703945A0A7}" type="slidenum">
              <a:rPr lang="en-US" smtClean="0"/>
              <a:t>‹#›</a:t>
            </a:fld>
            <a:endParaRPr lang="en-US"/>
          </a:p>
        </p:txBody>
      </p:sp>
      <p:sp>
        <p:nvSpPr>
          <p:cNvPr id="9" name="Rectangle 8"/>
          <p:cNvSpPr/>
          <p:nvPr userDrawn="1"/>
        </p:nvSpPr>
        <p:spPr>
          <a:xfrm>
            <a:off x="10944550" y="282574"/>
            <a:ext cx="855906" cy="1600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10" name="Rectangle 9"/>
          <p:cNvSpPr/>
          <p:nvPr userDrawn="1"/>
        </p:nvSpPr>
        <p:spPr>
          <a:xfrm>
            <a:off x="10754845" y="282574"/>
            <a:ext cx="121888"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F8C49F-5042-F447-B65B-C8FF8612B120}" type="datetime1">
              <a:rPr lang="en-US" smtClean="0"/>
              <a:t>11/28/2018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62F1D00-BD13-4404-86B0-79703945A0A7}" type="slidenum">
              <a:rPr lang="en-US" smtClean="0"/>
              <a:t>‹#›</a:t>
            </a:fld>
            <a:endParaRPr 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5" Type="http://schemas.openxmlformats.org/officeDocument/2006/relationships/slideLayout" Target="../slideLayouts/slideLayout19.xml"/><Relationship Id="rId4" Type="http://schemas.openxmlformats.org/officeDocument/2006/relationships/slideLayout" Target="../slideLayouts/slideLayout18.xml"/><Relationship Id="rId9" Type="http://schemas.openxmlformats.org/officeDocument/2006/relationships/image" Target="../media/image8.emf"/></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slideLayout" Target="../slideLayouts/slideLayout34.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2" Type="http://schemas.openxmlformats.org/officeDocument/2006/relationships/slideLayout" Target="../slideLayouts/slideLayout23.xml"/><Relationship Id="rId16" Type="http://schemas.openxmlformats.org/officeDocument/2006/relationships/image" Target="../media/image9.jpeg"/><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5" Type="http://schemas.openxmlformats.org/officeDocument/2006/relationships/theme" Target="../theme/theme3.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64460" y="484094"/>
            <a:ext cx="10072460" cy="1116106"/>
          </a:xfrm>
          <a:prstGeom prst="rect">
            <a:avLst/>
          </a:prstGeom>
        </p:spPr>
        <p:txBody>
          <a:bodyPr vert="horz" lIns="91440" tIns="45720" rIns="91440" bIns="45720" rtlCol="0" anchor="t" anchorCtr="0">
            <a:noAutofit/>
          </a:bodyPr>
          <a:lstStyle/>
          <a:p>
            <a:r>
              <a:rPr lang="en-US" dirty="0" smtClean="0"/>
              <a:t>Click to edit Master title style</a:t>
            </a:r>
            <a:endParaRPr dirty="0"/>
          </a:p>
        </p:txBody>
      </p:sp>
      <p:sp>
        <p:nvSpPr>
          <p:cNvPr id="3" name="Text Placeholder 2"/>
          <p:cNvSpPr>
            <a:spLocks noGrp="1"/>
          </p:cNvSpPr>
          <p:nvPr>
            <p:ph type="body" idx="1"/>
          </p:nvPr>
        </p:nvSpPr>
        <p:spPr>
          <a:xfrm>
            <a:off x="664460" y="1600201"/>
            <a:ext cx="1007246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7" name="Rectangle 6"/>
          <p:cNvSpPr/>
          <p:nvPr userDrawn="1"/>
        </p:nvSpPr>
        <p:spPr>
          <a:xfrm>
            <a:off x="376669" y="6431568"/>
            <a:ext cx="11433372" cy="191987"/>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chemeClr val="accent1"/>
              </a:solidFill>
            </a:endParaRPr>
          </a:p>
        </p:txBody>
      </p:sp>
      <p:sp>
        <p:nvSpPr>
          <p:cNvPr id="6" name="Slide Number Placeholder 5"/>
          <p:cNvSpPr>
            <a:spLocks noGrp="1"/>
          </p:cNvSpPr>
          <p:nvPr>
            <p:ph type="sldNum" sz="quarter" idx="4"/>
          </p:nvPr>
        </p:nvSpPr>
        <p:spPr>
          <a:xfrm>
            <a:off x="403073" y="6440924"/>
            <a:ext cx="662114" cy="165156"/>
          </a:xfrm>
          <a:prstGeom prst="rect">
            <a:avLst/>
          </a:prstGeom>
        </p:spPr>
        <p:txBody>
          <a:bodyPr vert="horz" lIns="91440" tIns="45720" rIns="91440" bIns="45720" rtlCol="0" anchor="ctr"/>
          <a:lstStyle>
            <a:lvl1pPr algn="l">
              <a:defRPr sz="900">
                <a:solidFill>
                  <a:srgbClr val="FFFFFF"/>
                </a:solidFill>
                <a:latin typeface="Calibri"/>
                <a:cs typeface="Calibri"/>
              </a:defRPr>
            </a:lvl1pPr>
          </a:lstStyle>
          <a:p>
            <a:fld id="{162F1D00-BD13-4404-86B0-79703945A0A7}" type="slidenum">
              <a:rPr lang="en-US" smtClean="0"/>
              <a:pPr/>
              <a:t>‹#›</a:t>
            </a:fld>
            <a:endParaRPr lang="en-US" dirty="0"/>
          </a:p>
        </p:txBody>
      </p:sp>
      <p:sp>
        <p:nvSpPr>
          <p:cNvPr id="5" name="Footer Placeholder 4"/>
          <p:cNvSpPr>
            <a:spLocks noGrp="1"/>
          </p:cNvSpPr>
          <p:nvPr>
            <p:ph type="ftr" sz="quarter" idx="3"/>
          </p:nvPr>
        </p:nvSpPr>
        <p:spPr>
          <a:xfrm>
            <a:off x="1065187" y="6431567"/>
            <a:ext cx="9120965" cy="165156"/>
          </a:xfrm>
          <a:prstGeom prst="rect">
            <a:avLst/>
          </a:prstGeom>
        </p:spPr>
        <p:txBody>
          <a:bodyPr vert="horz" lIns="91440" tIns="45720" rIns="91440" bIns="45720" rtlCol="0" anchor="ctr"/>
          <a:lstStyle>
            <a:lvl1pPr algn="l">
              <a:defRPr sz="900">
                <a:solidFill>
                  <a:srgbClr val="FFFFFF"/>
                </a:solidFill>
                <a:latin typeface="Calibri"/>
                <a:cs typeface="Calibri"/>
              </a:defRPr>
            </a:lvl1pPr>
          </a:lstStyle>
          <a:p>
            <a:endParaRPr lang="en-US" dirty="0"/>
          </a:p>
        </p:txBody>
      </p:sp>
      <p:sp>
        <p:nvSpPr>
          <p:cNvPr id="4" name="Date Placeholder 3"/>
          <p:cNvSpPr>
            <a:spLocks noGrp="1"/>
          </p:cNvSpPr>
          <p:nvPr>
            <p:ph type="dt" sz="half" idx="2"/>
          </p:nvPr>
        </p:nvSpPr>
        <p:spPr>
          <a:xfrm>
            <a:off x="10221701" y="6431567"/>
            <a:ext cx="1586987" cy="165156"/>
          </a:xfrm>
          <a:prstGeom prst="rect">
            <a:avLst/>
          </a:prstGeom>
        </p:spPr>
        <p:txBody>
          <a:bodyPr vert="horz" lIns="91440" tIns="45720" rIns="91440" bIns="45720" rtlCol="0" anchor="ctr"/>
          <a:lstStyle>
            <a:lvl1pPr algn="r">
              <a:defRPr sz="900">
                <a:solidFill>
                  <a:srgbClr val="FFFFFF"/>
                </a:solidFill>
                <a:latin typeface="Calibri"/>
                <a:cs typeface="Calibri"/>
              </a:defRPr>
            </a:lvl1pPr>
          </a:lstStyle>
          <a:p>
            <a:fld id="{5B7BBB12-815F-9D47-A131-2A9205649663}" type="datetime1">
              <a:rPr lang="en-US" smtClean="0"/>
              <a:pPr/>
              <a:t>11/28/2018</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5" r:id="rId3"/>
    <p:sldLayoutId id="2147483666" r:id="rId4"/>
    <p:sldLayoutId id="2147483668" r:id="rId5"/>
    <p:sldLayoutId id="2147483669" r:id="rId6"/>
    <p:sldLayoutId id="2147483670" r:id="rId7"/>
    <p:sldLayoutId id="2147483671" r:id="rId8"/>
    <p:sldLayoutId id="2147483672" r:id="rId9"/>
    <p:sldLayoutId id="2147483676" r:id="rId10"/>
    <p:sldLayoutId id="2147483677" r:id="rId11"/>
    <p:sldLayoutId id="2147483680" r:id="rId12"/>
    <p:sldLayoutId id="2147483690" r:id="rId13"/>
    <p:sldLayoutId id="2147483706" r:id="rId14"/>
  </p:sldLayoutIdLst>
  <p:timing>
    <p:tnLst>
      <p:par>
        <p:cTn id="1" dur="indefinite" restart="never" nodeType="tmRoot"/>
      </p:par>
    </p:tnLst>
  </p:timing>
  <p:hf hdr="0"/>
  <p:txStyles>
    <p:titleStyle>
      <a:lvl1pPr algn="l" defTabSz="914400" rtl="0" eaLnBrk="1" latinLnBrk="0" hangingPunct="1">
        <a:spcBef>
          <a:spcPct val="0"/>
        </a:spcBef>
        <a:buNone/>
        <a:defRPr sz="3200" b="0" i="0" kern="1200">
          <a:solidFill>
            <a:schemeClr val="tx2"/>
          </a:solidFill>
          <a:latin typeface="Calibri"/>
          <a:ea typeface="+mj-ea"/>
          <a:cs typeface="Calibri"/>
        </a:defRPr>
      </a:lvl1pPr>
    </p:titleStyle>
    <p:bodyStyle>
      <a:lvl1pPr marL="169863" indent="-169863" algn="l" defTabSz="914400" rtl="0" eaLnBrk="1" latinLnBrk="0" hangingPunct="1">
        <a:spcBef>
          <a:spcPts val="2000"/>
        </a:spcBef>
        <a:buClr>
          <a:schemeClr val="tx2"/>
        </a:buClr>
        <a:buSzPct val="90000"/>
        <a:buFont typeface="Arial"/>
        <a:buChar char="•"/>
        <a:defRPr sz="2000" kern="1200">
          <a:solidFill>
            <a:schemeClr val="tx1">
              <a:lumMod val="65000"/>
              <a:lumOff val="35000"/>
            </a:schemeClr>
          </a:solidFill>
          <a:latin typeface="Calibri"/>
          <a:ea typeface="+mn-ea"/>
          <a:cs typeface="Calibri"/>
        </a:defRPr>
      </a:lvl1pPr>
      <a:lvl2pPr marL="398463" indent="-169863" algn="l" defTabSz="914400" rtl="0" eaLnBrk="1" latinLnBrk="0" hangingPunct="1">
        <a:spcBef>
          <a:spcPts val="600"/>
        </a:spcBef>
        <a:buClr>
          <a:schemeClr val="accent1"/>
        </a:buClr>
        <a:buSzPct val="100000"/>
        <a:buFont typeface=".AppleSystemUIFont" charset="-120"/>
        <a:buChar char="-"/>
        <a:defRPr sz="1800" kern="1200">
          <a:solidFill>
            <a:schemeClr val="tx1">
              <a:lumMod val="65000"/>
              <a:lumOff val="35000"/>
            </a:schemeClr>
          </a:solidFill>
          <a:latin typeface="Calibri"/>
          <a:ea typeface="+mn-ea"/>
          <a:cs typeface="Calibri"/>
        </a:defRPr>
      </a:lvl2pPr>
      <a:lvl3pPr marL="627063" indent="-169863" algn="l" defTabSz="914400" rtl="0" eaLnBrk="1" latinLnBrk="0" hangingPunct="1">
        <a:spcBef>
          <a:spcPts val="600"/>
        </a:spcBef>
        <a:buClr>
          <a:schemeClr val="accent1"/>
        </a:buClr>
        <a:buSzPct val="81000"/>
        <a:buFont typeface="Arial"/>
        <a:buChar char="•"/>
        <a:defRPr sz="1600" kern="1200">
          <a:solidFill>
            <a:schemeClr val="tx1">
              <a:lumMod val="65000"/>
              <a:lumOff val="35000"/>
            </a:schemeClr>
          </a:solidFill>
          <a:latin typeface="Calibri"/>
          <a:ea typeface="+mn-ea"/>
          <a:cs typeface="Calibri"/>
        </a:defRPr>
      </a:lvl3pPr>
      <a:lvl4pPr marL="857250" indent="-171450" algn="l" defTabSz="914400" rtl="0" eaLnBrk="1" latinLnBrk="0" hangingPunct="1">
        <a:spcBef>
          <a:spcPts val="600"/>
        </a:spcBef>
        <a:buClr>
          <a:schemeClr val="accent1">
            <a:lumMod val="60000"/>
            <a:lumOff val="40000"/>
          </a:schemeClr>
        </a:buClr>
        <a:buSzPct val="75000"/>
        <a:buFont typeface="Arial"/>
        <a:buChar char="•"/>
        <a:defRPr sz="1600" kern="1200">
          <a:solidFill>
            <a:schemeClr val="tx1">
              <a:lumMod val="65000"/>
              <a:lumOff val="35000"/>
            </a:schemeClr>
          </a:solidFill>
          <a:latin typeface="Calibri"/>
          <a:ea typeface="+mn-ea"/>
          <a:cs typeface="Calibri"/>
        </a:defRPr>
      </a:lvl4pPr>
      <a:lvl5pPr marL="1085850" indent="-171450" algn="l" defTabSz="914400" rtl="0" eaLnBrk="1" latinLnBrk="0" hangingPunct="1">
        <a:spcBef>
          <a:spcPts val="600"/>
        </a:spcBef>
        <a:buClr>
          <a:schemeClr val="accent1"/>
        </a:buClr>
        <a:buSzPct val="75000"/>
        <a:buFont typeface="Arial"/>
        <a:buChar char="•"/>
        <a:defRPr sz="1600" kern="1200">
          <a:solidFill>
            <a:schemeClr val="tx1">
              <a:lumMod val="65000"/>
              <a:lumOff val="35000"/>
            </a:schemeClr>
          </a:solidFill>
          <a:latin typeface="Calibri"/>
          <a:ea typeface="+mn-ea"/>
          <a:cs typeface="Calibri"/>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4" name="Rectangle 23"/>
          <p:cNvSpPr/>
          <p:nvPr/>
        </p:nvSpPr>
        <p:spPr>
          <a:xfrm>
            <a:off x="1" y="6286500"/>
            <a:ext cx="8887685" cy="5715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6197" tIns="38098" rIns="76197" bIns="38098" numCol="1" spcCol="0" rtlCol="0" fromWordArt="0" anchor="t" anchorCtr="0" forceAA="0" compatLnSpc="1">
            <a:prstTxWarp prst="textNoShape">
              <a:avLst/>
            </a:prstTxWarp>
            <a:noAutofit/>
          </a:bodyPr>
          <a:lstStyle/>
          <a:p>
            <a:pPr algn="ctr" defTabSz="457029"/>
            <a:endParaRPr lang="en-US" dirty="0" smtClean="0">
              <a:solidFill>
                <a:srgbClr val="FFFFFF"/>
              </a:solidFill>
            </a:endParaRPr>
          </a:p>
        </p:txBody>
      </p:sp>
      <p:sp>
        <p:nvSpPr>
          <p:cNvPr id="25" name="Rectangle 24"/>
          <p:cNvSpPr/>
          <p:nvPr/>
        </p:nvSpPr>
        <p:spPr>
          <a:xfrm>
            <a:off x="8887685" y="6286500"/>
            <a:ext cx="3299378" cy="5715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6197" tIns="38098" rIns="76197" bIns="38098" numCol="1" spcCol="0" rtlCol="0" fromWordArt="0" anchor="t" anchorCtr="0" forceAA="0" compatLnSpc="1">
            <a:prstTxWarp prst="textNoShape">
              <a:avLst/>
            </a:prstTxWarp>
            <a:noAutofit/>
          </a:bodyPr>
          <a:lstStyle/>
          <a:p>
            <a:pPr algn="ctr" defTabSz="457029"/>
            <a:endParaRPr lang="en-US" dirty="0" smtClean="0">
              <a:solidFill>
                <a:srgbClr val="FFFFFF"/>
              </a:solidFill>
            </a:endParaRPr>
          </a:p>
        </p:txBody>
      </p:sp>
      <p:pic>
        <p:nvPicPr>
          <p:cNvPr id="26" name="Picture 25" descr="med_logo_rgb_rev_REG_OL.emf"/>
          <p:cNvPicPr>
            <a:picLocks noChangeAspect="1"/>
          </p:cNvPicPr>
          <p:nvPr/>
        </p:nvPicPr>
        <p:blipFill>
          <a:blip r:embed="rId9" cstate="email">
            <a:extLst>
              <a:ext uri="{28A0092B-C50C-407E-A947-70E740481C1C}">
                <a14:useLocalDpi xmlns:a14="http://schemas.microsoft.com/office/drawing/2010/main" val="0"/>
              </a:ext>
            </a:extLst>
          </a:blip>
          <a:stretch>
            <a:fillRect/>
          </a:stretch>
        </p:blipFill>
        <p:spPr>
          <a:xfrm>
            <a:off x="9868152" y="6264346"/>
            <a:ext cx="2066739" cy="707424"/>
          </a:xfrm>
          <a:prstGeom prst="rect">
            <a:avLst/>
          </a:prstGeom>
        </p:spPr>
      </p:pic>
      <p:sp>
        <p:nvSpPr>
          <p:cNvPr id="6" name="Slide Number Placeholder 5"/>
          <p:cNvSpPr>
            <a:spLocks noGrp="1"/>
          </p:cNvSpPr>
          <p:nvPr>
            <p:ph type="sldNum" sz="quarter" idx="4"/>
          </p:nvPr>
        </p:nvSpPr>
        <p:spPr>
          <a:xfrm>
            <a:off x="507868" y="6561141"/>
            <a:ext cx="507868" cy="190500"/>
          </a:xfrm>
          <a:prstGeom prst="rect">
            <a:avLst/>
          </a:prstGeom>
        </p:spPr>
        <p:txBody>
          <a:bodyPr vert="horz" lIns="0" tIns="0" rIns="0" bIns="0" rtlCol="0" anchor="ctr"/>
          <a:lstStyle>
            <a:lvl1pPr algn="l">
              <a:lnSpc>
                <a:spcPts val="1000"/>
              </a:lnSpc>
              <a:defRPr sz="800">
                <a:solidFill>
                  <a:schemeClr val="bg1"/>
                </a:solidFill>
                <a:latin typeface="Effra"/>
              </a:defRPr>
            </a:lvl1pPr>
          </a:lstStyle>
          <a:p>
            <a:pPr defTabSz="457029"/>
            <a:fld id="{A3032E39-2DD7-6341-87B9-9AB98FE36691}" type="slidenum">
              <a:rPr lang="en-US" smtClean="0">
                <a:solidFill>
                  <a:srgbClr val="FFFFFF"/>
                </a:solidFill>
              </a:rPr>
              <a:pPr defTabSz="457029"/>
              <a:t>‹#›</a:t>
            </a:fld>
            <a:endParaRPr lang="en-US" dirty="0">
              <a:solidFill>
                <a:srgbClr val="FFFFFF"/>
              </a:solidFill>
            </a:endParaRPr>
          </a:p>
        </p:txBody>
      </p:sp>
      <p:sp>
        <p:nvSpPr>
          <p:cNvPr id="5" name="Footer Placeholder 4"/>
          <p:cNvSpPr>
            <a:spLocks noGrp="1"/>
          </p:cNvSpPr>
          <p:nvPr>
            <p:ph type="ftr" sz="quarter" idx="3"/>
          </p:nvPr>
        </p:nvSpPr>
        <p:spPr>
          <a:xfrm>
            <a:off x="1015735" y="6561141"/>
            <a:ext cx="7364082" cy="190500"/>
          </a:xfrm>
          <a:prstGeom prst="rect">
            <a:avLst/>
          </a:prstGeom>
        </p:spPr>
        <p:txBody>
          <a:bodyPr vert="horz" lIns="0" tIns="0" rIns="0" bIns="0" rtlCol="0" anchor="ctr"/>
          <a:lstStyle>
            <a:lvl1pPr algn="l">
              <a:lnSpc>
                <a:spcPts val="1000"/>
              </a:lnSpc>
              <a:defRPr sz="800">
                <a:solidFill>
                  <a:schemeClr val="bg1"/>
                </a:solidFill>
                <a:latin typeface="Effra"/>
                <a:cs typeface="Effra"/>
              </a:defRPr>
            </a:lvl1pPr>
          </a:lstStyle>
          <a:p>
            <a:pPr defTabSz="457029"/>
            <a:r>
              <a:rPr lang="en-US" smtClean="0">
                <a:solidFill>
                  <a:srgbClr val="FFFFFF"/>
                </a:solidFill>
              </a:rPr>
              <a:t>ASPEN Meeting   |   August 3, 2016   |   Confidential, for Internal Use Only</a:t>
            </a:r>
            <a:endParaRPr lang="en-US" dirty="0">
              <a:solidFill>
                <a:srgbClr val="FFFFFF"/>
              </a:solidFill>
            </a:endParaRPr>
          </a:p>
        </p:txBody>
      </p:sp>
      <p:sp>
        <p:nvSpPr>
          <p:cNvPr id="2" name="Title Placeholder 1"/>
          <p:cNvSpPr>
            <a:spLocks noGrp="1"/>
          </p:cNvSpPr>
          <p:nvPr>
            <p:ph type="title"/>
          </p:nvPr>
        </p:nvSpPr>
        <p:spPr>
          <a:xfrm>
            <a:off x="504343" y="370944"/>
            <a:ext cx="11173088" cy="762000"/>
          </a:xfrm>
          <a:prstGeom prst="rect">
            <a:avLst/>
          </a:prstGeom>
        </p:spPr>
        <p:txBody>
          <a:bodyPr vert="horz" lIns="0" tIns="0" rIns="0" bIns="0" rtlCol="0" anchor="t"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504340" y="1330855"/>
            <a:ext cx="11173090" cy="4573323"/>
          </a:xfrm>
          <a:prstGeom prst="rect">
            <a:avLst/>
          </a:prstGeom>
        </p:spPr>
        <p:txBody>
          <a:bodyPr vert="horz" lIns="0" tIns="0" rIns="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970796451"/>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Lst>
  <p:hf hdr="0"/>
  <p:txStyles>
    <p:titleStyle>
      <a:lvl1pPr algn="l" defTabSz="457029" rtl="0" eaLnBrk="1" latinLnBrk="0" hangingPunct="1">
        <a:lnSpc>
          <a:spcPts val="2000"/>
        </a:lnSpc>
        <a:spcBef>
          <a:spcPct val="0"/>
        </a:spcBef>
        <a:buNone/>
        <a:defRPr sz="2300" b="1" i="0" kern="1200" cap="all">
          <a:solidFill>
            <a:schemeClr val="tx1"/>
          </a:solidFill>
          <a:latin typeface="Effra"/>
          <a:ea typeface="+mj-ea"/>
          <a:cs typeface="+mj-cs"/>
        </a:defRPr>
      </a:lvl1pPr>
    </p:titleStyle>
    <p:bodyStyle>
      <a:lvl1pPr marL="190492" indent="-190492" algn="l" defTabSz="457029" rtl="0" eaLnBrk="1" latinLnBrk="0" hangingPunct="1">
        <a:lnSpc>
          <a:spcPts val="2000"/>
        </a:lnSpc>
        <a:spcBef>
          <a:spcPts val="0"/>
        </a:spcBef>
        <a:spcAft>
          <a:spcPts val="667"/>
        </a:spcAft>
        <a:buFont typeface="Wingdings" charset="2"/>
        <a:buChar char="§"/>
        <a:defRPr sz="1800" kern="1200">
          <a:solidFill>
            <a:schemeClr val="tx1"/>
          </a:solidFill>
          <a:latin typeface="Effra"/>
          <a:ea typeface="+mn-ea"/>
          <a:cs typeface="+mn-cs"/>
        </a:defRPr>
      </a:lvl1pPr>
      <a:lvl2pPr marL="378339" indent="-190492" algn="l" defTabSz="457029" rtl="0" eaLnBrk="1" latinLnBrk="0" hangingPunct="1">
        <a:lnSpc>
          <a:spcPts val="1833"/>
        </a:lnSpc>
        <a:spcBef>
          <a:spcPts val="0"/>
        </a:spcBef>
        <a:spcAft>
          <a:spcPts val="667"/>
        </a:spcAft>
        <a:buFont typeface="Wingdings" charset="2"/>
        <a:buChar char="§"/>
        <a:defRPr sz="1700" kern="1200">
          <a:solidFill>
            <a:schemeClr val="tx2"/>
          </a:solidFill>
          <a:latin typeface="Effra"/>
          <a:ea typeface="+mn-ea"/>
          <a:cs typeface="+mn-cs"/>
        </a:defRPr>
      </a:lvl2pPr>
      <a:lvl3pPr marL="571477" indent="-190492" algn="l" defTabSz="457029" rtl="0" eaLnBrk="1" latinLnBrk="0" hangingPunct="1">
        <a:lnSpc>
          <a:spcPts val="1667"/>
        </a:lnSpc>
        <a:spcBef>
          <a:spcPts val="0"/>
        </a:spcBef>
        <a:spcAft>
          <a:spcPts val="667"/>
        </a:spcAft>
        <a:buFont typeface="Wingdings" charset="2"/>
        <a:buChar char="§"/>
        <a:defRPr sz="1500" kern="1200" baseline="0">
          <a:solidFill>
            <a:schemeClr val="tx2"/>
          </a:solidFill>
          <a:latin typeface="Effra"/>
          <a:ea typeface="+mn-ea"/>
          <a:cs typeface="+mn-cs"/>
        </a:defRPr>
      </a:lvl3pPr>
      <a:lvl4pPr marL="761970" indent="-190492" algn="l" defTabSz="457029" rtl="0" eaLnBrk="1" latinLnBrk="0" hangingPunct="1">
        <a:lnSpc>
          <a:spcPts val="1667"/>
        </a:lnSpc>
        <a:spcBef>
          <a:spcPts val="0"/>
        </a:spcBef>
        <a:spcAft>
          <a:spcPts val="667"/>
        </a:spcAft>
        <a:buFont typeface="Wingdings" charset="2"/>
        <a:buChar char="§"/>
        <a:defRPr sz="1500" kern="1200">
          <a:solidFill>
            <a:schemeClr val="accent1"/>
          </a:solidFill>
          <a:latin typeface="+mn-lt"/>
          <a:ea typeface="+mn-ea"/>
          <a:cs typeface="+mn-cs"/>
        </a:defRPr>
      </a:lvl4pPr>
      <a:lvl5pPr marL="953785" indent="-189170" algn="l" defTabSz="457029" rtl="0" eaLnBrk="1" latinLnBrk="0" hangingPunct="1">
        <a:lnSpc>
          <a:spcPts val="1500"/>
        </a:lnSpc>
        <a:spcBef>
          <a:spcPts val="0"/>
        </a:spcBef>
        <a:spcAft>
          <a:spcPts val="667"/>
        </a:spcAft>
        <a:buFont typeface="Lucida Grande"/>
        <a:buChar char="-"/>
        <a:defRPr sz="1300" kern="1200" baseline="0">
          <a:solidFill>
            <a:schemeClr val="accent1"/>
          </a:solidFill>
          <a:latin typeface="Effra"/>
          <a:ea typeface="+mn-ea"/>
          <a:cs typeface="+mn-cs"/>
        </a:defRPr>
      </a:lvl5pPr>
      <a:lvl6pPr marL="1141632" indent="-187847" algn="l" defTabSz="457029" rtl="0" eaLnBrk="1" latinLnBrk="0" hangingPunct="1">
        <a:lnSpc>
          <a:spcPts val="1500"/>
        </a:lnSpc>
        <a:spcBef>
          <a:spcPts val="0"/>
        </a:spcBef>
        <a:spcAft>
          <a:spcPts val="667"/>
        </a:spcAft>
        <a:buFont typeface="Lucida Grande"/>
        <a:buChar char="-"/>
        <a:defRPr sz="1300" kern="1200">
          <a:solidFill>
            <a:schemeClr val="accent1"/>
          </a:solidFill>
          <a:latin typeface="Effra"/>
          <a:ea typeface="+mn-ea"/>
          <a:cs typeface="+mn-cs"/>
        </a:defRPr>
      </a:lvl6pPr>
      <a:lvl7pPr marL="1330801" indent="-189170" algn="l" defTabSz="457029" rtl="0" eaLnBrk="1" latinLnBrk="0" hangingPunct="1">
        <a:lnSpc>
          <a:spcPts val="1500"/>
        </a:lnSpc>
        <a:spcBef>
          <a:spcPts val="0"/>
        </a:spcBef>
        <a:spcAft>
          <a:spcPts val="667"/>
        </a:spcAft>
        <a:buFont typeface="Lucida Grande"/>
        <a:buChar char="-"/>
        <a:defRPr sz="1300" kern="1200">
          <a:solidFill>
            <a:schemeClr val="accent1"/>
          </a:solidFill>
          <a:latin typeface="Effra"/>
          <a:ea typeface="+mn-ea"/>
          <a:cs typeface="+mn-cs"/>
        </a:defRPr>
      </a:lvl7pPr>
      <a:lvl8pPr marL="3427720" indent="-228515" algn="l" defTabSz="457029" rtl="0" eaLnBrk="1" latinLnBrk="0" hangingPunct="1">
        <a:spcBef>
          <a:spcPct val="20000"/>
        </a:spcBef>
        <a:buFont typeface="Arial"/>
        <a:buChar char="•"/>
        <a:defRPr sz="2000" kern="1200">
          <a:solidFill>
            <a:schemeClr val="tx1"/>
          </a:solidFill>
          <a:latin typeface="+mn-lt"/>
          <a:ea typeface="+mn-ea"/>
          <a:cs typeface="+mn-cs"/>
        </a:defRPr>
      </a:lvl8pPr>
      <a:lvl9pPr marL="3884750" indent="-228515" algn="l" defTabSz="45702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029" rtl="0" eaLnBrk="1" latinLnBrk="0" hangingPunct="1">
        <a:defRPr sz="1800" kern="1200">
          <a:solidFill>
            <a:schemeClr val="tx1"/>
          </a:solidFill>
          <a:latin typeface="+mn-lt"/>
          <a:ea typeface="+mn-ea"/>
          <a:cs typeface="+mn-cs"/>
        </a:defRPr>
      </a:lvl1pPr>
      <a:lvl2pPr marL="457029" algn="l" defTabSz="457029" rtl="0" eaLnBrk="1" latinLnBrk="0" hangingPunct="1">
        <a:defRPr sz="1800" kern="1200">
          <a:solidFill>
            <a:schemeClr val="tx1"/>
          </a:solidFill>
          <a:latin typeface="+mn-lt"/>
          <a:ea typeface="+mn-ea"/>
          <a:cs typeface="+mn-cs"/>
        </a:defRPr>
      </a:lvl2pPr>
      <a:lvl3pPr marL="914058" algn="l" defTabSz="457029" rtl="0" eaLnBrk="1" latinLnBrk="0" hangingPunct="1">
        <a:defRPr sz="1800" kern="1200">
          <a:solidFill>
            <a:schemeClr val="tx1"/>
          </a:solidFill>
          <a:latin typeface="+mn-lt"/>
          <a:ea typeface="+mn-ea"/>
          <a:cs typeface="+mn-cs"/>
        </a:defRPr>
      </a:lvl3pPr>
      <a:lvl4pPr marL="1371088" algn="l" defTabSz="457029" rtl="0" eaLnBrk="1" latinLnBrk="0" hangingPunct="1">
        <a:defRPr sz="1800" kern="1200">
          <a:solidFill>
            <a:schemeClr val="tx1"/>
          </a:solidFill>
          <a:latin typeface="+mn-lt"/>
          <a:ea typeface="+mn-ea"/>
          <a:cs typeface="+mn-cs"/>
        </a:defRPr>
      </a:lvl4pPr>
      <a:lvl5pPr marL="1828117" algn="l" defTabSz="457029" rtl="0" eaLnBrk="1" latinLnBrk="0" hangingPunct="1">
        <a:defRPr sz="1800" kern="1200">
          <a:solidFill>
            <a:schemeClr val="tx1"/>
          </a:solidFill>
          <a:latin typeface="+mn-lt"/>
          <a:ea typeface="+mn-ea"/>
          <a:cs typeface="+mn-cs"/>
        </a:defRPr>
      </a:lvl5pPr>
      <a:lvl6pPr marL="2285147" algn="l" defTabSz="457029" rtl="0" eaLnBrk="1" latinLnBrk="0" hangingPunct="1">
        <a:defRPr sz="1800" kern="1200">
          <a:solidFill>
            <a:schemeClr val="tx1"/>
          </a:solidFill>
          <a:latin typeface="+mn-lt"/>
          <a:ea typeface="+mn-ea"/>
          <a:cs typeface="+mn-cs"/>
        </a:defRPr>
      </a:lvl6pPr>
      <a:lvl7pPr marL="2742176" algn="l" defTabSz="457029" rtl="0" eaLnBrk="1" latinLnBrk="0" hangingPunct="1">
        <a:defRPr sz="1800" kern="1200">
          <a:solidFill>
            <a:schemeClr val="tx1"/>
          </a:solidFill>
          <a:latin typeface="+mn-lt"/>
          <a:ea typeface="+mn-ea"/>
          <a:cs typeface="+mn-cs"/>
        </a:defRPr>
      </a:lvl7pPr>
      <a:lvl8pPr marL="3199205" algn="l" defTabSz="457029" rtl="0" eaLnBrk="1" latinLnBrk="0" hangingPunct="1">
        <a:defRPr sz="1800" kern="1200">
          <a:solidFill>
            <a:schemeClr val="tx1"/>
          </a:solidFill>
          <a:latin typeface="+mn-lt"/>
          <a:ea typeface="+mn-ea"/>
          <a:cs typeface="+mn-cs"/>
        </a:defRPr>
      </a:lvl8pPr>
      <a:lvl9pPr marL="3656235" algn="l" defTabSz="457029"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6">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135170" name="Rectangle 2"/>
          <p:cNvSpPr>
            <a:spLocks noGrp="1" noChangeArrowheads="1"/>
          </p:cNvSpPr>
          <p:nvPr>
            <p:ph type="title"/>
          </p:nvPr>
        </p:nvSpPr>
        <p:spPr bwMode="auto">
          <a:xfrm>
            <a:off x="609441" y="292100"/>
            <a:ext cx="10969943" cy="138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35171" name="Rectangle 3"/>
          <p:cNvSpPr>
            <a:spLocks noGrp="1" noChangeArrowheads="1"/>
          </p:cNvSpPr>
          <p:nvPr>
            <p:ph type="body" idx="1"/>
          </p:nvPr>
        </p:nvSpPr>
        <p:spPr bwMode="auto">
          <a:xfrm>
            <a:off x="609441" y="1905000"/>
            <a:ext cx="10969943"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35172" name="Rectangle 4"/>
          <p:cNvSpPr>
            <a:spLocks noGrp="1" noChangeArrowheads="1"/>
          </p:cNvSpPr>
          <p:nvPr>
            <p:ph type="dt" sz="half" idx="2"/>
          </p:nvPr>
        </p:nvSpPr>
        <p:spPr bwMode="auto">
          <a:xfrm>
            <a:off x="609441" y="6245225"/>
            <a:ext cx="2844059"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400">
                <a:effectLst>
                  <a:outerShdw blurRad="38100" dist="38100" dir="2700000" algn="tl">
                    <a:srgbClr val="000000"/>
                  </a:outerShdw>
                </a:effectLst>
                <a:latin typeface="Arial" panose="020B0604020202020204" pitchFamily="34" charset="0"/>
              </a:defRPr>
            </a:lvl1pPr>
          </a:lstStyle>
          <a:p>
            <a:pPr fontAlgn="base">
              <a:spcBef>
                <a:spcPct val="0"/>
              </a:spcBef>
              <a:spcAft>
                <a:spcPct val="0"/>
              </a:spcAft>
            </a:pPr>
            <a:endParaRPr lang="en-US" altLang="en-US" smtClean="0">
              <a:solidFill>
                <a:srgbClr val="FFFFFF"/>
              </a:solidFill>
            </a:endParaRPr>
          </a:p>
        </p:txBody>
      </p:sp>
      <p:sp>
        <p:nvSpPr>
          <p:cNvPr id="135173" name="Rectangle 5"/>
          <p:cNvSpPr>
            <a:spLocks noGrp="1" noChangeArrowheads="1"/>
          </p:cNvSpPr>
          <p:nvPr>
            <p:ph type="ftr" sz="quarter" idx="3"/>
          </p:nvPr>
        </p:nvSpPr>
        <p:spPr bwMode="auto">
          <a:xfrm>
            <a:off x="4164515" y="6245225"/>
            <a:ext cx="3859795"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400">
                <a:effectLst>
                  <a:outerShdw blurRad="38100" dist="38100" dir="2700000" algn="tl">
                    <a:srgbClr val="000000"/>
                  </a:outerShdw>
                </a:effectLst>
                <a:latin typeface="Arial" panose="020B0604020202020204" pitchFamily="34" charset="0"/>
              </a:defRPr>
            </a:lvl1pPr>
          </a:lstStyle>
          <a:p>
            <a:pPr fontAlgn="base">
              <a:spcBef>
                <a:spcPct val="0"/>
              </a:spcBef>
              <a:spcAft>
                <a:spcPct val="0"/>
              </a:spcAft>
            </a:pPr>
            <a:endParaRPr lang="en-US" altLang="en-US" smtClean="0">
              <a:solidFill>
                <a:srgbClr val="FFFFFF"/>
              </a:solidFill>
            </a:endParaRPr>
          </a:p>
        </p:txBody>
      </p:sp>
      <p:sp>
        <p:nvSpPr>
          <p:cNvPr id="135174" name="Rectangle 6"/>
          <p:cNvSpPr>
            <a:spLocks noGrp="1" noChangeArrowheads="1"/>
          </p:cNvSpPr>
          <p:nvPr>
            <p:ph type="sldNum" sz="quarter" idx="4"/>
          </p:nvPr>
        </p:nvSpPr>
        <p:spPr bwMode="auto">
          <a:xfrm>
            <a:off x="8735325" y="6245225"/>
            <a:ext cx="2844059"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400">
                <a:effectLst>
                  <a:outerShdw blurRad="38100" dist="38100" dir="2700000" algn="tl">
                    <a:srgbClr val="000000"/>
                  </a:outerShdw>
                </a:effectLst>
                <a:latin typeface="Arial" panose="020B0604020202020204" pitchFamily="34" charset="0"/>
              </a:defRPr>
            </a:lvl1pPr>
          </a:lstStyle>
          <a:p>
            <a:pPr fontAlgn="base">
              <a:spcBef>
                <a:spcPct val="0"/>
              </a:spcBef>
              <a:spcAft>
                <a:spcPct val="0"/>
              </a:spcAft>
            </a:pPr>
            <a:fld id="{C0FAAC84-59F8-4507-AD0D-08D1B28DD03F}" type="slidenum">
              <a:rPr lang="en-US" altLang="en-US" smtClean="0">
                <a:solidFill>
                  <a:srgbClr val="FFFFFF"/>
                </a:solidFill>
              </a:rPr>
              <a:pPr fontAlgn="base">
                <a:spcBef>
                  <a:spcPct val="0"/>
                </a:spcBef>
                <a:spcAft>
                  <a:spcPct val="0"/>
                </a:spcAft>
              </a:pPr>
              <a:t>‹#›</a:t>
            </a:fld>
            <a:endParaRPr lang="en-US" altLang="en-US" smtClean="0">
              <a:solidFill>
                <a:srgbClr val="FFFFFF"/>
              </a:solidFill>
            </a:endParaRPr>
          </a:p>
        </p:txBody>
      </p:sp>
    </p:spTree>
    <p:extLst>
      <p:ext uri="{BB962C8B-B14F-4D97-AF65-F5344CB8AC3E}">
        <p14:creationId xmlns:p14="http://schemas.microsoft.com/office/powerpoint/2010/main" val="2806247530"/>
      </p:ext>
    </p:extLst>
  </p:cSld>
  <p:clrMap bg1="dk2" tx1="lt1" bg2="dk1" tx2="lt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 id="2147483704" r:id="rId13"/>
    <p:sldLayoutId id="2147483705" r:id="rId14"/>
  </p:sldLayoutIdLst>
  <p:txStyles>
    <p:titleStyle>
      <a:lvl1pPr algn="l" rtl="0" fontAlgn="base">
        <a:spcBef>
          <a:spcPct val="0"/>
        </a:spcBef>
        <a:spcAft>
          <a:spcPct val="0"/>
        </a:spcAft>
        <a:defRPr sz="4400" kern="1200">
          <a:solidFill>
            <a:schemeClr val="tx2"/>
          </a:solidFill>
          <a:effectLst>
            <a:outerShdw blurRad="38100" dist="38100" dir="2700000" algn="tl">
              <a:srgbClr val="000000"/>
            </a:outerShdw>
          </a:effectLst>
          <a:latin typeface="+mj-lt"/>
          <a:ea typeface="+mj-ea"/>
          <a:cs typeface="+mj-cs"/>
        </a:defRPr>
      </a:lvl1pPr>
      <a:lvl2pPr algn="l"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cs typeface="Arial" panose="020B0604020202020204" pitchFamily="34" charset="0"/>
        </a:defRPr>
      </a:lvl2pPr>
      <a:lvl3pPr algn="l"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cs typeface="Arial" panose="020B0604020202020204" pitchFamily="34" charset="0"/>
        </a:defRPr>
      </a:lvl3pPr>
      <a:lvl4pPr algn="l"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cs typeface="Arial" panose="020B0604020202020204" pitchFamily="34" charset="0"/>
        </a:defRPr>
      </a:lvl4pPr>
      <a:lvl5pPr algn="l"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cs typeface="Arial" panose="020B0604020202020204" pitchFamily="34"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cs typeface="Arial" panose="020B0604020202020204" pitchFamily="34"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cs typeface="Arial" panose="020B0604020202020204" pitchFamily="34"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cs typeface="Arial" panose="020B0604020202020204" pitchFamily="34"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cs typeface="Arial" panose="020B0604020202020204" pitchFamily="34" charset="0"/>
        </a:defRPr>
      </a:lvl9pPr>
    </p:titleStyle>
    <p:bodyStyle>
      <a:lvl1pPr marL="342900" indent="-342900" algn="l" rtl="0" fontAlgn="base">
        <a:spcBef>
          <a:spcPct val="20000"/>
        </a:spcBef>
        <a:spcAft>
          <a:spcPct val="0"/>
        </a:spcAft>
        <a:buClr>
          <a:schemeClr val="hlink"/>
        </a:buClr>
        <a:buSzPct val="120000"/>
        <a:buChar char="•"/>
        <a:defRPr sz="3200" kern="1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Font typeface="Tahoma" panose="020B0604030504040204" pitchFamily="34" charset="0"/>
        <a:buChar char="–"/>
        <a:defRPr sz="2800" kern="1200">
          <a:solidFill>
            <a:schemeClr val="tx1"/>
          </a:solidFill>
          <a:effectLst>
            <a:outerShdw blurRad="38100" dist="38100" dir="2700000" algn="tl">
              <a:srgbClr val="000000"/>
            </a:outerShdw>
          </a:effectLst>
          <a:latin typeface="+mn-lt"/>
          <a:ea typeface="+mn-ea"/>
          <a:cs typeface="+mn-cs"/>
        </a:defRPr>
      </a:lvl2pPr>
      <a:lvl3pPr marL="1143000" indent="-228600" algn="l" rtl="0" fontAlgn="base">
        <a:spcBef>
          <a:spcPct val="20000"/>
        </a:spcBef>
        <a:spcAft>
          <a:spcPct val="0"/>
        </a:spcAft>
        <a:buClr>
          <a:schemeClr val="hlink"/>
        </a:buClr>
        <a:buSzPct val="120000"/>
        <a:buChar char="•"/>
        <a:defRPr sz="2400" kern="1200">
          <a:solidFill>
            <a:schemeClr val="tx1"/>
          </a:solidFill>
          <a:effectLst>
            <a:outerShdw blurRad="38100" dist="38100" dir="2700000" algn="tl">
              <a:srgbClr val="000000"/>
            </a:outerShdw>
          </a:effectLst>
          <a:latin typeface="+mn-lt"/>
          <a:ea typeface="+mn-ea"/>
          <a:cs typeface="+mn-cs"/>
        </a:defRPr>
      </a:lvl3pPr>
      <a:lvl4pPr marL="1600200" indent="-228600" algn="l" rtl="0" fontAlgn="base">
        <a:spcBef>
          <a:spcPct val="20000"/>
        </a:spcBef>
        <a:spcAft>
          <a:spcPct val="0"/>
        </a:spcAft>
        <a:buFont typeface="Tahoma" panose="020B0604030504040204" pitchFamily="34" charset="0"/>
        <a:buChar char="–"/>
        <a:defRPr sz="2000" kern="1200">
          <a:solidFill>
            <a:schemeClr val="tx1"/>
          </a:solidFill>
          <a:effectLst>
            <a:outerShdw blurRad="38100" dist="38100" dir="2700000" algn="tl">
              <a:srgbClr val="000000"/>
            </a:outerShdw>
          </a:effectLst>
          <a:latin typeface="+mn-lt"/>
          <a:ea typeface="+mn-ea"/>
          <a:cs typeface="+mn-cs"/>
        </a:defRPr>
      </a:lvl4pPr>
      <a:lvl5pPr marL="2057400" indent="-228600" algn="l" rtl="0" fontAlgn="base">
        <a:spcBef>
          <a:spcPct val="20000"/>
        </a:spcBef>
        <a:spcAft>
          <a:spcPct val="0"/>
        </a:spcAft>
        <a:buClr>
          <a:schemeClr val="hlink"/>
        </a:buClr>
        <a:buSzPct val="80000"/>
        <a:buFont typeface="Wingdings" panose="05000000000000000000" pitchFamily="2" charset="2"/>
        <a:buChar char="v"/>
        <a:defRPr sz="2000" kern="1200">
          <a:solidFill>
            <a:schemeClr val="tx1"/>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3.xml"/><Relationship Id="rId1" Type="http://schemas.openxmlformats.org/officeDocument/2006/relationships/vmlDrawing" Target="../drawings/vmlDrawing1.vml"/><Relationship Id="rId4" Type="http://schemas.openxmlformats.org/officeDocument/2006/relationships/image" Target="../media/image17.emf"/></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3.xml"/><Relationship Id="rId1" Type="http://schemas.openxmlformats.org/officeDocument/2006/relationships/vmlDrawing" Target="../drawings/vmlDrawing2.vml"/><Relationship Id="rId4" Type="http://schemas.openxmlformats.org/officeDocument/2006/relationships/image" Target="../media/image18.emf"/></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2.xml"/><Relationship Id="rId1" Type="http://schemas.openxmlformats.org/officeDocument/2006/relationships/vmlDrawing" Target="../drawings/vmlDrawing3.vml"/><Relationship Id="rId4" Type="http://schemas.openxmlformats.org/officeDocument/2006/relationships/image" Target="../media/image19.emf"/></Relationships>
</file>

<file path=ppt/slides/_rels/slide13.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3.xml"/><Relationship Id="rId5" Type="http://schemas.openxmlformats.org/officeDocument/2006/relationships/image" Target="../media/image27.emf"/><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2" Type="http://schemas.openxmlformats.org/officeDocument/2006/relationships/hyperlink" Target="http://www.thecarenet.ca/"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emf"/><Relationship Id="rId1" Type="http://schemas.openxmlformats.org/officeDocument/2006/relationships/slideLayout" Target="../slideLayouts/slideLayout9.xml"/><Relationship Id="rId5" Type="http://schemas.openxmlformats.org/officeDocument/2006/relationships/image" Target="../media/image31.emf"/><Relationship Id="rId4" Type="http://schemas.openxmlformats.org/officeDocument/2006/relationships/image" Target="../media/image30.e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e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3.emf"/></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image" Target="../media/image35.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8.xml"/><Relationship Id="rId1" Type="http://schemas.openxmlformats.org/officeDocument/2006/relationships/vmlDrawing" Target="../drawings/vmlDrawing4.vml"/><Relationship Id="rId4" Type="http://schemas.openxmlformats.org/officeDocument/2006/relationships/image" Target="../media/image39.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jpeg"/><Relationship Id="rId1" Type="http://schemas.openxmlformats.org/officeDocument/2006/relationships/slideLayout" Target="../slideLayouts/slideLayout14.xml"/><Relationship Id="rId4" Type="http://schemas.openxmlformats.org/officeDocument/2006/relationships/image" Target="../media/image46.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9.xml"/></Relationships>
</file>

<file path=ppt/slides/_rels/slide53.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hyperlink" Target="https://www.youtube.com/playlist?list=PLlnrY7mI8SAdbSPb53jozciI1PPbl9_cj" TargetMode="External"/><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9.xml"/><Relationship Id="rId1" Type="http://schemas.openxmlformats.org/officeDocument/2006/relationships/tags" Target="../tags/tag1.xml"/><Relationship Id="rId4" Type="http://schemas.openxmlformats.org/officeDocument/2006/relationships/image" Target="../media/image14.jpeg"/></Relationships>
</file>

<file path=ppt/slides/_rels/slide60.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54.png"/></Relationships>
</file>

<file path=ppt/slides/_rels/slide6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9.xml"/></Relationships>
</file>

<file path=ppt/slides/_rels/slide65.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9.xml"/></Relationships>
</file>

<file path=ppt/slides/_rels/slide66.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9.xml"/></Relationships>
</file>

<file path=ppt/slides/_rels/slide67.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9.xml"/></Relationships>
</file>

<file path=ppt/slides/_rels/slide68.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9.xml"/></Relationships>
</file>

<file path=ppt/slides/_rels/slide69.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70.xml.rels><?xml version="1.0" encoding="UTF-8" standalone="yes"?>
<Relationships xmlns="http://schemas.openxmlformats.org/package/2006/relationships"><Relationship Id="rId3" Type="http://schemas.openxmlformats.org/officeDocument/2006/relationships/image" Target="../media/image62.emf"/><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8.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63.emf"/><Relationship Id="rId1" Type="http://schemas.openxmlformats.org/officeDocument/2006/relationships/slideLayout" Target="../slideLayouts/slideLayout9.xml"/></Relationships>
</file>

<file path=ppt/slides/_rels/slide77.xml.rels><?xml version="1.0" encoding="UTF-8" standalone="yes"?>
<Relationships xmlns="http://schemas.openxmlformats.org/package/2006/relationships"><Relationship Id="rId2" Type="http://schemas.openxmlformats.org/officeDocument/2006/relationships/image" Target="../media/image64.emf"/><Relationship Id="rId1" Type="http://schemas.openxmlformats.org/officeDocument/2006/relationships/slideLayout" Target="../slideLayouts/slideLayout9.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8"/>
          <p:cNvSpPr>
            <a:spLocks noGrp="1"/>
          </p:cNvSpPr>
          <p:nvPr>
            <p:ph type="ctrTitle"/>
          </p:nvPr>
        </p:nvSpPr>
        <p:spPr>
          <a:xfrm>
            <a:off x="888728" y="4721880"/>
            <a:ext cx="10543767" cy="886903"/>
          </a:xfrm>
        </p:spPr>
        <p:txBody>
          <a:bodyPr/>
          <a:lstStyle/>
          <a:p>
            <a:r>
              <a:rPr lang="en-CA" altLang="en-US" dirty="0" smtClean="0"/>
              <a:t>The Evolution of “Family” in the Care of </a:t>
            </a:r>
            <a:r>
              <a:rPr lang="en-CA" altLang="en-US" dirty="0" smtClean="0"/>
              <a:t>Critically-</a:t>
            </a:r>
            <a:r>
              <a:rPr lang="en-CA" altLang="en-US" dirty="0" err="1" smtClean="0"/>
              <a:t>lll</a:t>
            </a:r>
            <a:r>
              <a:rPr lang="en-CA" altLang="en-US" dirty="0" smtClean="0"/>
              <a:t> </a:t>
            </a:r>
            <a:r>
              <a:rPr lang="en-CA" altLang="en-US" dirty="0" smtClean="0"/>
              <a:t>Patient</a:t>
            </a:r>
            <a:endParaRPr lang="en-CA" altLang="en-US" dirty="0"/>
          </a:p>
        </p:txBody>
      </p:sp>
      <p:sp>
        <p:nvSpPr>
          <p:cNvPr id="20" name="Subtitle 19"/>
          <p:cNvSpPr>
            <a:spLocks noGrp="1"/>
          </p:cNvSpPr>
          <p:nvPr>
            <p:ph type="subTitle" idx="1"/>
          </p:nvPr>
        </p:nvSpPr>
        <p:spPr>
          <a:xfrm>
            <a:off x="888728" y="5521569"/>
            <a:ext cx="10543767" cy="909394"/>
          </a:xfrm>
        </p:spPr>
        <p:txBody>
          <a:bodyPr>
            <a:normAutofit fontScale="70000" lnSpcReduction="20000"/>
          </a:bodyPr>
          <a:lstStyle/>
          <a:p>
            <a:r>
              <a:rPr lang="en-US" sz="2600" dirty="0"/>
              <a:t>Daren K. Heyland</a:t>
            </a:r>
          </a:p>
          <a:p>
            <a:r>
              <a:rPr lang="en-US" sz="1900" dirty="0"/>
              <a:t>Professor of Medicine</a:t>
            </a:r>
          </a:p>
          <a:p>
            <a:r>
              <a:rPr lang="en-US" sz="1900" dirty="0"/>
              <a:t>Queen’s University, Kingston General Hospital</a:t>
            </a:r>
          </a:p>
          <a:p>
            <a:r>
              <a:rPr lang="en-US" sz="1900" dirty="0"/>
              <a:t>Kingston, ON Canada</a:t>
            </a:r>
          </a:p>
          <a:p>
            <a:endParaRPr lang="en-US" dirty="0"/>
          </a:p>
          <a:p>
            <a:endParaRPr lang="en-US" dirty="0"/>
          </a:p>
        </p:txBody>
      </p:sp>
      <p:sp>
        <p:nvSpPr>
          <p:cNvPr id="3" name="Footer Placeholder 2"/>
          <p:cNvSpPr>
            <a:spLocks noGrp="1"/>
          </p:cNvSpPr>
          <p:nvPr>
            <p:ph type="ftr" sz="quarter" idx="4294967295"/>
          </p:nvPr>
        </p:nvSpPr>
        <p:spPr>
          <a:xfrm>
            <a:off x="0" y="6430963"/>
            <a:ext cx="9120188" cy="165100"/>
          </a:xfrm>
        </p:spPr>
        <p:txBody>
          <a:bodyPr/>
          <a:lstStyle/>
          <a:p>
            <a:r>
              <a:rPr lang="en-US" dirty="0" smtClean="0"/>
              <a:t>ASPE</a:t>
            </a:r>
            <a:endParaRPr lang="en-US" dirty="0"/>
          </a:p>
        </p:txBody>
      </p:sp>
      <p:sp>
        <p:nvSpPr>
          <p:cNvPr id="2" name="Slide Number Placeholder 1"/>
          <p:cNvSpPr>
            <a:spLocks noGrp="1"/>
          </p:cNvSpPr>
          <p:nvPr>
            <p:ph type="sldNum" sz="quarter" idx="4294967295"/>
          </p:nvPr>
        </p:nvSpPr>
        <p:spPr>
          <a:xfrm>
            <a:off x="0" y="6440488"/>
            <a:ext cx="661988" cy="165100"/>
          </a:xfrm>
        </p:spPr>
        <p:txBody>
          <a:bodyPr/>
          <a:lstStyle/>
          <a:p>
            <a:fld id="{A3032E39-2DD7-6341-87B9-9AB98FE36691}" type="slidenum">
              <a:rPr lang="en-US" smtClean="0"/>
              <a:pPr/>
              <a:t>1</a:t>
            </a:fld>
            <a:endParaRPr lang="en-US" dirty="0"/>
          </a:p>
        </p:txBody>
      </p:sp>
      <p:pic>
        <p:nvPicPr>
          <p:cNvPr id="8" name="Picture 7"/>
          <p:cNvPicPr>
            <a:picLocks noChangeAspect="1" noChangeArrowheads="1"/>
          </p:cNvPicPr>
          <p:nvPr/>
        </p:nvPicPr>
        <p:blipFill>
          <a:blip r:embed="rId3">
            <a:extLst>
              <a:ext uri="{28A0092B-C50C-407E-A947-70E740481C1C}">
                <a14:useLocalDpi xmlns:a14="http://schemas.microsoft.com/office/drawing/2010/main" val="0"/>
              </a:ext>
            </a:extLst>
          </a:blip>
          <a:srcRect l="75690" t="16438" r="1105" b="57079"/>
          <a:stretch>
            <a:fillRect/>
          </a:stretch>
        </p:blipFill>
        <p:spPr bwMode="auto">
          <a:xfrm>
            <a:off x="330994" y="141889"/>
            <a:ext cx="5941619" cy="4342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3" descr="E:\Face to Face May 2014\Agenda\banner.t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72613" y="179266"/>
            <a:ext cx="5529129" cy="4230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961374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3474" name="Object 2"/>
          <p:cNvGraphicFramePr>
            <a:graphicFrameLocks noGrp="1" noChangeAspect="1"/>
          </p:cNvGraphicFramePr>
          <p:nvPr>
            <p:ph/>
          </p:nvPr>
        </p:nvGraphicFramePr>
        <p:xfrm>
          <a:off x="1522412" y="1236664"/>
          <a:ext cx="9220200" cy="5621337"/>
        </p:xfrm>
        <a:graphic>
          <a:graphicData uri="http://schemas.openxmlformats.org/presentationml/2006/ole">
            <mc:AlternateContent xmlns:mc="http://schemas.openxmlformats.org/markup-compatibility/2006">
              <mc:Choice xmlns:v="urn:schemas-microsoft-com:vml" Requires="v">
                <p:oleObj spid="_x0000_s3097" name="Chart" r:id="rId3" imgW="8610600" imgH="5362651" progId="Excel.Chart.8">
                  <p:embed/>
                </p:oleObj>
              </mc:Choice>
              <mc:Fallback>
                <p:oleObj name="Chart" r:id="rId3" imgW="8610600" imgH="5362651" progId="Excel.Char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2412" y="1236664"/>
                        <a:ext cx="9220200" cy="5621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33475" name="Rectangle 3"/>
          <p:cNvSpPr>
            <a:spLocks noChangeArrowheads="1"/>
          </p:cNvSpPr>
          <p:nvPr/>
        </p:nvSpPr>
        <p:spPr bwMode="auto">
          <a:xfrm>
            <a:off x="9599612" y="2971800"/>
            <a:ext cx="1066800" cy="304800"/>
          </a:xfrm>
          <a:prstGeom prst="rect">
            <a:avLst/>
          </a:prstGeom>
          <a:solidFill>
            <a:schemeClr val="bg1"/>
          </a:solidFill>
          <a:ln w="12700">
            <a:noFill/>
            <a:miter lim="800000"/>
            <a:headEnd type="none" w="sm" len="sm"/>
            <a:tailEnd type="none" w="sm" len="sm"/>
          </a:ln>
          <a:effectLst/>
        </p:spPr>
        <p:txBody>
          <a:bodyPr wrap="none" anchor="ctr"/>
          <a:lstStyle/>
          <a:p>
            <a:endParaRPr lang="en-CA"/>
          </a:p>
        </p:txBody>
      </p:sp>
      <p:sp>
        <p:nvSpPr>
          <p:cNvPr id="233476" name="Text Box 4"/>
          <p:cNvSpPr txBox="1">
            <a:spLocks noChangeArrowheads="1"/>
          </p:cNvSpPr>
          <p:nvPr/>
        </p:nvSpPr>
        <p:spPr bwMode="auto">
          <a:xfrm>
            <a:off x="3351212" y="0"/>
            <a:ext cx="57150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3200">
                <a:solidFill>
                  <a:srgbClr val="000000"/>
                </a:solidFill>
              </a:rPr>
              <a:t>Family Satisfaction Benchmarked Site Report</a:t>
            </a:r>
          </a:p>
        </p:txBody>
      </p:sp>
    </p:spTree>
    <p:extLst>
      <p:ext uri="{BB962C8B-B14F-4D97-AF65-F5344CB8AC3E}">
        <p14:creationId xmlns:p14="http://schemas.microsoft.com/office/powerpoint/2010/main" val="20466232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234498" name="Object 2"/>
          <p:cNvGraphicFramePr>
            <a:graphicFrameLocks noGrp="1" noChangeAspect="1"/>
          </p:cNvGraphicFramePr>
          <p:nvPr>
            <p:ph/>
          </p:nvPr>
        </p:nvGraphicFramePr>
        <p:xfrm>
          <a:off x="1522412" y="1066800"/>
          <a:ext cx="9144000" cy="5791200"/>
        </p:xfrm>
        <a:graphic>
          <a:graphicData uri="http://schemas.openxmlformats.org/presentationml/2006/ole">
            <mc:AlternateContent xmlns:mc="http://schemas.openxmlformats.org/markup-compatibility/2006">
              <mc:Choice xmlns:v="urn:schemas-microsoft-com:vml" Requires="v">
                <p:oleObj spid="_x0000_s4123" name="Chart" r:id="rId3" imgW="8610600" imgH="5362651" progId="Excel.Chart.8">
                  <p:embed/>
                </p:oleObj>
              </mc:Choice>
              <mc:Fallback>
                <p:oleObj name="Chart" r:id="rId3" imgW="8610600" imgH="5362651" progId="Excel.Char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2412" y="1066800"/>
                        <a:ext cx="9144000" cy="579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34499" name="Rectangle 3"/>
          <p:cNvSpPr>
            <a:spLocks noChangeArrowheads="1"/>
          </p:cNvSpPr>
          <p:nvPr/>
        </p:nvSpPr>
        <p:spPr bwMode="auto">
          <a:xfrm>
            <a:off x="9523412" y="2819400"/>
            <a:ext cx="1143000" cy="228600"/>
          </a:xfrm>
          <a:prstGeom prst="rect">
            <a:avLst/>
          </a:prstGeom>
          <a:solidFill>
            <a:schemeClr val="bg1"/>
          </a:solidFill>
          <a:ln w="12700">
            <a:noFill/>
            <a:miter lim="800000"/>
            <a:headEnd type="none" w="sm" len="sm"/>
            <a:tailEnd type="none" w="sm" len="sm"/>
          </a:ln>
          <a:effectLst/>
        </p:spPr>
        <p:txBody>
          <a:bodyPr wrap="none" anchor="ctr"/>
          <a:lstStyle/>
          <a:p>
            <a:endParaRPr lang="en-CA"/>
          </a:p>
        </p:txBody>
      </p:sp>
      <p:sp>
        <p:nvSpPr>
          <p:cNvPr id="234500" name="Text Box 4"/>
          <p:cNvSpPr txBox="1">
            <a:spLocks noChangeArrowheads="1"/>
          </p:cNvSpPr>
          <p:nvPr/>
        </p:nvSpPr>
        <p:spPr bwMode="auto">
          <a:xfrm>
            <a:off x="3351212" y="0"/>
            <a:ext cx="57150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3200">
                <a:solidFill>
                  <a:srgbClr val="000000"/>
                </a:solidFill>
              </a:rPr>
              <a:t>Family Satisfaction Benchmarked Site Report</a:t>
            </a:r>
          </a:p>
        </p:txBody>
      </p:sp>
    </p:spTree>
    <p:extLst>
      <p:ext uri="{BB962C8B-B14F-4D97-AF65-F5344CB8AC3E}">
        <p14:creationId xmlns:p14="http://schemas.microsoft.com/office/powerpoint/2010/main" val="32170695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0">
  <p:cSld>
    <p:bg>
      <p:bgPr>
        <a:solidFill>
          <a:schemeClr val="tx1"/>
        </a:solidFill>
        <a:effectLst/>
      </p:bgPr>
    </p:bg>
    <p:spTree>
      <p:nvGrpSpPr>
        <p:cNvPr id="1" name=""/>
        <p:cNvGrpSpPr/>
        <p:nvPr/>
      </p:nvGrpSpPr>
      <p:grpSpPr>
        <a:xfrm>
          <a:off x="0" y="0"/>
          <a:ext cx="0" cy="0"/>
          <a:chOff x="0" y="0"/>
          <a:chExt cx="0" cy="0"/>
        </a:xfrm>
      </p:grpSpPr>
      <p:graphicFrame>
        <p:nvGraphicFramePr>
          <p:cNvPr id="235522" name="Object 2"/>
          <p:cNvGraphicFramePr>
            <a:graphicFrameLocks noChangeAspect="1"/>
          </p:cNvGraphicFramePr>
          <p:nvPr/>
        </p:nvGraphicFramePr>
        <p:xfrm>
          <a:off x="1522412" y="1143000"/>
          <a:ext cx="9144000" cy="5715000"/>
        </p:xfrm>
        <a:graphic>
          <a:graphicData uri="http://schemas.openxmlformats.org/presentationml/2006/ole">
            <mc:AlternateContent xmlns:mc="http://schemas.openxmlformats.org/markup-compatibility/2006">
              <mc:Choice xmlns:v="urn:schemas-microsoft-com:vml" Requires="v">
                <p:oleObj spid="_x0000_s6169" name="Chart" r:id="rId3" imgW="8610600" imgH="5362651" progId="Excel.Chart.8">
                  <p:embed/>
                </p:oleObj>
              </mc:Choice>
              <mc:Fallback>
                <p:oleObj name="Chart" r:id="rId3" imgW="8610600" imgH="5362651" progId="Excel.Char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2412" y="1143000"/>
                        <a:ext cx="9144000" cy="571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35523" name="Rectangle 3"/>
          <p:cNvSpPr>
            <a:spLocks noChangeArrowheads="1"/>
          </p:cNvSpPr>
          <p:nvPr/>
        </p:nvSpPr>
        <p:spPr bwMode="auto">
          <a:xfrm>
            <a:off x="9523412" y="2819400"/>
            <a:ext cx="1143000" cy="228600"/>
          </a:xfrm>
          <a:prstGeom prst="rect">
            <a:avLst/>
          </a:prstGeom>
          <a:solidFill>
            <a:schemeClr val="tx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CA">
              <a:solidFill>
                <a:srgbClr val="FFFFFF"/>
              </a:solidFill>
            </a:endParaRPr>
          </a:p>
        </p:txBody>
      </p:sp>
      <p:sp>
        <p:nvSpPr>
          <p:cNvPr id="235524" name="Text Box 4"/>
          <p:cNvSpPr txBox="1">
            <a:spLocks noChangeArrowheads="1"/>
          </p:cNvSpPr>
          <p:nvPr/>
        </p:nvSpPr>
        <p:spPr bwMode="auto">
          <a:xfrm>
            <a:off x="3351212" y="152400"/>
            <a:ext cx="57150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altLang="en-US" sz="3200">
                <a:solidFill>
                  <a:srgbClr val="000000"/>
                </a:solidFill>
              </a:rPr>
              <a:t>Family Satisfaction Benchmarked Site Report</a:t>
            </a:r>
          </a:p>
        </p:txBody>
      </p:sp>
    </p:spTree>
    <p:extLst>
      <p:ext uri="{BB962C8B-B14F-4D97-AF65-F5344CB8AC3E}">
        <p14:creationId xmlns:p14="http://schemas.microsoft.com/office/powerpoint/2010/main" val="31965026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4460" y="216574"/>
            <a:ext cx="10072460" cy="928562"/>
          </a:xfrm>
        </p:spPr>
        <p:txBody>
          <a:bodyPr/>
          <a:lstStyle/>
          <a:p>
            <a:pPr algn="ctr"/>
            <a:r>
              <a:rPr lang="en-CA" sz="4000" dirty="0" smtClean="0"/>
              <a:t>Targets for Quality Improvement</a:t>
            </a:r>
            <a:endParaRPr lang="en-CA" sz="4000" dirty="0"/>
          </a:p>
        </p:txBody>
      </p:sp>
      <p:sp>
        <p:nvSpPr>
          <p:cNvPr id="4" name="Date Placeholder 3"/>
          <p:cNvSpPr>
            <a:spLocks noGrp="1"/>
          </p:cNvSpPr>
          <p:nvPr>
            <p:ph type="dt" sz="half" idx="10"/>
          </p:nvPr>
        </p:nvSpPr>
        <p:spPr/>
        <p:txBody>
          <a:bodyPr/>
          <a:lstStyle/>
          <a:p>
            <a:fld id="{6D68253E-DE7A-BB47-980D-CB589742C118}" type="datetime1">
              <a:rPr lang="en-US" smtClean="0"/>
              <a:t>11/28/2018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2F1D00-BD13-4404-86B0-79703945A0A7}" type="slidenum">
              <a:rPr lang="en-US" smtClean="0"/>
              <a:t>13</a:t>
            </a:fld>
            <a:endParaRPr lang="en-US"/>
          </a:p>
        </p:txBody>
      </p:sp>
      <p:pic>
        <p:nvPicPr>
          <p:cNvPr id="7" name="Picture 6"/>
          <p:cNvPicPr>
            <a:picLocks noChangeAspect="1"/>
          </p:cNvPicPr>
          <p:nvPr/>
        </p:nvPicPr>
        <p:blipFill>
          <a:blip r:embed="rId2"/>
          <a:stretch>
            <a:fillRect/>
          </a:stretch>
        </p:blipFill>
        <p:spPr>
          <a:xfrm>
            <a:off x="2913271" y="1331125"/>
            <a:ext cx="5884775" cy="3881810"/>
          </a:xfrm>
          <a:prstGeom prst="rect">
            <a:avLst/>
          </a:prstGeom>
        </p:spPr>
      </p:pic>
      <p:sp>
        <p:nvSpPr>
          <p:cNvPr id="8" name="Title 1"/>
          <p:cNvSpPr txBox="1">
            <a:spLocks/>
          </p:cNvSpPr>
          <p:nvPr/>
        </p:nvSpPr>
        <p:spPr>
          <a:xfrm>
            <a:off x="664460" y="5112488"/>
            <a:ext cx="10072460" cy="1116106"/>
          </a:xfrm>
          <a:prstGeom prst="rect">
            <a:avLst/>
          </a:prstGeom>
        </p:spPr>
        <p:txBody>
          <a:bodyPr vert="horz" lIns="91440" tIns="45720" rIns="91440" bIns="45720" rtlCol="0" anchor="b" anchorCtr="0">
            <a:noAutofit/>
          </a:bodyPr>
          <a:lstStyle>
            <a:lvl1pPr algn="l" defTabSz="914400" rtl="0" eaLnBrk="1" latinLnBrk="0" hangingPunct="1">
              <a:spcBef>
                <a:spcPct val="0"/>
              </a:spcBef>
              <a:buNone/>
              <a:defRPr sz="3200" b="0" i="0" kern="1200">
                <a:solidFill>
                  <a:schemeClr val="tx2"/>
                </a:solidFill>
                <a:latin typeface="Calibri"/>
                <a:ea typeface="+mj-ea"/>
                <a:cs typeface="Calibri"/>
              </a:defRPr>
            </a:lvl1pPr>
          </a:lstStyle>
          <a:p>
            <a:pPr algn="ctr"/>
            <a:r>
              <a:rPr lang="en-CA" dirty="0" smtClean="0"/>
              <a:t>Focus on the items considered ‘most important’ and families are ‘least satisfied’ (Quadrant A)</a:t>
            </a:r>
            <a:endParaRPr lang="en-CA" dirty="0"/>
          </a:p>
        </p:txBody>
      </p:sp>
      <p:sp>
        <p:nvSpPr>
          <p:cNvPr id="9" name="Rectangle 8"/>
          <p:cNvSpPr/>
          <p:nvPr/>
        </p:nvSpPr>
        <p:spPr>
          <a:xfrm>
            <a:off x="4648912" y="1598064"/>
            <a:ext cx="1623701" cy="897308"/>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364638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CA" sz="3600" b="1" dirty="0" smtClean="0"/>
              <a:t>Don’t forget to capture the stories!</a:t>
            </a:r>
            <a:endParaRPr lang="en-CA" sz="3600" b="1" dirty="0"/>
          </a:p>
        </p:txBody>
      </p:sp>
      <p:sp>
        <p:nvSpPr>
          <p:cNvPr id="3" name="Content Placeholder 2"/>
          <p:cNvSpPr>
            <a:spLocks noGrp="1"/>
          </p:cNvSpPr>
          <p:nvPr>
            <p:ph idx="1"/>
          </p:nvPr>
        </p:nvSpPr>
        <p:spPr/>
        <p:txBody>
          <a:bodyPr/>
          <a:lstStyle/>
          <a:p>
            <a:endParaRPr lang="en-CA"/>
          </a:p>
        </p:txBody>
      </p:sp>
      <p:sp>
        <p:nvSpPr>
          <p:cNvPr id="4" name="Date Placeholder 3"/>
          <p:cNvSpPr>
            <a:spLocks noGrp="1"/>
          </p:cNvSpPr>
          <p:nvPr>
            <p:ph type="dt" sz="half" idx="10"/>
          </p:nvPr>
        </p:nvSpPr>
        <p:spPr/>
        <p:txBody>
          <a:bodyPr/>
          <a:lstStyle/>
          <a:p>
            <a:fld id="{6D68253E-DE7A-BB47-980D-CB589742C118}" type="datetime1">
              <a:rPr lang="en-US" smtClean="0"/>
              <a:t>11/28/2018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2F1D00-BD13-4404-86B0-79703945A0A7}" type="slidenum">
              <a:rPr lang="en-US" smtClean="0"/>
              <a:t>14</a:t>
            </a:fld>
            <a:endParaRPr lang="en-US"/>
          </a:p>
        </p:txBody>
      </p:sp>
      <p:pic>
        <p:nvPicPr>
          <p:cNvPr id="7" name="Picture 6"/>
          <p:cNvPicPr>
            <a:picLocks noChangeAspect="1"/>
          </p:cNvPicPr>
          <p:nvPr/>
        </p:nvPicPr>
        <p:blipFill>
          <a:blip r:embed="rId2"/>
          <a:stretch>
            <a:fillRect/>
          </a:stretch>
        </p:blipFill>
        <p:spPr>
          <a:xfrm>
            <a:off x="2064971" y="1525484"/>
            <a:ext cx="7271438" cy="3140700"/>
          </a:xfrm>
          <a:prstGeom prst="rect">
            <a:avLst/>
          </a:prstGeom>
        </p:spPr>
      </p:pic>
      <p:pic>
        <p:nvPicPr>
          <p:cNvPr id="8" name="Picture 7"/>
          <p:cNvPicPr>
            <a:picLocks noChangeAspect="1"/>
          </p:cNvPicPr>
          <p:nvPr/>
        </p:nvPicPr>
        <p:blipFill>
          <a:blip r:embed="rId3"/>
          <a:stretch>
            <a:fillRect/>
          </a:stretch>
        </p:blipFill>
        <p:spPr>
          <a:xfrm>
            <a:off x="2152158" y="4641785"/>
            <a:ext cx="7097063" cy="2214150"/>
          </a:xfrm>
          <a:prstGeom prst="rect">
            <a:avLst/>
          </a:prstGeom>
        </p:spPr>
      </p:pic>
    </p:spTree>
    <p:extLst>
      <p:ext uri="{BB962C8B-B14F-4D97-AF65-F5344CB8AC3E}">
        <p14:creationId xmlns:p14="http://schemas.microsoft.com/office/powerpoint/2010/main" val="290381987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4460" y="68397"/>
            <a:ext cx="10072460" cy="1116106"/>
          </a:xfrm>
        </p:spPr>
        <p:txBody>
          <a:bodyPr/>
          <a:lstStyle/>
          <a:p>
            <a:pPr algn="ctr"/>
            <a:r>
              <a:rPr lang="en-CA" sz="3600" b="1" dirty="0" smtClean="0"/>
              <a:t>My Quality Improvement Motto </a:t>
            </a:r>
            <a:endParaRPr lang="en-CA" sz="3600" b="1" dirty="0"/>
          </a:p>
        </p:txBody>
      </p:sp>
      <p:sp>
        <p:nvSpPr>
          <p:cNvPr id="3" name="Content Placeholder 2"/>
          <p:cNvSpPr>
            <a:spLocks noGrp="1"/>
          </p:cNvSpPr>
          <p:nvPr>
            <p:ph idx="1"/>
          </p:nvPr>
        </p:nvSpPr>
        <p:spPr>
          <a:xfrm>
            <a:off x="3033748" y="1555334"/>
            <a:ext cx="5395410" cy="3844437"/>
          </a:xfrm>
        </p:spPr>
        <p:txBody>
          <a:bodyPr>
            <a:normAutofit/>
          </a:bodyPr>
          <a:lstStyle/>
          <a:p>
            <a:pPr marL="0" indent="0" algn="ctr">
              <a:buNone/>
            </a:pPr>
            <a:r>
              <a:rPr lang="en-CA" sz="2800" dirty="0" smtClean="0"/>
              <a:t>Facts provide us with knowledge; </a:t>
            </a:r>
          </a:p>
          <a:p>
            <a:pPr marL="0" indent="0" algn="ctr">
              <a:buNone/>
            </a:pPr>
            <a:r>
              <a:rPr lang="en-CA" sz="2800" dirty="0" smtClean="0"/>
              <a:t>Stories provide us with the power to transform care!</a:t>
            </a:r>
            <a:endParaRPr lang="en-CA" sz="2800" dirty="0"/>
          </a:p>
        </p:txBody>
      </p:sp>
      <p:sp>
        <p:nvSpPr>
          <p:cNvPr id="4" name="Date Placeholder 3"/>
          <p:cNvSpPr>
            <a:spLocks noGrp="1"/>
          </p:cNvSpPr>
          <p:nvPr>
            <p:ph type="dt" sz="half" idx="10"/>
          </p:nvPr>
        </p:nvSpPr>
        <p:spPr>
          <a:xfrm>
            <a:off x="9854223" y="6431567"/>
            <a:ext cx="1586987" cy="165156"/>
          </a:xfrm>
        </p:spPr>
        <p:txBody>
          <a:bodyPr/>
          <a:lstStyle/>
          <a:p>
            <a:fld id="{6D68253E-DE7A-BB47-980D-CB589742C118}" type="datetime1">
              <a:rPr lang="en-US" smtClean="0"/>
              <a:t>11/28/2018</a:t>
            </a:fld>
            <a:endParaRPr lang="en-US"/>
          </a:p>
        </p:txBody>
      </p:sp>
      <p:sp>
        <p:nvSpPr>
          <p:cNvPr id="5" name="Footer Placeholder 4"/>
          <p:cNvSpPr>
            <a:spLocks noGrp="1"/>
          </p:cNvSpPr>
          <p:nvPr>
            <p:ph type="ftr" sz="quarter" idx="11"/>
          </p:nvPr>
        </p:nvSpPr>
        <p:spPr>
          <a:xfrm>
            <a:off x="697709" y="6431567"/>
            <a:ext cx="9120965" cy="165156"/>
          </a:xfrm>
        </p:spPr>
        <p:txBody>
          <a:bodyPr/>
          <a:lstStyle/>
          <a:p>
            <a:endParaRPr lang="en-US"/>
          </a:p>
        </p:txBody>
      </p:sp>
      <p:sp>
        <p:nvSpPr>
          <p:cNvPr id="6" name="Slide Number Placeholder 5"/>
          <p:cNvSpPr>
            <a:spLocks noGrp="1"/>
          </p:cNvSpPr>
          <p:nvPr>
            <p:ph type="sldNum" sz="quarter" idx="12"/>
          </p:nvPr>
        </p:nvSpPr>
        <p:spPr>
          <a:xfrm>
            <a:off x="35595" y="6440924"/>
            <a:ext cx="662114" cy="165156"/>
          </a:xfrm>
        </p:spPr>
        <p:txBody>
          <a:bodyPr/>
          <a:lstStyle/>
          <a:p>
            <a:fld id="{162F1D00-BD13-4404-86B0-79703945A0A7}" type="slidenum">
              <a:rPr lang="en-US" smtClean="0"/>
              <a:t>15</a:t>
            </a:fld>
            <a:endParaRPr lang="en-US"/>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73959" y="1156848"/>
            <a:ext cx="5275273" cy="5264191"/>
          </a:xfrm>
          <a:prstGeom prst="rect">
            <a:avLst/>
          </a:prstGeom>
        </p:spPr>
      </p:pic>
    </p:spTree>
    <p:extLst>
      <p:ext uri="{BB962C8B-B14F-4D97-AF65-F5344CB8AC3E}">
        <p14:creationId xmlns:p14="http://schemas.microsoft.com/office/powerpoint/2010/main" val="13045501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91" name="Rectangle 3"/>
          <p:cNvSpPr>
            <a:spLocks noChangeArrowheads="1"/>
          </p:cNvSpPr>
          <p:nvPr/>
        </p:nvSpPr>
        <p:spPr bwMode="auto">
          <a:xfrm>
            <a:off x="9599612" y="2895600"/>
            <a:ext cx="1066800" cy="304800"/>
          </a:xfrm>
          <a:prstGeom prst="rect">
            <a:avLst/>
          </a:prstGeom>
          <a:solidFill>
            <a:schemeClr val="tx1"/>
          </a:solidFill>
          <a:ln w="12700">
            <a:solidFill>
              <a:schemeClr val="tx1"/>
            </a:solidFill>
            <a:miter lim="800000"/>
            <a:headEnd type="none" w="sm" len="sm"/>
            <a:tailEnd type="none" w="sm" len="sm"/>
          </a:ln>
          <a:effectLst/>
        </p:spPr>
        <p:txBody>
          <a:bodyPr wrap="none" anchor="ctr"/>
          <a:lstStyle/>
          <a:p>
            <a:pPr>
              <a:defRPr/>
            </a:pPr>
            <a:endParaRPr lang="en-CA">
              <a:effectLst>
                <a:outerShdw blurRad="38100" dist="38100" dir="2700000" algn="tl">
                  <a:srgbClr val="C0C0C0"/>
                </a:outerShdw>
              </a:effectLst>
              <a:cs typeface="Arial" charset="0"/>
            </a:endParaRPr>
          </a:p>
        </p:txBody>
      </p:sp>
      <p:sp>
        <p:nvSpPr>
          <p:cNvPr id="345093" name="Rectangle 5"/>
          <p:cNvSpPr>
            <a:spLocks noChangeArrowheads="1"/>
          </p:cNvSpPr>
          <p:nvPr/>
        </p:nvSpPr>
        <p:spPr bwMode="auto">
          <a:xfrm>
            <a:off x="1979612" y="6477000"/>
            <a:ext cx="1905000" cy="381000"/>
          </a:xfrm>
          <a:prstGeom prst="rect">
            <a:avLst/>
          </a:prstGeom>
          <a:solidFill>
            <a:schemeClr val="tx2"/>
          </a:solidFill>
          <a:ln w="19050" algn="ctr">
            <a:noFill/>
            <a:miter lim="800000"/>
            <a:headEnd/>
            <a:tailEnd/>
          </a:ln>
          <a:effectLst/>
        </p:spPr>
        <p:txBody>
          <a:bodyPr wrap="none" anchor="ctr"/>
          <a:lstStyle/>
          <a:p>
            <a:pPr>
              <a:defRPr/>
            </a:pPr>
            <a:endParaRPr lang="en-CA">
              <a:effectLst>
                <a:outerShdw blurRad="38100" dist="38100" dir="2700000" algn="tl">
                  <a:srgbClr val="C0C0C0"/>
                </a:outerShdw>
              </a:effectLst>
              <a:cs typeface="Arial" charset="0"/>
            </a:endParaRPr>
          </a:p>
        </p:txBody>
      </p:sp>
      <p:sp>
        <p:nvSpPr>
          <p:cNvPr id="345094" name="Text Box 6"/>
          <p:cNvSpPr txBox="1">
            <a:spLocks noChangeArrowheads="1"/>
          </p:cNvSpPr>
          <p:nvPr/>
        </p:nvSpPr>
        <p:spPr bwMode="auto">
          <a:xfrm>
            <a:off x="6894867" y="6529388"/>
            <a:ext cx="4197573" cy="369332"/>
          </a:xfrm>
          <a:prstGeom prst="rect">
            <a:avLst/>
          </a:prstGeom>
          <a:noFill/>
          <a:ln w="19050" algn="ctr">
            <a:noFill/>
            <a:miter lim="800000"/>
            <a:headEnd/>
            <a:tailEnd/>
          </a:ln>
          <a:effectLst/>
        </p:spPr>
        <p:txBody>
          <a:bodyPr wrap="square">
            <a:spAutoFit/>
          </a:bodyPr>
          <a:lstStyle/>
          <a:p>
            <a:pPr algn="r">
              <a:spcBef>
                <a:spcPct val="50000"/>
              </a:spcBef>
              <a:defRPr/>
            </a:pPr>
            <a:r>
              <a:rPr lang="en-US" dirty="0">
                <a:effectLst>
                  <a:outerShdw blurRad="38100" dist="38100" dir="2700000" algn="tl">
                    <a:srgbClr val="C0C0C0"/>
                  </a:outerShdw>
                </a:effectLst>
                <a:cs typeface="Arial" charset="0"/>
              </a:rPr>
              <a:t>www.thecarenet.ca/familysatisfaction</a:t>
            </a:r>
          </a:p>
        </p:txBody>
      </p:sp>
      <p:pic>
        <p:nvPicPr>
          <p:cNvPr id="74758"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1013" y="3405188"/>
            <a:ext cx="6492875" cy="1471612"/>
          </a:xfrm>
          <a:prstGeom prst="rect">
            <a:avLst/>
          </a:prstGeom>
          <a:noFill/>
          <a:ln w="19050" algn="ctr">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pic>
        <p:nvPicPr>
          <p:cNvPr id="74759"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4812" y="381000"/>
            <a:ext cx="7391400" cy="1371600"/>
          </a:xfrm>
          <a:prstGeom prst="rect">
            <a:avLst/>
          </a:prstGeom>
          <a:noFill/>
          <a:ln w="19050" algn="ctr">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pic>
        <p:nvPicPr>
          <p:cNvPr id="74760"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79812" y="4876800"/>
            <a:ext cx="6275388" cy="1524000"/>
          </a:xfrm>
          <a:prstGeom prst="rect">
            <a:avLst/>
          </a:prstGeom>
          <a:noFill/>
          <a:ln w="19050" algn="ctr">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pic>
        <p:nvPicPr>
          <p:cNvPr id="74761" name="Picture 5"/>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4037012" y="1752600"/>
            <a:ext cx="6172200" cy="1684338"/>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3277065"/>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smtClean="0">
                <a:latin typeface="+mj-lt"/>
              </a:rPr>
              <a:t>Family Satisfaction in the ICU (FS-ICU) </a:t>
            </a:r>
            <a:br>
              <a:rPr lang="en-CA" b="1" dirty="0" smtClean="0">
                <a:latin typeface="+mj-lt"/>
              </a:rPr>
            </a:br>
            <a:endParaRPr lang="en-CA" b="1" dirty="0">
              <a:latin typeface="+mj-lt"/>
            </a:endParaRPr>
          </a:p>
        </p:txBody>
      </p:sp>
      <p:sp>
        <p:nvSpPr>
          <p:cNvPr id="3" name="Content Placeholder 2"/>
          <p:cNvSpPr>
            <a:spLocks noGrp="1"/>
          </p:cNvSpPr>
          <p:nvPr>
            <p:ph idx="1"/>
          </p:nvPr>
        </p:nvSpPr>
        <p:spPr>
          <a:xfrm>
            <a:off x="664460" y="1247686"/>
            <a:ext cx="9043562" cy="4528641"/>
          </a:xfrm>
        </p:spPr>
        <p:txBody>
          <a:bodyPr>
            <a:normAutofit/>
          </a:bodyPr>
          <a:lstStyle/>
          <a:p>
            <a:r>
              <a:rPr lang="en-CA" dirty="0" smtClean="0"/>
              <a:t>Most popular and rigorously developed questionnaire to measure the family’s experience</a:t>
            </a:r>
          </a:p>
          <a:p>
            <a:r>
              <a:rPr lang="en-CA" dirty="0" smtClean="0"/>
              <a:t>2 versions</a:t>
            </a:r>
          </a:p>
          <a:p>
            <a:pPr lvl="1"/>
            <a:r>
              <a:rPr lang="en-CA" dirty="0" smtClean="0"/>
              <a:t>FSICU-24</a:t>
            </a:r>
          </a:p>
          <a:p>
            <a:pPr lvl="1"/>
            <a:r>
              <a:rPr lang="en-CA" dirty="0" smtClean="0"/>
              <a:t>FSICU-34</a:t>
            </a:r>
          </a:p>
          <a:p>
            <a:r>
              <a:rPr lang="en-CA" dirty="0" smtClean="0"/>
              <a:t>&gt;30 published studies</a:t>
            </a:r>
          </a:p>
          <a:p>
            <a:r>
              <a:rPr lang="en-CA" dirty="0" smtClean="0"/>
              <a:t>Translated and/or culturally adapted to 15 languages</a:t>
            </a:r>
          </a:p>
          <a:p>
            <a:r>
              <a:rPr lang="en-CA" dirty="0" smtClean="0"/>
              <a:t>Existing databases used to provide bench-marking </a:t>
            </a:r>
          </a:p>
          <a:p>
            <a:r>
              <a:rPr lang="en-CA" altLang="en-US" dirty="0" smtClean="0"/>
              <a:t>For more information, see </a:t>
            </a:r>
            <a:r>
              <a:rPr lang="en-CA" altLang="en-US" dirty="0" smtClean="0">
                <a:hlinkClick r:id="rId2"/>
              </a:rPr>
              <a:t>www.thecarenet.ca</a:t>
            </a:r>
            <a:r>
              <a:rPr lang="en-CA" altLang="en-US" dirty="0" smtClean="0"/>
              <a:t> </a:t>
            </a:r>
            <a:endParaRPr lang="en-US" altLang="en-US" dirty="0"/>
          </a:p>
          <a:p>
            <a:endParaRPr lang="en-CA" dirty="0"/>
          </a:p>
        </p:txBody>
      </p:sp>
      <p:sp>
        <p:nvSpPr>
          <p:cNvPr id="4" name="Date Placeholder 3"/>
          <p:cNvSpPr>
            <a:spLocks noGrp="1"/>
          </p:cNvSpPr>
          <p:nvPr>
            <p:ph type="dt" sz="half" idx="10"/>
          </p:nvPr>
        </p:nvSpPr>
        <p:spPr/>
        <p:txBody>
          <a:bodyPr/>
          <a:lstStyle/>
          <a:p>
            <a:fld id="{6D68253E-DE7A-BB47-980D-CB589742C118}" type="datetime1">
              <a:rPr lang="en-US" smtClean="0"/>
              <a:t>11/28/2018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2F1D00-BD13-4404-86B0-79703945A0A7}" type="slidenum">
              <a:rPr lang="en-US" smtClean="0"/>
              <a:t>17</a:t>
            </a:fld>
            <a:endParaRPr lang="en-US"/>
          </a:p>
        </p:txBody>
      </p:sp>
    </p:spTree>
    <p:extLst>
      <p:ext uri="{BB962C8B-B14F-4D97-AF65-F5344CB8AC3E}">
        <p14:creationId xmlns:p14="http://schemas.microsoft.com/office/powerpoint/2010/main" val="399433463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F8C49F-5042-F447-B65B-C8FF8612B120}" type="datetime1">
              <a:rPr lang="en-US" smtClean="0"/>
              <a:t>11/28/2018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62F1D00-BD13-4404-86B0-79703945A0A7}" type="slidenum">
              <a:rPr lang="en-US" smtClean="0"/>
              <a:t>18</a:t>
            </a:fld>
            <a:endParaRPr lang="en-US"/>
          </a:p>
        </p:txBody>
      </p:sp>
      <p:pic>
        <p:nvPicPr>
          <p:cNvPr id="5" name="Picture 4"/>
          <p:cNvPicPr>
            <a:picLocks noChangeAspect="1"/>
          </p:cNvPicPr>
          <p:nvPr/>
        </p:nvPicPr>
        <p:blipFill>
          <a:blip r:embed="rId2"/>
          <a:stretch>
            <a:fillRect/>
          </a:stretch>
        </p:blipFill>
        <p:spPr>
          <a:xfrm>
            <a:off x="8776030" y="6095735"/>
            <a:ext cx="3169998" cy="326475"/>
          </a:xfrm>
          <a:prstGeom prst="rect">
            <a:avLst/>
          </a:prstGeom>
        </p:spPr>
      </p:pic>
      <p:pic>
        <p:nvPicPr>
          <p:cNvPr id="6" name="Picture 5"/>
          <p:cNvPicPr>
            <a:picLocks noChangeAspect="1"/>
          </p:cNvPicPr>
          <p:nvPr/>
        </p:nvPicPr>
        <p:blipFill>
          <a:blip r:embed="rId3"/>
          <a:stretch>
            <a:fillRect/>
          </a:stretch>
        </p:blipFill>
        <p:spPr>
          <a:xfrm>
            <a:off x="2174580" y="85311"/>
            <a:ext cx="7839664" cy="1735650"/>
          </a:xfrm>
          <a:prstGeom prst="rect">
            <a:avLst/>
          </a:prstGeom>
        </p:spPr>
      </p:pic>
      <p:pic>
        <p:nvPicPr>
          <p:cNvPr id="8" name="Picture 7"/>
          <p:cNvPicPr>
            <a:picLocks noChangeAspect="1"/>
          </p:cNvPicPr>
          <p:nvPr/>
        </p:nvPicPr>
        <p:blipFill>
          <a:blip r:embed="rId4"/>
          <a:stretch>
            <a:fillRect/>
          </a:stretch>
        </p:blipFill>
        <p:spPr>
          <a:xfrm>
            <a:off x="2633068" y="1910796"/>
            <a:ext cx="6922688" cy="3323400"/>
          </a:xfrm>
          <a:prstGeom prst="rect">
            <a:avLst/>
          </a:prstGeom>
        </p:spPr>
      </p:pic>
      <p:grpSp>
        <p:nvGrpSpPr>
          <p:cNvPr id="11" name="Group 10"/>
          <p:cNvGrpSpPr/>
          <p:nvPr/>
        </p:nvGrpSpPr>
        <p:grpSpPr>
          <a:xfrm>
            <a:off x="3675022" y="5324031"/>
            <a:ext cx="4932381" cy="1021268"/>
            <a:chOff x="3675022" y="5324031"/>
            <a:chExt cx="4932381" cy="1021268"/>
          </a:xfrm>
        </p:grpSpPr>
        <p:pic>
          <p:nvPicPr>
            <p:cNvPr id="7" name="Picture 6"/>
            <p:cNvPicPr>
              <a:picLocks noChangeAspect="1"/>
            </p:cNvPicPr>
            <p:nvPr/>
          </p:nvPicPr>
          <p:blipFill>
            <a:blip r:embed="rId5"/>
            <a:stretch>
              <a:fillRect/>
            </a:stretch>
          </p:blipFill>
          <p:spPr>
            <a:xfrm>
              <a:off x="3675022" y="5324031"/>
              <a:ext cx="4932381" cy="1021268"/>
            </a:xfrm>
            <a:prstGeom prst="rect">
              <a:avLst/>
            </a:prstGeom>
          </p:spPr>
        </p:pic>
        <p:cxnSp>
          <p:nvCxnSpPr>
            <p:cNvPr id="10" name="Straight Connector 9"/>
            <p:cNvCxnSpPr/>
            <p:nvPr/>
          </p:nvCxnSpPr>
          <p:spPr>
            <a:xfrm>
              <a:off x="5625669" y="5828232"/>
              <a:ext cx="2817576" cy="8546"/>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98327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1570" y="583089"/>
            <a:ext cx="10072460" cy="1116106"/>
          </a:xfrm>
        </p:spPr>
        <p:txBody>
          <a:bodyPr/>
          <a:lstStyle/>
          <a:p>
            <a:r>
              <a:rPr lang="en-CA" b="1" dirty="0" smtClean="0">
                <a:latin typeface="+mj-lt"/>
              </a:rPr>
              <a:t>Family Satisfaction in the ICU (FS-ICU)</a:t>
            </a:r>
            <a:br>
              <a:rPr lang="en-CA" b="1" dirty="0" smtClean="0">
                <a:latin typeface="+mj-lt"/>
              </a:rPr>
            </a:br>
            <a:r>
              <a:rPr lang="en-CA" b="1" dirty="0" smtClean="0">
                <a:latin typeface="+mj-lt"/>
              </a:rPr>
              <a:t>Limitations </a:t>
            </a:r>
            <a:br>
              <a:rPr lang="en-CA" b="1" dirty="0" smtClean="0">
                <a:latin typeface="+mj-lt"/>
              </a:rPr>
            </a:br>
            <a:endParaRPr lang="en-CA" b="1" dirty="0">
              <a:latin typeface="+mj-lt"/>
            </a:endParaRPr>
          </a:p>
        </p:txBody>
      </p:sp>
      <p:sp>
        <p:nvSpPr>
          <p:cNvPr id="3" name="Content Placeholder 2"/>
          <p:cNvSpPr>
            <a:spLocks noGrp="1"/>
          </p:cNvSpPr>
          <p:nvPr>
            <p:ph idx="1"/>
          </p:nvPr>
        </p:nvSpPr>
        <p:spPr>
          <a:xfrm>
            <a:off x="734130" y="1609825"/>
            <a:ext cx="9043562" cy="4528641"/>
          </a:xfrm>
        </p:spPr>
        <p:txBody>
          <a:bodyPr>
            <a:normAutofit/>
          </a:bodyPr>
          <a:lstStyle/>
          <a:p>
            <a:r>
              <a:rPr lang="en-CA" sz="2800" dirty="0" smtClean="0"/>
              <a:t>Does not measure family satisfaction with the following:</a:t>
            </a:r>
          </a:p>
          <a:p>
            <a:pPr lvl="1"/>
            <a:r>
              <a:rPr lang="en-CA" sz="2400" dirty="0" smtClean="0"/>
              <a:t>Presence and involvement in daily ward rounds</a:t>
            </a:r>
          </a:p>
          <a:p>
            <a:pPr lvl="1"/>
            <a:r>
              <a:rPr lang="en-CA" sz="2400" dirty="0" smtClean="0"/>
              <a:t>Participation in care</a:t>
            </a:r>
            <a:endParaRPr lang="en-CA" sz="2400" dirty="0"/>
          </a:p>
        </p:txBody>
      </p:sp>
      <p:sp>
        <p:nvSpPr>
          <p:cNvPr id="4" name="Date Placeholder 3"/>
          <p:cNvSpPr>
            <a:spLocks noGrp="1"/>
          </p:cNvSpPr>
          <p:nvPr>
            <p:ph type="dt" sz="half" idx="10"/>
          </p:nvPr>
        </p:nvSpPr>
        <p:spPr/>
        <p:txBody>
          <a:bodyPr/>
          <a:lstStyle/>
          <a:p>
            <a:fld id="{6D68253E-DE7A-BB47-980D-CB589742C118}" type="datetime1">
              <a:rPr lang="en-US" smtClean="0"/>
              <a:t>11/28/2018</a:t>
            </a:fld>
            <a:endParaRPr lang="en-US"/>
          </a:p>
        </p:txBody>
      </p:sp>
      <p:sp>
        <p:nvSpPr>
          <p:cNvPr id="6" name="Slide Number Placeholder 5"/>
          <p:cNvSpPr>
            <a:spLocks noGrp="1"/>
          </p:cNvSpPr>
          <p:nvPr>
            <p:ph type="sldNum" sz="quarter" idx="12"/>
          </p:nvPr>
        </p:nvSpPr>
        <p:spPr/>
        <p:txBody>
          <a:bodyPr/>
          <a:lstStyle/>
          <a:p>
            <a:fld id="{162F1D00-BD13-4404-86B0-79703945A0A7}" type="slidenum">
              <a:rPr lang="en-US" smtClean="0"/>
              <a:t>19</a:t>
            </a:fld>
            <a:endParaRPr lang="en-US"/>
          </a:p>
        </p:txBody>
      </p:sp>
    </p:spTree>
    <p:extLst>
      <p:ext uri="{BB962C8B-B14F-4D97-AF65-F5344CB8AC3E}">
        <p14:creationId xmlns:p14="http://schemas.microsoft.com/office/powerpoint/2010/main" val="16927484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F8C49F-5042-F447-B65B-C8FF8612B120}" type="datetime1">
              <a:rPr lang="en-US" smtClean="0"/>
              <a:t>11/28/2018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62F1D00-BD13-4404-86B0-79703945A0A7}" type="slidenum">
              <a:rPr lang="en-US" smtClean="0"/>
              <a:t>2</a:t>
            </a:fld>
            <a:endParaRPr lang="en-US"/>
          </a:p>
        </p:txBody>
      </p:sp>
      <p:pic>
        <p:nvPicPr>
          <p:cNvPr id="5" name="Picture 4"/>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73453" y="1207494"/>
            <a:ext cx="4723287" cy="4723287"/>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7513" y="1256231"/>
            <a:ext cx="6076037" cy="3674691"/>
          </a:xfrm>
          <a:prstGeom prst="rect">
            <a:avLst/>
          </a:prstGeom>
        </p:spPr>
      </p:pic>
      <p:sp>
        <p:nvSpPr>
          <p:cNvPr id="7" name="Right Arrow 6"/>
          <p:cNvSpPr/>
          <p:nvPr/>
        </p:nvSpPr>
        <p:spPr>
          <a:xfrm>
            <a:off x="4922377" y="3426864"/>
            <a:ext cx="1145136" cy="786213"/>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421349694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1065187" y="0"/>
            <a:ext cx="8352563" cy="1731300"/>
          </a:xfrm>
          <a:prstGeom prst="rect">
            <a:avLst/>
          </a:prstGeom>
        </p:spPr>
      </p:pic>
      <p:sp>
        <p:nvSpPr>
          <p:cNvPr id="3" name="Content Placeholder 2"/>
          <p:cNvSpPr>
            <a:spLocks noGrp="1"/>
          </p:cNvSpPr>
          <p:nvPr>
            <p:ph idx="1"/>
          </p:nvPr>
        </p:nvSpPr>
        <p:spPr>
          <a:xfrm>
            <a:off x="664460" y="1956987"/>
            <a:ext cx="10072460" cy="4169177"/>
          </a:xfrm>
        </p:spPr>
        <p:txBody>
          <a:bodyPr>
            <a:normAutofit/>
          </a:bodyPr>
          <a:lstStyle/>
          <a:p>
            <a:r>
              <a:rPr lang="en-CA" sz="2800" dirty="0" smtClean="0"/>
              <a:t>Before and after study in Hong-Kong ICU</a:t>
            </a:r>
          </a:p>
          <a:p>
            <a:r>
              <a:rPr lang="en-CA" sz="2800" dirty="0" smtClean="0"/>
              <a:t>Used CCFNI to assess family needs within 72 hours of admission and developed a ‘tailor-made’ educational intervention to meet unmet needs</a:t>
            </a:r>
          </a:p>
          <a:p>
            <a:r>
              <a:rPr lang="en-CA" sz="2800" dirty="0" smtClean="0"/>
              <a:t>Most of the families needed more information and assurances</a:t>
            </a:r>
          </a:p>
          <a:p>
            <a:r>
              <a:rPr lang="en-CA" sz="2800" dirty="0" smtClean="0"/>
              <a:t>Intervention results in decreased anxiety and higher levels of satisfaction</a:t>
            </a:r>
            <a:endParaRPr lang="en-CA" sz="2800" dirty="0"/>
          </a:p>
        </p:txBody>
      </p:sp>
      <p:sp>
        <p:nvSpPr>
          <p:cNvPr id="4" name="Date Placeholder 3"/>
          <p:cNvSpPr>
            <a:spLocks noGrp="1"/>
          </p:cNvSpPr>
          <p:nvPr>
            <p:ph type="dt" sz="half" idx="10"/>
          </p:nvPr>
        </p:nvSpPr>
        <p:spPr/>
        <p:txBody>
          <a:bodyPr/>
          <a:lstStyle/>
          <a:p>
            <a:fld id="{6D68253E-DE7A-BB47-980D-CB589742C118}" type="datetime1">
              <a:rPr lang="en-US" smtClean="0"/>
              <a:t>11/28/2018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2F1D00-BD13-4404-86B0-79703945A0A7}" type="slidenum">
              <a:rPr lang="en-US" smtClean="0"/>
              <a:t>20</a:t>
            </a:fld>
            <a:endParaRPr lang="en-US"/>
          </a:p>
        </p:txBody>
      </p:sp>
      <p:pic>
        <p:nvPicPr>
          <p:cNvPr id="8" name="Picture 7"/>
          <p:cNvPicPr>
            <a:picLocks noChangeAspect="1"/>
          </p:cNvPicPr>
          <p:nvPr/>
        </p:nvPicPr>
        <p:blipFill>
          <a:blip r:embed="rId4"/>
          <a:stretch>
            <a:fillRect/>
          </a:stretch>
        </p:blipFill>
        <p:spPr>
          <a:xfrm>
            <a:off x="6958828" y="6047759"/>
            <a:ext cx="5039438" cy="321900"/>
          </a:xfrm>
          <a:prstGeom prst="rect">
            <a:avLst/>
          </a:prstGeom>
        </p:spPr>
      </p:pic>
    </p:spTree>
    <p:extLst>
      <p:ext uri="{BB962C8B-B14F-4D97-AF65-F5344CB8AC3E}">
        <p14:creationId xmlns:p14="http://schemas.microsoft.com/office/powerpoint/2010/main" val="291078124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a:xfrm>
            <a:off x="403073" y="6500746"/>
            <a:ext cx="662114" cy="165156"/>
          </a:xfrm>
        </p:spPr>
        <p:txBody>
          <a:bodyPr/>
          <a:lstStyle/>
          <a:p>
            <a:fld id="{A3032E39-2DD7-6341-87B9-9AB98FE36691}" type="slidenum">
              <a:rPr lang="en-US" smtClean="0"/>
              <a:pPr/>
              <a:t>21</a:t>
            </a:fld>
            <a:endParaRPr lang="en-US" dirty="0"/>
          </a:p>
        </p:txBody>
      </p:sp>
      <p:sp>
        <p:nvSpPr>
          <p:cNvPr id="22" name="Title 21"/>
          <p:cNvSpPr>
            <a:spLocks noGrp="1"/>
          </p:cNvSpPr>
          <p:nvPr>
            <p:ph type="title"/>
          </p:nvPr>
        </p:nvSpPr>
        <p:spPr>
          <a:xfrm>
            <a:off x="504343" y="172017"/>
            <a:ext cx="11173088" cy="977774"/>
          </a:xfrm>
        </p:spPr>
        <p:txBody>
          <a:bodyPr/>
          <a:lstStyle/>
          <a:p>
            <a:pPr algn="ctr"/>
            <a:r>
              <a:rPr lang="en-US" dirty="0" smtClean="0">
                <a:latin typeface="Helvetica" panose="020B0604020202020204" pitchFamily="34" charset="0"/>
                <a:cs typeface="Helvetica" panose="020B0604020202020204" pitchFamily="34" charset="0"/>
              </a:rPr>
              <a:t>A  Evolution in the “Family” in Critical Care</a:t>
            </a:r>
            <a:endParaRPr lang="en-US" dirty="0">
              <a:latin typeface="Helvetica" panose="020B0604020202020204" pitchFamily="34" charset="0"/>
              <a:cs typeface="Helvetica" panose="020B0604020202020204" pitchFamily="34" charset="0"/>
            </a:endParaRPr>
          </a:p>
        </p:txBody>
      </p:sp>
      <p:grpSp>
        <p:nvGrpSpPr>
          <p:cNvPr id="4" name="Group 3"/>
          <p:cNvGrpSpPr/>
          <p:nvPr/>
        </p:nvGrpSpPr>
        <p:grpSpPr>
          <a:xfrm>
            <a:off x="3917541" y="1412305"/>
            <a:ext cx="5471160" cy="1449696"/>
            <a:chOff x="12526" y="1397052"/>
            <a:chExt cx="5471160" cy="1449696"/>
          </a:xfrm>
          <a:solidFill>
            <a:schemeClr val="accent2"/>
          </a:solidFill>
        </p:grpSpPr>
        <p:sp>
          <p:nvSpPr>
            <p:cNvPr id="8" name="Pentagon 7"/>
            <p:cNvSpPr/>
            <p:nvPr/>
          </p:nvSpPr>
          <p:spPr>
            <a:xfrm>
              <a:off x="12526" y="1482768"/>
              <a:ext cx="5471160" cy="1363980"/>
            </a:xfrm>
            <a:prstGeom prst="homePlat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t" anchorCtr="0"/>
            <a:lstStyle/>
            <a:p>
              <a:pPr algn="ctr"/>
              <a:endParaRPr lang="en-US" dirty="0"/>
            </a:p>
          </p:txBody>
        </p:sp>
        <p:sp>
          <p:nvSpPr>
            <p:cNvPr id="14" name="AutoShape 12"/>
            <p:cNvSpPr>
              <a:spLocks/>
            </p:cNvSpPr>
            <p:nvPr/>
          </p:nvSpPr>
          <p:spPr bwMode="auto">
            <a:xfrm>
              <a:off x="36580" y="1397052"/>
              <a:ext cx="4759890" cy="121158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grpFill/>
            <a:ln>
              <a:noFill/>
            </a:ln>
            <a:extLst/>
          </p:spPr>
          <p:txBody>
            <a:bodyPr lIns="26788" tIns="26788" rIns="26788" bIns="26788" anchor="ctr"/>
            <a:lstStyle>
              <a:lvl1pPr algn="ctr" defTabSz="457200">
                <a:defRPr sz="4200">
                  <a:solidFill>
                    <a:srgbClr val="000000"/>
                  </a:solidFill>
                  <a:latin typeface="Gill Sans" pitchFamily="-104" charset="0"/>
                  <a:ea typeface="Gill Sans" pitchFamily="-104" charset="0"/>
                  <a:cs typeface="Gill Sans" pitchFamily="-104" charset="0"/>
                  <a:sym typeface="Gill Sans" pitchFamily="-104" charset="0"/>
                </a:defRPr>
              </a:lvl1pPr>
              <a:lvl2pPr marL="37931725" indent="-37474525" algn="ctr" defTabSz="457200">
                <a:defRPr sz="4200">
                  <a:solidFill>
                    <a:srgbClr val="000000"/>
                  </a:solidFill>
                  <a:latin typeface="Gill Sans" pitchFamily="-104" charset="0"/>
                  <a:ea typeface="Gill Sans" pitchFamily="-104" charset="0"/>
                  <a:cs typeface="Gill Sans" pitchFamily="-104" charset="0"/>
                  <a:sym typeface="Gill Sans" pitchFamily="-104" charset="0"/>
                </a:defRPr>
              </a:lvl2pPr>
              <a:lvl3pPr algn="ctr" defTabSz="457200">
                <a:defRPr sz="4200">
                  <a:solidFill>
                    <a:srgbClr val="000000"/>
                  </a:solidFill>
                  <a:latin typeface="Gill Sans" pitchFamily="-104" charset="0"/>
                  <a:ea typeface="Gill Sans" pitchFamily="-104" charset="0"/>
                  <a:cs typeface="Gill Sans" pitchFamily="-104" charset="0"/>
                  <a:sym typeface="Gill Sans" pitchFamily="-104" charset="0"/>
                </a:defRPr>
              </a:lvl3pPr>
              <a:lvl4pPr algn="ctr" defTabSz="457200">
                <a:defRPr sz="4200">
                  <a:solidFill>
                    <a:srgbClr val="000000"/>
                  </a:solidFill>
                  <a:latin typeface="Gill Sans" pitchFamily="-104" charset="0"/>
                  <a:ea typeface="Gill Sans" pitchFamily="-104" charset="0"/>
                  <a:cs typeface="Gill Sans" pitchFamily="-104" charset="0"/>
                  <a:sym typeface="Gill Sans" pitchFamily="-104" charset="0"/>
                </a:defRPr>
              </a:lvl4pPr>
              <a:lvl5pPr algn="ctr" defTabSz="457200">
                <a:defRPr sz="4200">
                  <a:solidFill>
                    <a:srgbClr val="000000"/>
                  </a:solidFill>
                  <a:latin typeface="Gill Sans" pitchFamily="-104" charset="0"/>
                  <a:ea typeface="Gill Sans" pitchFamily="-104" charset="0"/>
                  <a:cs typeface="Gill Sans" pitchFamily="-104" charset="0"/>
                  <a:sym typeface="Gill Sans" pitchFamily="-104" charset="0"/>
                </a:defRPr>
              </a:lvl5pPr>
              <a:lvl6pPr marL="1828800" indent="457200" algn="ctr" defTabSz="457200" eaLnBrk="0" fontAlgn="base" hangingPunct="0">
                <a:spcBef>
                  <a:spcPct val="0"/>
                </a:spcBef>
                <a:spcAft>
                  <a:spcPct val="0"/>
                </a:spcAft>
                <a:defRPr sz="4200">
                  <a:solidFill>
                    <a:srgbClr val="000000"/>
                  </a:solidFill>
                  <a:latin typeface="Gill Sans" pitchFamily="-104" charset="0"/>
                  <a:ea typeface="Gill Sans" pitchFamily="-104" charset="0"/>
                  <a:cs typeface="Gill Sans" pitchFamily="-104" charset="0"/>
                  <a:sym typeface="Gill Sans" pitchFamily="-104" charset="0"/>
                </a:defRPr>
              </a:lvl6pPr>
              <a:lvl7pPr marL="2286000" indent="457200" algn="ctr" defTabSz="457200" eaLnBrk="0" fontAlgn="base" hangingPunct="0">
                <a:spcBef>
                  <a:spcPct val="0"/>
                </a:spcBef>
                <a:spcAft>
                  <a:spcPct val="0"/>
                </a:spcAft>
                <a:defRPr sz="4200">
                  <a:solidFill>
                    <a:srgbClr val="000000"/>
                  </a:solidFill>
                  <a:latin typeface="Gill Sans" pitchFamily="-104" charset="0"/>
                  <a:ea typeface="Gill Sans" pitchFamily="-104" charset="0"/>
                  <a:cs typeface="Gill Sans" pitchFamily="-104" charset="0"/>
                  <a:sym typeface="Gill Sans" pitchFamily="-104" charset="0"/>
                </a:defRPr>
              </a:lvl7pPr>
              <a:lvl8pPr marL="2743200" indent="457200" algn="ctr" defTabSz="457200" eaLnBrk="0" fontAlgn="base" hangingPunct="0">
                <a:spcBef>
                  <a:spcPct val="0"/>
                </a:spcBef>
                <a:spcAft>
                  <a:spcPct val="0"/>
                </a:spcAft>
                <a:defRPr sz="4200">
                  <a:solidFill>
                    <a:srgbClr val="000000"/>
                  </a:solidFill>
                  <a:latin typeface="Gill Sans" pitchFamily="-104" charset="0"/>
                  <a:ea typeface="Gill Sans" pitchFamily="-104" charset="0"/>
                  <a:cs typeface="Gill Sans" pitchFamily="-104" charset="0"/>
                  <a:sym typeface="Gill Sans" pitchFamily="-104" charset="0"/>
                </a:defRPr>
              </a:lvl8pPr>
              <a:lvl9pPr marL="3200400" indent="457200" algn="ctr" defTabSz="457200" eaLnBrk="0" fontAlgn="base" hangingPunct="0">
                <a:spcBef>
                  <a:spcPct val="0"/>
                </a:spcBef>
                <a:spcAft>
                  <a:spcPct val="0"/>
                </a:spcAft>
                <a:defRPr sz="4200">
                  <a:solidFill>
                    <a:srgbClr val="000000"/>
                  </a:solidFill>
                  <a:latin typeface="Gill Sans" pitchFamily="-104" charset="0"/>
                  <a:ea typeface="Gill Sans" pitchFamily="-104" charset="0"/>
                  <a:cs typeface="Gill Sans" pitchFamily="-104" charset="0"/>
                  <a:sym typeface="Gill Sans" pitchFamily="-104" charset="0"/>
                </a:defRPr>
              </a:lvl9pPr>
            </a:lstStyle>
            <a:p>
              <a:pPr marL="179361" algn="l">
                <a:lnSpc>
                  <a:spcPct val="85000"/>
                </a:lnSpc>
                <a:spcAft>
                  <a:spcPts val="600"/>
                </a:spcAft>
                <a:defRPr/>
              </a:pPr>
              <a:endParaRPr lang="en-US" altLang="en-US" sz="2400" dirty="0" smtClean="0">
                <a:solidFill>
                  <a:schemeClr val="tx1"/>
                </a:solidFill>
                <a:latin typeface="+mn-lt"/>
                <a:ea typeface="+mn-ea"/>
                <a:cs typeface="+mn-cs"/>
                <a:sym typeface="Helvetica" panose="020B0604020202020204" pitchFamily="34" charset="0"/>
              </a:endParaRPr>
            </a:p>
            <a:p>
              <a:pPr marL="179361" algn="l">
                <a:lnSpc>
                  <a:spcPct val="85000"/>
                </a:lnSpc>
                <a:spcAft>
                  <a:spcPts val="600"/>
                </a:spcAft>
                <a:defRPr/>
              </a:pPr>
              <a:r>
                <a:rPr lang="en-US" altLang="en-US" sz="2400" dirty="0" smtClean="0">
                  <a:solidFill>
                    <a:schemeClr val="tx1"/>
                  </a:solidFill>
                  <a:latin typeface="+mn-lt"/>
                  <a:ea typeface="+mn-ea"/>
                  <a:cs typeface="+mn-cs"/>
                  <a:sym typeface="Helvetica" panose="020B0604020202020204" pitchFamily="34" charset="0"/>
                </a:rPr>
                <a:t>Family Satisfaction with ICU (FS-ICU)</a:t>
              </a:r>
            </a:p>
            <a:p>
              <a:pPr marL="179361" algn="l">
                <a:lnSpc>
                  <a:spcPct val="85000"/>
                </a:lnSpc>
                <a:spcAft>
                  <a:spcPts val="600"/>
                </a:spcAft>
                <a:defRPr/>
              </a:pPr>
              <a:r>
                <a:rPr lang="en-US" altLang="en-US" sz="2400" dirty="0" smtClean="0">
                  <a:solidFill>
                    <a:schemeClr val="tx1"/>
                  </a:solidFill>
                  <a:latin typeface="+mn-lt"/>
                  <a:ea typeface="+mn-ea"/>
                  <a:cs typeface="+mn-cs"/>
                  <a:sym typeface="Helvetica" panose="020B0604020202020204" pitchFamily="34" charset="0"/>
                </a:rPr>
                <a:t>Critical Care Family Needs Inventory (CCFNI)</a:t>
              </a:r>
              <a:endParaRPr lang="en-US" altLang="en-US" sz="1600" dirty="0">
                <a:solidFill>
                  <a:schemeClr val="tx1"/>
                </a:solidFill>
              </a:endParaRPr>
            </a:p>
          </p:txBody>
        </p:sp>
      </p:grpSp>
      <p:grpSp>
        <p:nvGrpSpPr>
          <p:cNvPr id="5" name="Group 4"/>
          <p:cNvGrpSpPr/>
          <p:nvPr/>
        </p:nvGrpSpPr>
        <p:grpSpPr>
          <a:xfrm>
            <a:off x="3917541" y="2873840"/>
            <a:ext cx="5471160" cy="1773169"/>
            <a:chOff x="12526" y="2668209"/>
            <a:chExt cx="5471160" cy="1680688"/>
          </a:xfrm>
          <a:solidFill>
            <a:schemeClr val="accent1"/>
          </a:solidFill>
        </p:grpSpPr>
        <p:sp>
          <p:nvSpPr>
            <p:cNvPr id="9" name="Pentagon 8"/>
            <p:cNvSpPr/>
            <p:nvPr/>
          </p:nvSpPr>
          <p:spPr>
            <a:xfrm>
              <a:off x="12526" y="2668209"/>
              <a:ext cx="5471160" cy="1603478"/>
            </a:xfrm>
            <a:prstGeom prst="homePlate">
              <a:avLst>
                <a:gd name="adj" fmla="val 48218"/>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t" anchorCtr="0"/>
            <a:lstStyle/>
            <a:p>
              <a:pPr algn="ctr"/>
              <a:endParaRPr lang="en-US" dirty="0"/>
            </a:p>
          </p:txBody>
        </p:sp>
        <p:sp>
          <p:nvSpPr>
            <p:cNvPr id="17" name="AutoShape 12"/>
            <p:cNvSpPr>
              <a:spLocks/>
            </p:cNvSpPr>
            <p:nvPr/>
          </p:nvSpPr>
          <p:spPr bwMode="auto">
            <a:xfrm>
              <a:off x="12526" y="2676416"/>
              <a:ext cx="4636799" cy="1672481"/>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grpFill/>
            <a:ln>
              <a:noFill/>
            </a:ln>
            <a:extLst/>
          </p:spPr>
          <p:txBody>
            <a:bodyPr lIns="26788" tIns="26788" rIns="26788" bIns="26788" anchor="ctr"/>
            <a:lstStyle>
              <a:lvl1pPr algn="ctr" defTabSz="457200">
                <a:defRPr sz="4200">
                  <a:solidFill>
                    <a:srgbClr val="000000"/>
                  </a:solidFill>
                  <a:latin typeface="Gill Sans" pitchFamily="-104" charset="0"/>
                  <a:ea typeface="Gill Sans" pitchFamily="-104" charset="0"/>
                  <a:cs typeface="Gill Sans" pitchFamily="-104" charset="0"/>
                  <a:sym typeface="Gill Sans" pitchFamily="-104" charset="0"/>
                </a:defRPr>
              </a:lvl1pPr>
              <a:lvl2pPr marL="37931725" indent="-37474525" algn="ctr" defTabSz="457200">
                <a:defRPr sz="4200">
                  <a:solidFill>
                    <a:srgbClr val="000000"/>
                  </a:solidFill>
                  <a:latin typeface="Gill Sans" pitchFamily="-104" charset="0"/>
                  <a:ea typeface="Gill Sans" pitchFamily="-104" charset="0"/>
                  <a:cs typeface="Gill Sans" pitchFamily="-104" charset="0"/>
                  <a:sym typeface="Gill Sans" pitchFamily="-104" charset="0"/>
                </a:defRPr>
              </a:lvl2pPr>
              <a:lvl3pPr algn="ctr" defTabSz="457200">
                <a:defRPr sz="4200">
                  <a:solidFill>
                    <a:srgbClr val="000000"/>
                  </a:solidFill>
                  <a:latin typeface="Gill Sans" pitchFamily="-104" charset="0"/>
                  <a:ea typeface="Gill Sans" pitchFamily="-104" charset="0"/>
                  <a:cs typeface="Gill Sans" pitchFamily="-104" charset="0"/>
                  <a:sym typeface="Gill Sans" pitchFamily="-104" charset="0"/>
                </a:defRPr>
              </a:lvl3pPr>
              <a:lvl4pPr algn="ctr" defTabSz="457200">
                <a:defRPr sz="4200">
                  <a:solidFill>
                    <a:srgbClr val="000000"/>
                  </a:solidFill>
                  <a:latin typeface="Gill Sans" pitchFamily="-104" charset="0"/>
                  <a:ea typeface="Gill Sans" pitchFamily="-104" charset="0"/>
                  <a:cs typeface="Gill Sans" pitchFamily="-104" charset="0"/>
                  <a:sym typeface="Gill Sans" pitchFamily="-104" charset="0"/>
                </a:defRPr>
              </a:lvl4pPr>
              <a:lvl5pPr algn="ctr" defTabSz="457200">
                <a:defRPr sz="4200">
                  <a:solidFill>
                    <a:srgbClr val="000000"/>
                  </a:solidFill>
                  <a:latin typeface="Gill Sans" pitchFamily="-104" charset="0"/>
                  <a:ea typeface="Gill Sans" pitchFamily="-104" charset="0"/>
                  <a:cs typeface="Gill Sans" pitchFamily="-104" charset="0"/>
                  <a:sym typeface="Gill Sans" pitchFamily="-104" charset="0"/>
                </a:defRPr>
              </a:lvl5pPr>
              <a:lvl6pPr marL="1828800" indent="457200" algn="ctr" defTabSz="457200" eaLnBrk="0" fontAlgn="base" hangingPunct="0">
                <a:spcBef>
                  <a:spcPct val="0"/>
                </a:spcBef>
                <a:spcAft>
                  <a:spcPct val="0"/>
                </a:spcAft>
                <a:defRPr sz="4200">
                  <a:solidFill>
                    <a:srgbClr val="000000"/>
                  </a:solidFill>
                  <a:latin typeface="Gill Sans" pitchFamily="-104" charset="0"/>
                  <a:ea typeface="Gill Sans" pitchFamily="-104" charset="0"/>
                  <a:cs typeface="Gill Sans" pitchFamily="-104" charset="0"/>
                  <a:sym typeface="Gill Sans" pitchFamily="-104" charset="0"/>
                </a:defRPr>
              </a:lvl6pPr>
              <a:lvl7pPr marL="2286000" indent="457200" algn="ctr" defTabSz="457200" eaLnBrk="0" fontAlgn="base" hangingPunct="0">
                <a:spcBef>
                  <a:spcPct val="0"/>
                </a:spcBef>
                <a:spcAft>
                  <a:spcPct val="0"/>
                </a:spcAft>
                <a:defRPr sz="4200">
                  <a:solidFill>
                    <a:srgbClr val="000000"/>
                  </a:solidFill>
                  <a:latin typeface="Gill Sans" pitchFamily="-104" charset="0"/>
                  <a:ea typeface="Gill Sans" pitchFamily="-104" charset="0"/>
                  <a:cs typeface="Gill Sans" pitchFamily="-104" charset="0"/>
                  <a:sym typeface="Gill Sans" pitchFamily="-104" charset="0"/>
                </a:defRPr>
              </a:lvl7pPr>
              <a:lvl8pPr marL="2743200" indent="457200" algn="ctr" defTabSz="457200" eaLnBrk="0" fontAlgn="base" hangingPunct="0">
                <a:spcBef>
                  <a:spcPct val="0"/>
                </a:spcBef>
                <a:spcAft>
                  <a:spcPct val="0"/>
                </a:spcAft>
                <a:defRPr sz="4200">
                  <a:solidFill>
                    <a:srgbClr val="000000"/>
                  </a:solidFill>
                  <a:latin typeface="Gill Sans" pitchFamily="-104" charset="0"/>
                  <a:ea typeface="Gill Sans" pitchFamily="-104" charset="0"/>
                  <a:cs typeface="Gill Sans" pitchFamily="-104" charset="0"/>
                  <a:sym typeface="Gill Sans" pitchFamily="-104" charset="0"/>
                </a:defRPr>
              </a:lvl8pPr>
              <a:lvl9pPr marL="3200400" indent="457200" algn="ctr" defTabSz="457200" eaLnBrk="0" fontAlgn="base" hangingPunct="0">
                <a:spcBef>
                  <a:spcPct val="0"/>
                </a:spcBef>
                <a:spcAft>
                  <a:spcPct val="0"/>
                </a:spcAft>
                <a:defRPr sz="4200">
                  <a:solidFill>
                    <a:srgbClr val="000000"/>
                  </a:solidFill>
                  <a:latin typeface="Gill Sans" pitchFamily="-104" charset="0"/>
                  <a:ea typeface="Gill Sans" pitchFamily="-104" charset="0"/>
                  <a:cs typeface="Gill Sans" pitchFamily="-104" charset="0"/>
                  <a:sym typeface="Gill Sans" pitchFamily="-104" charset="0"/>
                </a:defRPr>
              </a:lvl9pPr>
            </a:lstStyle>
            <a:p>
              <a:pPr marL="179361" algn="l">
                <a:lnSpc>
                  <a:spcPct val="85000"/>
                </a:lnSpc>
                <a:spcAft>
                  <a:spcPts val="600"/>
                </a:spcAft>
                <a:defRPr/>
              </a:pPr>
              <a:endParaRPr lang="en-US" altLang="en-US" sz="2400" dirty="0" smtClean="0">
                <a:solidFill>
                  <a:schemeClr val="bg1"/>
                </a:solidFill>
                <a:latin typeface="+mn-lt"/>
                <a:ea typeface="+mn-ea"/>
                <a:cs typeface="+mn-cs"/>
                <a:sym typeface="Helvetica" panose="020B0604020202020204" pitchFamily="34" charset="0"/>
              </a:endParaRPr>
            </a:p>
            <a:p>
              <a:pPr marL="179361" algn="l">
                <a:lnSpc>
                  <a:spcPct val="85000"/>
                </a:lnSpc>
                <a:spcAft>
                  <a:spcPts val="600"/>
                </a:spcAft>
                <a:defRPr/>
              </a:pPr>
              <a:r>
                <a:rPr lang="en-CA" altLang="en-US" sz="2400" dirty="0" smtClean="0">
                  <a:solidFill>
                    <a:schemeClr val="bg1"/>
                  </a:solidFill>
                  <a:latin typeface="+mn-lt"/>
                  <a:ea typeface="+mn-ea"/>
                  <a:cs typeface="+mn-cs"/>
                  <a:sym typeface="Helvetica" panose="020B0604020202020204" pitchFamily="34" charset="0"/>
                </a:rPr>
                <a:t>SCCM Guidelines for Family-Centered Care in the ICU</a:t>
              </a:r>
              <a:endParaRPr lang="en-CA" altLang="en-US" sz="1600" dirty="0">
                <a:solidFill>
                  <a:schemeClr val="bg1"/>
                </a:solidFill>
              </a:endParaRPr>
            </a:p>
            <a:p>
              <a:pPr marL="179361" algn="l">
                <a:lnSpc>
                  <a:spcPct val="85000"/>
                </a:lnSpc>
                <a:defRPr/>
              </a:pPr>
              <a:endParaRPr lang="en-US" altLang="en-US" sz="1600" dirty="0" smtClean="0">
                <a:solidFill>
                  <a:schemeClr val="bg1"/>
                </a:solidFill>
              </a:endParaRPr>
            </a:p>
            <a:p>
              <a:pPr marL="179361" algn="l">
                <a:lnSpc>
                  <a:spcPct val="85000"/>
                </a:lnSpc>
                <a:spcAft>
                  <a:spcPts val="600"/>
                </a:spcAft>
                <a:defRPr/>
              </a:pPr>
              <a:endParaRPr lang="en-US" altLang="en-US" sz="2400" dirty="0">
                <a:solidFill>
                  <a:schemeClr val="bg1"/>
                </a:solidFill>
                <a:latin typeface="+mn-lt"/>
                <a:ea typeface="+mn-ea"/>
                <a:cs typeface="+mn-cs"/>
                <a:sym typeface="Helvetica" panose="020B0604020202020204" pitchFamily="34" charset="0"/>
              </a:endParaRPr>
            </a:p>
          </p:txBody>
        </p:sp>
      </p:grpSp>
      <p:grpSp>
        <p:nvGrpSpPr>
          <p:cNvPr id="6" name="Group 5"/>
          <p:cNvGrpSpPr/>
          <p:nvPr/>
        </p:nvGrpSpPr>
        <p:grpSpPr>
          <a:xfrm>
            <a:off x="3867857" y="4586051"/>
            <a:ext cx="5544898" cy="1363980"/>
            <a:chOff x="-37158" y="4271688"/>
            <a:chExt cx="5544898" cy="1363980"/>
          </a:xfrm>
          <a:solidFill>
            <a:schemeClr val="tx2"/>
          </a:solidFill>
        </p:grpSpPr>
        <p:sp>
          <p:nvSpPr>
            <p:cNvPr id="10" name="Pentagon 9"/>
            <p:cNvSpPr/>
            <p:nvPr/>
          </p:nvSpPr>
          <p:spPr>
            <a:xfrm>
              <a:off x="36580" y="4271688"/>
              <a:ext cx="5471160" cy="1363980"/>
            </a:xfrm>
            <a:prstGeom prst="homePlat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t" anchorCtr="0"/>
            <a:lstStyle/>
            <a:p>
              <a:pPr algn="ctr"/>
              <a:endParaRPr lang="en-US" sz="2400" dirty="0">
                <a:latin typeface="Rockwell" panose="02060603020205020403" pitchFamily="18" charset="0"/>
              </a:endParaRPr>
            </a:p>
          </p:txBody>
        </p:sp>
        <p:sp>
          <p:nvSpPr>
            <p:cNvPr id="20" name="AutoShape 12"/>
            <p:cNvSpPr>
              <a:spLocks/>
            </p:cNvSpPr>
            <p:nvPr/>
          </p:nvSpPr>
          <p:spPr bwMode="auto">
            <a:xfrm>
              <a:off x="-37158" y="4310111"/>
              <a:ext cx="5293235" cy="861925"/>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grpFill/>
            <a:ln>
              <a:noFill/>
            </a:ln>
            <a:extLst/>
          </p:spPr>
          <p:txBody>
            <a:bodyPr lIns="26788" tIns="26788" rIns="26788" bIns="26788" anchor="ctr"/>
            <a:lstStyle>
              <a:lvl1pPr algn="ctr" defTabSz="457200">
                <a:defRPr sz="4200">
                  <a:solidFill>
                    <a:srgbClr val="000000"/>
                  </a:solidFill>
                  <a:latin typeface="Gill Sans" pitchFamily="-104" charset="0"/>
                  <a:ea typeface="Gill Sans" pitchFamily="-104" charset="0"/>
                  <a:cs typeface="Gill Sans" pitchFamily="-104" charset="0"/>
                  <a:sym typeface="Gill Sans" pitchFamily="-104" charset="0"/>
                </a:defRPr>
              </a:lvl1pPr>
              <a:lvl2pPr marL="37931725" indent="-37474525" algn="ctr" defTabSz="457200">
                <a:defRPr sz="4200">
                  <a:solidFill>
                    <a:srgbClr val="000000"/>
                  </a:solidFill>
                  <a:latin typeface="Gill Sans" pitchFamily="-104" charset="0"/>
                  <a:ea typeface="Gill Sans" pitchFamily="-104" charset="0"/>
                  <a:cs typeface="Gill Sans" pitchFamily="-104" charset="0"/>
                  <a:sym typeface="Gill Sans" pitchFamily="-104" charset="0"/>
                </a:defRPr>
              </a:lvl2pPr>
              <a:lvl3pPr algn="ctr" defTabSz="457200">
                <a:defRPr sz="4200">
                  <a:solidFill>
                    <a:srgbClr val="000000"/>
                  </a:solidFill>
                  <a:latin typeface="Gill Sans" pitchFamily="-104" charset="0"/>
                  <a:ea typeface="Gill Sans" pitchFamily="-104" charset="0"/>
                  <a:cs typeface="Gill Sans" pitchFamily="-104" charset="0"/>
                  <a:sym typeface="Gill Sans" pitchFamily="-104" charset="0"/>
                </a:defRPr>
              </a:lvl3pPr>
              <a:lvl4pPr algn="ctr" defTabSz="457200">
                <a:defRPr sz="4200">
                  <a:solidFill>
                    <a:srgbClr val="000000"/>
                  </a:solidFill>
                  <a:latin typeface="Gill Sans" pitchFamily="-104" charset="0"/>
                  <a:ea typeface="Gill Sans" pitchFamily="-104" charset="0"/>
                  <a:cs typeface="Gill Sans" pitchFamily="-104" charset="0"/>
                  <a:sym typeface="Gill Sans" pitchFamily="-104" charset="0"/>
                </a:defRPr>
              </a:lvl4pPr>
              <a:lvl5pPr algn="ctr" defTabSz="457200">
                <a:defRPr sz="4200">
                  <a:solidFill>
                    <a:srgbClr val="000000"/>
                  </a:solidFill>
                  <a:latin typeface="Gill Sans" pitchFamily="-104" charset="0"/>
                  <a:ea typeface="Gill Sans" pitchFamily="-104" charset="0"/>
                  <a:cs typeface="Gill Sans" pitchFamily="-104" charset="0"/>
                  <a:sym typeface="Gill Sans" pitchFamily="-104" charset="0"/>
                </a:defRPr>
              </a:lvl5pPr>
              <a:lvl6pPr marL="1828800" indent="457200" algn="ctr" defTabSz="457200" eaLnBrk="0" fontAlgn="base" hangingPunct="0">
                <a:spcBef>
                  <a:spcPct val="0"/>
                </a:spcBef>
                <a:spcAft>
                  <a:spcPct val="0"/>
                </a:spcAft>
                <a:defRPr sz="4200">
                  <a:solidFill>
                    <a:srgbClr val="000000"/>
                  </a:solidFill>
                  <a:latin typeface="Gill Sans" pitchFamily="-104" charset="0"/>
                  <a:ea typeface="Gill Sans" pitchFamily="-104" charset="0"/>
                  <a:cs typeface="Gill Sans" pitchFamily="-104" charset="0"/>
                  <a:sym typeface="Gill Sans" pitchFamily="-104" charset="0"/>
                </a:defRPr>
              </a:lvl6pPr>
              <a:lvl7pPr marL="2286000" indent="457200" algn="ctr" defTabSz="457200" eaLnBrk="0" fontAlgn="base" hangingPunct="0">
                <a:spcBef>
                  <a:spcPct val="0"/>
                </a:spcBef>
                <a:spcAft>
                  <a:spcPct val="0"/>
                </a:spcAft>
                <a:defRPr sz="4200">
                  <a:solidFill>
                    <a:srgbClr val="000000"/>
                  </a:solidFill>
                  <a:latin typeface="Gill Sans" pitchFamily="-104" charset="0"/>
                  <a:ea typeface="Gill Sans" pitchFamily="-104" charset="0"/>
                  <a:cs typeface="Gill Sans" pitchFamily="-104" charset="0"/>
                  <a:sym typeface="Gill Sans" pitchFamily="-104" charset="0"/>
                </a:defRPr>
              </a:lvl7pPr>
              <a:lvl8pPr marL="2743200" indent="457200" algn="ctr" defTabSz="457200" eaLnBrk="0" fontAlgn="base" hangingPunct="0">
                <a:spcBef>
                  <a:spcPct val="0"/>
                </a:spcBef>
                <a:spcAft>
                  <a:spcPct val="0"/>
                </a:spcAft>
                <a:defRPr sz="4200">
                  <a:solidFill>
                    <a:srgbClr val="000000"/>
                  </a:solidFill>
                  <a:latin typeface="Gill Sans" pitchFamily="-104" charset="0"/>
                  <a:ea typeface="Gill Sans" pitchFamily="-104" charset="0"/>
                  <a:cs typeface="Gill Sans" pitchFamily="-104" charset="0"/>
                  <a:sym typeface="Gill Sans" pitchFamily="-104" charset="0"/>
                </a:defRPr>
              </a:lvl8pPr>
              <a:lvl9pPr marL="3200400" indent="457200" algn="ctr" defTabSz="457200" eaLnBrk="0" fontAlgn="base" hangingPunct="0">
                <a:spcBef>
                  <a:spcPct val="0"/>
                </a:spcBef>
                <a:spcAft>
                  <a:spcPct val="0"/>
                </a:spcAft>
                <a:defRPr sz="4200">
                  <a:solidFill>
                    <a:srgbClr val="000000"/>
                  </a:solidFill>
                  <a:latin typeface="Gill Sans" pitchFamily="-104" charset="0"/>
                  <a:ea typeface="Gill Sans" pitchFamily="-104" charset="0"/>
                  <a:cs typeface="Gill Sans" pitchFamily="-104" charset="0"/>
                  <a:sym typeface="Gill Sans" pitchFamily="-104" charset="0"/>
                </a:defRPr>
              </a:lvl9pPr>
            </a:lstStyle>
            <a:p>
              <a:pPr marL="179361" algn="l">
                <a:lnSpc>
                  <a:spcPct val="85000"/>
                </a:lnSpc>
                <a:spcAft>
                  <a:spcPts val="600"/>
                </a:spcAft>
                <a:defRPr/>
              </a:pPr>
              <a:endParaRPr lang="en-US" altLang="en-US" sz="2400" dirty="0" smtClean="0">
                <a:solidFill>
                  <a:schemeClr val="bg1"/>
                </a:solidFill>
                <a:latin typeface="Rockwell" panose="02060603020205020403" pitchFamily="18" charset="0"/>
              </a:endParaRPr>
            </a:p>
            <a:p>
              <a:pPr marL="179361" algn="l">
                <a:lnSpc>
                  <a:spcPct val="85000"/>
                </a:lnSpc>
                <a:spcAft>
                  <a:spcPts val="600"/>
                </a:spcAft>
                <a:defRPr/>
              </a:pPr>
              <a:endParaRPr lang="en-US" altLang="en-US" sz="2400" dirty="0">
                <a:solidFill>
                  <a:schemeClr val="bg1"/>
                </a:solidFill>
                <a:latin typeface="Rockwell" panose="02060603020205020403" pitchFamily="18" charset="0"/>
              </a:endParaRPr>
            </a:p>
            <a:p>
              <a:pPr marL="179361" algn="l">
                <a:lnSpc>
                  <a:spcPct val="85000"/>
                </a:lnSpc>
                <a:spcAft>
                  <a:spcPts val="600"/>
                </a:spcAft>
                <a:defRPr/>
              </a:pPr>
              <a:r>
                <a:rPr lang="en-US" altLang="en-US" sz="2000" u="sng" dirty="0">
                  <a:solidFill>
                    <a:schemeClr val="bg1"/>
                  </a:solidFill>
                  <a:latin typeface="+mj-lt"/>
                </a:rPr>
                <a:t>Im</a:t>
              </a:r>
              <a:r>
                <a:rPr lang="en-US" altLang="en-US" sz="2000" dirty="0">
                  <a:solidFill>
                    <a:schemeClr val="bg1"/>
                  </a:solidFill>
                  <a:latin typeface="+mj-lt"/>
                </a:rPr>
                <a:t>proving </a:t>
              </a:r>
              <a:r>
                <a:rPr lang="en-US" altLang="en-US" sz="2000" u="sng" dirty="0">
                  <a:solidFill>
                    <a:schemeClr val="bg1"/>
                  </a:solidFill>
                  <a:latin typeface="+mj-lt"/>
                </a:rPr>
                <a:t>Pa</a:t>
              </a:r>
              <a:r>
                <a:rPr lang="en-US" altLang="en-US" sz="2000" dirty="0">
                  <a:solidFill>
                    <a:schemeClr val="bg1"/>
                  </a:solidFill>
                  <a:latin typeface="+mj-lt"/>
                </a:rPr>
                <a:t>rtnerships with F</a:t>
              </a:r>
              <a:r>
                <a:rPr lang="en-US" altLang="en-US" sz="2000" u="sng" dirty="0">
                  <a:solidFill>
                    <a:schemeClr val="bg1"/>
                  </a:solidFill>
                  <a:latin typeface="+mj-lt"/>
                </a:rPr>
                <a:t>a</a:t>
              </a:r>
              <a:r>
                <a:rPr lang="en-US" altLang="en-US" sz="2000" dirty="0">
                  <a:solidFill>
                    <a:schemeClr val="bg1"/>
                  </a:solidFill>
                  <a:latin typeface="+mj-lt"/>
                </a:rPr>
                <a:t>mily Members of I</a:t>
              </a:r>
              <a:r>
                <a:rPr lang="en-US" altLang="en-US" sz="2000" u="sng" dirty="0">
                  <a:solidFill>
                    <a:schemeClr val="bg1"/>
                  </a:solidFill>
                  <a:latin typeface="+mj-lt"/>
                </a:rPr>
                <a:t>C</a:t>
              </a:r>
              <a:r>
                <a:rPr lang="en-US" altLang="en-US" sz="2000" dirty="0">
                  <a:solidFill>
                    <a:schemeClr val="bg1"/>
                  </a:solidFill>
                  <a:latin typeface="+mj-lt"/>
                </a:rPr>
                <a:t>U Patien</a:t>
              </a:r>
              <a:r>
                <a:rPr lang="en-US" altLang="en-US" sz="2000" u="sng" dirty="0">
                  <a:solidFill>
                    <a:schemeClr val="bg1"/>
                  </a:solidFill>
                  <a:latin typeface="+mj-lt"/>
                </a:rPr>
                <a:t>t</a:t>
              </a:r>
              <a:r>
                <a:rPr lang="en-US" altLang="en-US" sz="2000" dirty="0">
                  <a:solidFill>
                    <a:schemeClr val="bg1"/>
                  </a:solidFill>
                  <a:latin typeface="+mj-lt"/>
                </a:rPr>
                <a:t>s: </a:t>
              </a:r>
              <a:r>
                <a:rPr lang="en-US" altLang="en-US" sz="2000" dirty="0" smtClean="0">
                  <a:solidFill>
                    <a:schemeClr val="bg1"/>
                  </a:solidFill>
                  <a:latin typeface="+mj-lt"/>
                </a:rPr>
                <a:t>The </a:t>
              </a:r>
              <a:r>
                <a:rPr lang="en-US" altLang="en-US" sz="2000" dirty="0">
                  <a:solidFill>
                    <a:schemeClr val="bg1"/>
                  </a:solidFill>
                  <a:latin typeface="+mj-lt"/>
                </a:rPr>
                <a:t>IMPACT </a:t>
              </a:r>
              <a:r>
                <a:rPr lang="en-US" altLang="en-US" sz="2000" dirty="0" smtClean="0">
                  <a:solidFill>
                    <a:schemeClr val="bg1"/>
                  </a:solidFill>
                  <a:latin typeface="+mj-lt"/>
                </a:rPr>
                <a:t>Trial</a:t>
              </a:r>
            </a:p>
            <a:p>
              <a:pPr marL="179361" algn="l">
                <a:lnSpc>
                  <a:spcPct val="85000"/>
                </a:lnSpc>
                <a:spcAft>
                  <a:spcPts val="600"/>
                </a:spcAft>
                <a:defRPr/>
              </a:pPr>
              <a:r>
                <a:rPr lang="en-US" altLang="en-US" sz="2000" dirty="0" smtClean="0">
                  <a:solidFill>
                    <a:schemeClr val="bg1"/>
                  </a:solidFill>
                  <a:latin typeface="+mj-lt"/>
                </a:rPr>
                <a:t>Family Engagement Survey</a:t>
              </a:r>
            </a:p>
            <a:p>
              <a:pPr marL="179361" algn="l">
                <a:lnSpc>
                  <a:spcPct val="85000"/>
                </a:lnSpc>
                <a:spcAft>
                  <a:spcPts val="600"/>
                </a:spcAft>
                <a:defRPr/>
              </a:pPr>
              <a:endParaRPr lang="en-US" altLang="en-US" sz="2400" dirty="0">
                <a:solidFill>
                  <a:schemeClr val="bg1"/>
                </a:solidFill>
                <a:latin typeface="Rockwell" panose="02060603020205020403" pitchFamily="18" charset="0"/>
              </a:endParaRPr>
            </a:p>
          </p:txBody>
        </p:sp>
      </p:grpSp>
      <p:sp>
        <p:nvSpPr>
          <p:cNvPr id="7" name="TextBox 6"/>
          <p:cNvSpPr txBox="1"/>
          <p:nvPr/>
        </p:nvSpPr>
        <p:spPr>
          <a:xfrm>
            <a:off x="1535704" y="1498021"/>
            <a:ext cx="1776521" cy="1363980"/>
          </a:xfrm>
          <a:prstGeom prst="rect">
            <a:avLst/>
          </a:prstGeom>
          <a:noFill/>
        </p:spPr>
        <p:txBody>
          <a:bodyPr wrap="square" lIns="0" tIns="0" rIns="0" bIns="0" rtlCol="0" anchor="ctr" anchorCtr="0">
            <a:noAutofit/>
          </a:bodyPr>
          <a:lstStyle/>
          <a:p>
            <a:pPr>
              <a:lnSpc>
                <a:spcPts val="1900"/>
              </a:lnSpc>
            </a:pPr>
            <a:r>
              <a:rPr lang="en-US" sz="2300" b="1" dirty="0" smtClean="0">
                <a:latin typeface="Helvetica" panose="020B0604020202020204" pitchFamily="34" charset="0"/>
                <a:cs typeface="Helvetica" panose="020B0604020202020204" pitchFamily="34" charset="0"/>
              </a:rPr>
              <a:t>Families’ Experience</a:t>
            </a:r>
            <a:endParaRPr lang="en-US" sz="2300" b="1" dirty="0">
              <a:latin typeface="Helvetica" panose="020B0604020202020204" pitchFamily="34" charset="0"/>
              <a:cs typeface="Helvetica" panose="020B0604020202020204" pitchFamily="34" charset="0"/>
            </a:endParaRPr>
          </a:p>
        </p:txBody>
      </p:sp>
      <p:sp>
        <p:nvSpPr>
          <p:cNvPr id="18" name="TextBox 17"/>
          <p:cNvSpPr txBox="1"/>
          <p:nvPr/>
        </p:nvSpPr>
        <p:spPr>
          <a:xfrm>
            <a:off x="1535704" y="3105754"/>
            <a:ext cx="1693015" cy="1551358"/>
          </a:xfrm>
          <a:prstGeom prst="rect">
            <a:avLst/>
          </a:prstGeom>
          <a:noFill/>
        </p:spPr>
        <p:txBody>
          <a:bodyPr wrap="square" lIns="0" tIns="0" rIns="0" bIns="0" rtlCol="0" anchor="ctr" anchorCtr="0">
            <a:noAutofit/>
          </a:bodyPr>
          <a:lstStyle/>
          <a:p>
            <a:pPr>
              <a:lnSpc>
                <a:spcPts val="1900"/>
              </a:lnSpc>
            </a:pPr>
            <a:r>
              <a:rPr lang="en-US" sz="2300" b="1" dirty="0" smtClean="0">
                <a:solidFill>
                  <a:schemeClr val="accent1"/>
                </a:solidFill>
                <a:latin typeface="Helvetica" panose="020B0604020202020204" pitchFamily="34" charset="0"/>
                <a:cs typeface="Helvetica" panose="020B0604020202020204" pitchFamily="34" charset="0"/>
              </a:rPr>
              <a:t>Family Centered</a:t>
            </a:r>
          </a:p>
          <a:p>
            <a:pPr>
              <a:lnSpc>
                <a:spcPts val="1900"/>
              </a:lnSpc>
            </a:pPr>
            <a:r>
              <a:rPr lang="en-US" sz="2300" b="1" dirty="0" smtClean="0">
                <a:solidFill>
                  <a:schemeClr val="accent1"/>
                </a:solidFill>
                <a:latin typeface="Helvetica" panose="020B0604020202020204" pitchFamily="34" charset="0"/>
                <a:cs typeface="Helvetica" panose="020B0604020202020204" pitchFamily="34" charset="0"/>
              </a:rPr>
              <a:t>Care</a:t>
            </a:r>
            <a:endParaRPr lang="en-US" sz="2300" b="1" dirty="0">
              <a:solidFill>
                <a:schemeClr val="accent1"/>
              </a:solidFill>
              <a:latin typeface="Helvetica" panose="020B0604020202020204" pitchFamily="34" charset="0"/>
              <a:cs typeface="Helvetica" panose="020B0604020202020204" pitchFamily="34" charset="0"/>
            </a:endParaRPr>
          </a:p>
        </p:txBody>
      </p:sp>
      <p:sp>
        <p:nvSpPr>
          <p:cNvPr id="19" name="TextBox 18"/>
          <p:cNvSpPr txBox="1"/>
          <p:nvPr/>
        </p:nvSpPr>
        <p:spPr>
          <a:xfrm>
            <a:off x="1535704" y="4647011"/>
            <a:ext cx="1776524" cy="1363980"/>
          </a:xfrm>
          <a:prstGeom prst="rect">
            <a:avLst/>
          </a:prstGeom>
          <a:noFill/>
        </p:spPr>
        <p:txBody>
          <a:bodyPr wrap="square" lIns="0" tIns="0" rIns="0" bIns="0" rtlCol="0" anchor="ctr" anchorCtr="0">
            <a:noAutofit/>
          </a:bodyPr>
          <a:lstStyle/>
          <a:p>
            <a:pPr>
              <a:lnSpc>
                <a:spcPts val="1900"/>
              </a:lnSpc>
            </a:pPr>
            <a:r>
              <a:rPr lang="en-US" sz="2300" b="1" dirty="0" smtClean="0">
                <a:solidFill>
                  <a:schemeClr val="tx2"/>
                </a:solidFill>
                <a:latin typeface="Helvetica" panose="020B0604020202020204" pitchFamily="34" charset="0"/>
                <a:cs typeface="Helvetica" panose="020B0604020202020204" pitchFamily="34" charset="0"/>
              </a:rPr>
              <a:t>Family as “Partners’</a:t>
            </a:r>
            <a:endParaRPr lang="en-US" sz="2300" b="1" dirty="0">
              <a:solidFill>
                <a:schemeClr val="tx2"/>
              </a:solidFill>
              <a:latin typeface="Helvetica" panose="020B0604020202020204" pitchFamily="34" charset="0"/>
              <a:cs typeface="Helvetica" panose="020B0604020202020204" pitchFamily="34" charset="0"/>
            </a:endParaRPr>
          </a:p>
        </p:txBody>
      </p:sp>
      <p:sp>
        <p:nvSpPr>
          <p:cNvPr id="21" name="Isosceles Triangle 20"/>
          <p:cNvSpPr/>
          <p:nvPr/>
        </p:nvSpPr>
        <p:spPr>
          <a:xfrm rot="16200000" flipV="1">
            <a:off x="3271945" y="5187123"/>
            <a:ext cx="673419" cy="283754"/>
          </a:xfrm>
          <a:prstGeom prst="triangle">
            <a:avLst/>
          </a:prstGeom>
          <a:solidFill>
            <a:schemeClr val="accent4">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nchorCtr="0"/>
          <a:lstStyle/>
          <a:p>
            <a:pPr algn="ctr"/>
            <a:endParaRPr lang="en-US" dirty="0"/>
          </a:p>
        </p:txBody>
      </p:sp>
      <p:sp>
        <p:nvSpPr>
          <p:cNvPr id="23" name="Isosceles Triangle 22"/>
          <p:cNvSpPr/>
          <p:nvPr/>
        </p:nvSpPr>
        <p:spPr>
          <a:xfrm rot="16200000" flipV="1">
            <a:off x="3225687" y="3711946"/>
            <a:ext cx="765931" cy="283754"/>
          </a:xfrm>
          <a:prstGeom prst="triangle">
            <a:avLst/>
          </a:prstGeom>
          <a:solidFill>
            <a:schemeClr val="accent4">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nchorCtr="0"/>
          <a:lstStyle/>
          <a:p>
            <a:pPr algn="ctr"/>
            <a:endParaRPr lang="en-US" dirty="0"/>
          </a:p>
        </p:txBody>
      </p:sp>
      <p:sp>
        <p:nvSpPr>
          <p:cNvPr id="26" name="Isosceles Triangle 25"/>
          <p:cNvSpPr/>
          <p:nvPr/>
        </p:nvSpPr>
        <p:spPr>
          <a:xfrm rot="16200000" flipV="1">
            <a:off x="3271942" y="2038133"/>
            <a:ext cx="673419" cy="283754"/>
          </a:xfrm>
          <a:prstGeom prst="triangle">
            <a:avLst/>
          </a:prstGeom>
          <a:solidFill>
            <a:schemeClr val="accent4">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nchorCtr="0"/>
          <a:lstStyle/>
          <a:p>
            <a:pPr algn="ctr"/>
            <a:endParaRPr lang="en-US" dirty="0"/>
          </a:p>
        </p:txBody>
      </p:sp>
      <p:sp>
        <p:nvSpPr>
          <p:cNvPr id="27" name="TextBox 26"/>
          <p:cNvSpPr txBox="1"/>
          <p:nvPr/>
        </p:nvSpPr>
        <p:spPr>
          <a:xfrm>
            <a:off x="1535704" y="1144958"/>
            <a:ext cx="2047813" cy="529590"/>
          </a:xfrm>
          <a:prstGeom prst="rect">
            <a:avLst/>
          </a:prstGeom>
          <a:noFill/>
        </p:spPr>
        <p:txBody>
          <a:bodyPr wrap="square" lIns="0" tIns="0" rIns="0" bIns="0" rtlCol="0" anchor="ctr" anchorCtr="0">
            <a:noAutofit/>
          </a:bodyPr>
          <a:lstStyle/>
          <a:p>
            <a:pPr>
              <a:lnSpc>
                <a:spcPts val="1900"/>
              </a:lnSpc>
            </a:pPr>
            <a:r>
              <a:rPr lang="en-US" sz="2300" dirty="0" smtClean="0">
                <a:latin typeface="Effra"/>
                <a:cs typeface="Effra"/>
              </a:rPr>
              <a:t>ERA</a:t>
            </a:r>
            <a:endParaRPr lang="en-US" sz="2300" dirty="0">
              <a:latin typeface="Effra"/>
              <a:cs typeface="Effra"/>
            </a:endParaRPr>
          </a:p>
        </p:txBody>
      </p:sp>
    </p:spTree>
    <p:extLst>
      <p:ext uri="{BB962C8B-B14F-4D97-AF65-F5344CB8AC3E}">
        <p14:creationId xmlns:p14="http://schemas.microsoft.com/office/powerpoint/2010/main" val="216755656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37715" y="2517449"/>
            <a:ext cx="7516442" cy="1362075"/>
          </a:xfrm>
        </p:spPr>
        <p:txBody>
          <a:bodyPr>
            <a:normAutofit fontScale="90000"/>
          </a:bodyPr>
          <a:lstStyle/>
          <a:p>
            <a:r>
              <a:rPr lang="en-US" altLang="en-US" dirty="0"/>
              <a:t>The Institute of Medicine defines </a:t>
            </a:r>
            <a:r>
              <a:rPr lang="en-US" altLang="en-US" u="sng" dirty="0"/>
              <a:t>quality care</a:t>
            </a:r>
            <a:r>
              <a:rPr lang="en-US" altLang="en-US" dirty="0"/>
              <a:t> as safe, timely, efficient, effective, equitable, and </a:t>
            </a:r>
            <a:r>
              <a:rPr lang="en-US" altLang="en-US" dirty="0" smtClean="0"/>
              <a:t>patient-centered</a:t>
            </a:r>
            <a:r>
              <a:rPr lang="en-US" altLang="en-US" sz="2800" baseline="46000" dirty="0" smtClean="0"/>
              <a:t/>
            </a:r>
            <a:br>
              <a:rPr lang="en-US" altLang="en-US" sz="2800" baseline="46000" dirty="0" smtClean="0"/>
            </a:br>
            <a:r>
              <a:rPr lang="en-US" altLang="en-US" dirty="0"/>
              <a:t/>
            </a:r>
            <a:br>
              <a:rPr lang="en-US" altLang="en-US" dirty="0"/>
            </a:br>
            <a:r>
              <a:rPr lang="en-US" altLang="en-US" dirty="0"/>
              <a:t>In the ICU, patient-centeredness includes family-centeredness</a:t>
            </a:r>
            <a:br>
              <a:rPr lang="en-US" altLang="en-US" dirty="0"/>
            </a:br>
            <a:endParaRPr lang="en-CA" dirty="0"/>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l="75690" t="16438" r="1105" b="57079"/>
          <a:stretch>
            <a:fillRect/>
          </a:stretch>
        </p:blipFill>
        <p:spPr bwMode="auto">
          <a:xfrm>
            <a:off x="6167205" y="3172582"/>
            <a:ext cx="4557767" cy="33308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5179499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523603" y="12924"/>
            <a:ext cx="9145254" cy="5917995"/>
          </a:xfrm>
          <a:prstGeom prst="rect">
            <a:avLst/>
          </a:prstGeom>
        </p:spPr>
      </p:pic>
      <p:sp>
        <p:nvSpPr>
          <p:cNvPr id="4" name="TextBox 3"/>
          <p:cNvSpPr txBox="1"/>
          <p:nvPr/>
        </p:nvSpPr>
        <p:spPr>
          <a:xfrm>
            <a:off x="8656890" y="6126164"/>
            <a:ext cx="3837061" cy="369332"/>
          </a:xfrm>
          <a:prstGeom prst="rect">
            <a:avLst/>
          </a:prstGeom>
          <a:noFill/>
        </p:spPr>
        <p:txBody>
          <a:bodyPr wrap="square" rtlCol="0">
            <a:spAutoFit/>
          </a:bodyPr>
          <a:lstStyle/>
          <a:p>
            <a:r>
              <a:rPr lang="en-CA" dirty="0" smtClean="0"/>
              <a:t>Davidson CCM 2017 Jan </a:t>
            </a:r>
            <a:r>
              <a:rPr lang="en-CA" dirty="0" err="1" smtClean="0"/>
              <a:t>epub</a:t>
            </a:r>
            <a:endParaRPr lang="en-CA" dirty="0"/>
          </a:p>
        </p:txBody>
      </p:sp>
    </p:spTree>
    <p:extLst>
      <p:ext uri="{BB962C8B-B14F-4D97-AF65-F5344CB8AC3E}">
        <p14:creationId xmlns:p14="http://schemas.microsoft.com/office/powerpoint/2010/main" val="386111431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Definitions</a:t>
            </a:r>
            <a:endParaRPr lang="en-US" dirty="0"/>
          </a:p>
        </p:txBody>
      </p:sp>
      <p:sp>
        <p:nvSpPr>
          <p:cNvPr id="3" name="Content Placeholder 2"/>
          <p:cNvSpPr>
            <a:spLocks noGrp="1"/>
          </p:cNvSpPr>
          <p:nvPr>
            <p:ph idx="1"/>
          </p:nvPr>
        </p:nvSpPr>
        <p:spPr/>
        <p:txBody>
          <a:bodyPr>
            <a:normAutofit/>
          </a:bodyPr>
          <a:lstStyle/>
          <a:p>
            <a:r>
              <a:rPr lang="en-US" i="1" dirty="0"/>
              <a:t>Family </a:t>
            </a:r>
            <a:r>
              <a:rPr lang="en-US" dirty="0"/>
              <a:t>is defined by the patient or, in the case of minors </a:t>
            </a:r>
            <a:r>
              <a:rPr lang="en-US" dirty="0" smtClean="0"/>
              <a:t>or those </a:t>
            </a:r>
            <a:r>
              <a:rPr lang="en-US" dirty="0"/>
              <a:t>without decision-making capacity, by their </a:t>
            </a:r>
            <a:r>
              <a:rPr lang="en-US" dirty="0" smtClean="0"/>
              <a:t>surrogates. In </a:t>
            </a:r>
            <a:r>
              <a:rPr lang="en-US" dirty="0"/>
              <a:t>this context, the family may be related or unrelated to </a:t>
            </a:r>
            <a:r>
              <a:rPr lang="en-US" dirty="0" smtClean="0"/>
              <a:t>the patient</a:t>
            </a:r>
            <a:r>
              <a:rPr lang="en-US" dirty="0"/>
              <a:t>. They are individuals who provide support and </a:t>
            </a:r>
            <a:r>
              <a:rPr lang="en-US" dirty="0" smtClean="0"/>
              <a:t>with whom </a:t>
            </a:r>
            <a:r>
              <a:rPr lang="en-US" dirty="0"/>
              <a:t>the patient has a significant relationship.</a:t>
            </a:r>
          </a:p>
          <a:p>
            <a:r>
              <a:rPr lang="en-US" i="1" dirty="0"/>
              <a:t>Family-centered care </a:t>
            </a:r>
            <a:r>
              <a:rPr lang="en-US" dirty="0"/>
              <a:t>is an approach to health care that is </a:t>
            </a:r>
            <a:r>
              <a:rPr lang="en-US" dirty="0" smtClean="0"/>
              <a:t>respectful of </a:t>
            </a:r>
            <a:r>
              <a:rPr lang="en-US" dirty="0"/>
              <a:t>and responsive to individual families’ needs and values.</a:t>
            </a:r>
          </a:p>
        </p:txBody>
      </p:sp>
    </p:spTree>
    <p:extLst>
      <p:ext uri="{BB962C8B-B14F-4D97-AF65-F5344CB8AC3E}">
        <p14:creationId xmlns:p14="http://schemas.microsoft.com/office/powerpoint/2010/main" val="114268201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4460" y="216574"/>
            <a:ext cx="10072460" cy="1065295"/>
          </a:xfrm>
        </p:spPr>
        <p:txBody>
          <a:bodyPr/>
          <a:lstStyle/>
          <a:p>
            <a:pPr algn="ctr"/>
            <a:r>
              <a:rPr lang="en-CA" b="1" dirty="0" smtClean="0">
                <a:latin typeface="+mj-lt"/>
              </a:rPr>
              <a:t>Guidelines for Family-Centered Care in the ICU</a:t>
            </a:r>
            <a:endParaRPr lang="en-CA" b="1" dirty="0">
              <a:latin typeface="+mj-lt"/>
            </a:endParaRPr>
          </a:p>
        </p:txBody>
      </p:sp>
      <p:sp>
        <p:nvSpPr>
          <p:cNvPr id="3" name="Content Placeholder 2"/>
          <p:cNvSpPr>
            <a:spLocks noGrp="1"/>
          </p:cNvSpPr>
          <p:nvPr>
            <p:ph idx="1"/>
          </p:nvPr>
        </p:nvSpPr>
        <p:spPr/>
        <p:txBody>
          <a:bodyPr>
            <a:normAutofit/>
          </a:bodyPr>
          <a:lstStyle/>
          <a:p>
            <a:r>
              <a:rPr lang="en-CA" sz="2400" dirty="0" smtClean="0"/>
              <a:t>Reviewed 286 qualitative and quantitative papers</a:t>
            </a:r>
          </a:p>
          <a:p>
            <a:r>
              <a:rPr lang="en-CA" sz="2400" dirty="0" smtClean="0"/>
              <a:t>Summarized data across numerous topics</a:t>
            </a:r>
          </a:p>
          <a:p>
            <a:r>
              <a:rPr lang="en-CA" sz="2400" dirty="0" smtClean="0"/>
              <a:t>Generated 23 recommendations</a:t>
            </a:r>
          </a:p>
          <a:p>
            <a:r>
              <a:rPr lang="en-CA" sz="2400" dirty="0" smtClean="0"/>
              <a:t>All recommendations were ‘weak’ highlighted the nascence of this field of research</a:t>
            </a:r>
          </a:p>
          <a:p>
            <a:r>
              <a:rPr lang="en-CA" sz="2400" dirty="0" smtClean="0"/>
              <a:t>Important to generate new research to strengthen the evidentiary foundation</a:t>
            </a:r>
            <a:endParaRPr lang="en-CA" sz="2400" dirty="0"/>
          </a:p>
        </p:txBody>
      </p:sp>
      <p:sp>
        <p:nvSpPr>
          <p:cNvPr id="4" name="Date Placeholder 3"/>
          <p:cNvSpPr>
            <a:spLocks noGrp="1"/>
          </p:cNvSpPr>
          <p:nvPr>
            <p:ph type="dt" sz="half" idx="10"/>
          </p:nvPr>
        </p:nvSpPr>
        <p:spPr/>
        <p:txBody>
          <a:bodyPr/>
          <a:lstStyle/>
          <a:p>
            <a:fld id="{6D68253E-DE7A-BB47-980D-CB589742C118}" type="datetime1">
              <a:rPr lang="en-US" smtClean="0"/>
              <a:t>11/28/2018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2F1D00-BD13-4404-86B0-79703945A0A7}" type="slidenum">
              <a:rPr lang="en-US" smtClean="0"/>
              <a:t>25</a:t>
            </a:fld>
            <a:endParaRPr lang="en-US"/>
          </a:p>
        </p:txBody>
      </p:sp>
      <p:sp>
        <p:nvSpPr>
          <p:cNvPr id="7" name="TextBox 6"/>
          <p:cNvSpPr txBox="1"/>
          <p:nvPr/>
        </p:nvSpPr>
        <p:spPr>
          <a:xfrm>
            <a:off x="8656890" y="6126164"/>
            <a:ext cx="3837061" cy="369332"/>
          </a:xfrm>
          <a:prstGeom prst="rect">
            <a:avLst/>
          </a:prstGeom>
          <a:noFill/>
        </p:spPr>
        <p:txBody>
          <a:bodyPr wrap="square" rtlCol="0">
            <a:spAutoFit/>
          </a:bodyPr>
          <a:lstStyle/>
          <a:p>
            <a:r>
              <a:rPr lang="en-CA" dirty="0" smtClean="0"/>
              <a:t>Davidson CCM 2017 Jan </a:t>
            </a:r>
            <a:r>
              <a:rPr lang="en-CA" dirty="0" err="1" smtClean="0"/>
              <a:t>epub</a:t>
            </a:r>
            <a:endParaRPr lang="en-CA" dirty="0"/>
          </a:p>
        </p:txBody>
      </p:sp>
    </p:spTree>
    <p:extLst>
      <p:ext uri="{BB962C8B-B14F-4D97-AF65-F5344CB8AC3E}">
        <p14:creationId xmlns:p14="http://schemas.microsoft.com/office/powerpoint/2010/main" val="225134458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4460" y="216574"/>
            <a:ext cx="10072460" cy="834559"/>
          </a:xfrm>
        </p:spPr>
        <p:txBody>
          <a:bodyPr/>
          <a:lstStyle/>
          <a:p>
            <a:pPr algn="ctr"/>
            <a:r>
              <a:rPr lang="en-CA" b="1" dirty="0" smtClean="0">
                <a:latin typeface="+mj-lt"/>
              </a:rPr>
              <a:t>Guidelines for Family-Centered Care in the ICU</a:t>
            </a:r>
            <a:endParaRPr lang="en-CA" b="1" dirty="0">
              <a:latin typeface="+mj-lt"/>
            </a:endParaRPr>
          </a:p>
        </p:txBody>
      </p:sp>
      <p:sp>
        <p:nvSpPr>
          <p:cNvPr id="4" name="Date Placeholder 3"/>
          <p:cNvSpPr>
            <a:spLocks noGrp="1"/>
          </p:cNvSpPr>
          <p:nvPr>
            <p:ph type="dt" sz="half" idx="10"/>
          </p:nvPr>
        </p:nvSpPr>
        <p:spPr/>
        <p:txBody>
          <a:bodyPr/>
          <a:lstStyle/>
          <a:p>
            <a:fld id="{6D68253E-DE7A-BB47-980D-CB589742C118}" type="datetime1">
              <a:rPr lang="en-US" smtClean="0"/>
              <a:t>11/28/2018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2F1D00-BD13-4404-86B0-79703945A0A7}" type="slidenum">
              <a:rPr lang="en-US" smtClean="0"/>
              <a:t>26</a:t>
            </a:fld>
            <a:endParaRPr lang="en-US"/>
          </a:p>
        </p:txBody>
      </p:sp>
      <p:sp>
        <p:nvSpPr>
          <p:cNvPr id="7" name="TextBox 6"/>
          <p:cNvSpPr txBox="1"/>
          <p:nvPr/>
        </p:nvSpPr>
        <p:spPr>
          <a:xfrm>
            <a:off x="8656890" y="6126164"/>
            <a:ext cx="3837061" cy="369332"/>
          </a:xfrm>
          <a:prstGeom prst="rect">
            <a:avLst/>
          </a:prstGeom>
          <a:noFill/>
        </p:spPr>
        <p:txBody>
          <a:bodyPr wrap="square" rtlCol="0">
            <a:spAutoFit/>
          </a:bodyPr>
          <a:lstStyle/>
          <a:p>
            <a:r>
              <a:rPr lang="en-CA" dirty="0" smtClean="0"/>
              <a:t>Davidson CCM 2017 Jan </a:t>
            </a:r>
            <a:r>
              <a:rPr lang="en-CA" dirty="0" err="1" smtClean="0"/>
              <a:t>epub</a:t>
            </a:r>
            <a:endParaRPr lang="en-CA" dirty="0"/>
          </a:p>
        </p:txBody>
      </p:sp>
      <p:sp>
        <p:nvSpPr>
          <p:cNvPr id="8" name="TextBox 7"/>
          <p:cNvSpPr txBox="1"/>
          <p:nvPr/>
        </p:nvSpPr>
        <p:spPr>
          <a:xfrm>
            <a:off x="1098779" y="1999716"/>
            <a:ext cx="9638141" cy="3416320"/>
          </a:xfrm>
          <a:prstGeom prst="rect">
            <a:avLst/>
          </a:prstGeom>
          <a:noFill/>
        </p:spPr>
        <p:txBody>
          <a:bodyPr wrap="square" rtlCol="0">
            <a:spAutoFit/>
          </a:bodyPr>
          <a:lstStyle/>
          <a:p>
            <a:r>
              <a:rPr lang="en-CA" sz="3200" dirty="0" smtClean="0"/>
              <a:t>Family Presence in the ICU</a:t>
            </a:r>
          </a:p>
          <a:p>
            <a:endParaRPr lang="en-CA" sz="3600" dirty="0"/>
          </a:p>
          <a:p>
            <a:pPr marL="285750" indent="-285750">
              <a:buFont typeface="Arial" panose="020B0604020202020204" pitchFamily="34" charset="0"/>
              <a:buChar char="•"/>
            </a:pPr>
            <a:r>
              <a:rPr lang="en-CA" sz="2800" dirty="0" smtClean="0"/>
              <a:t>Families be offered </a:t>
            </a:r>
          </a:p>
          <a:p>
            <a:pPr marL="742950" lvl="1" indent="-285750">
              <a:buFont typeface="Arial" panose="020B0604020202020204" pitchFamily="34" charset="0"/>
              <a:buChar char="•"/>
            </a:pPr>
            <a:r>
              <a:rPr lang="en-CA" sz="2800" dirty="0" smtClean="0"/>
              <a:t>Open and flexible family presence</a:t>
            </a:r>
          </a:p>
          <a:p>
            <a:pPr marL="742950" lvl="1" indent="-285750">
              <a:buFont typeface="Arial" panose="020B0604020202020204" pitchFamily="34" charset="0"/>
              <a:buChar char="•"/>
            </a:pPr>
            <a:r>
              <a:rPr lang="en-CA" sz="2800" dirty="0" smtClean="0"/>
              <a:t>Option to participate in rounds</a:t>
            </a:r>
          </a:p>
          <a:p>
            <a:pPr marL="742950" lvl="1" indent="-285750">
              <a:buFont typeface="Arial" panose="020B0604020202020204" pitchFamily="34" charset="0"/>
              <a:buChar char="•"/>
            </a:pPr>
            <a:r>
              <a:rPr lang="en-CA" sz="2800" dirty="0" smtClean="0"/>
              <a:t>Option of being present during resuscitation efforts</a:t>
            </a:r>
          </a:p>
          <a:p>
            <a:pPr marL="285750" indent="-285750">
              <a:buFont typeface="Arial" panose="020B0604020202020204" pitchFamily="34" charset="0"/>
              <a:buChar char="•"/>
            </a:pPr>
            <a:endParaRPr lang="en-CA" sz="2800" dirty="0"/>
          </a:p>
        </p:txBody>
      </p:sp>
    </p:spTree>
    <p:extLst>
      <p:ext uri="{BB962C8B-B14F-4D97-AF65-F5344CB8AC3E}">
        <p14:creationId xmlns:p14="http://schemas.microsoft.com/office/powerpoint/2010/main" val="418404221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4460" y="216574"/>
            <a:ext cx="10072460" cy="783284"/>
          </a:xfrm>
        </p:spPr>
        <p:txBody>
          <a:bodyPr/>
          <a:lstStyle/>
          <a:p>
            <a:pPr algn="ctr"/>
            <a:r>
              <a:rPr lang="en-CA" b="1" dirty="0" smtClean="0">
                <a:latin typeface="+mj-lt"/>
              </a:rPr>
              <a:t>Guidelines for Family-Centered Care in the ICU</a:t>
            </a:r>
            <a:endParaRPr lang="en-CA" b="1" dirty="0">
              <a:latin typeface="+mj-lt"/>
            </a:endParaRPr>
          </a:p>
        </p:txBody>
      </p:sp>
      <p:sp>
        <p:nvSpPr>
          <p:cNvPr id="4" name="Date Placeholder 3"/>
          <p:cNvSpPr>
            <a:spLocks noGrp="1"/>
          </p:cNvSpPr>
          <p:nvPr>
            <p:ph type="dt" sz="half" idx="10"/>
          </p:nvPr>
        </p:nvSpPr>
        <p:spPr/>
        <p:txBody>
          <a:bodyPr/>
          <a:lstStyle/>
          <a:p>
            <a:fld id="{6D68253E-DE7A-BB47-980D-CB589742C118}" type="datetime1">
              <a:rPr lang="en-US" smtClean="0"/>
              <a:t>11/28/2018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2F1D00-BD13-4404-86B0-79703945A0A7}" type="slidenum">
              <a:rPr lang="en-US" smtClean="0"/>
              <a:t>27</a:t>
            </a:fld>
            <a:endParaRPr lang="en-US"/>
          </a:p>
        </p:txBody>
      </p:sp>
      <p:sp>
        <p:nvSpPr>
          <p:cNvPr id="7" name="TextBox 6"/>
          <p:cNvSpPr txBox="1"/>
          <p:nvPr/>
        </p:nvSpPr>
        <p:spPr>
          <a:xfrm>
            <a:off x="8656890" y="6126164"/>
            <a:ext cx="3837061" cy="369332"/>
          </a:xfrm>
          <a:prstGeom prst="rect">
            <a:avLst/>
          </a:prstGeom>
          <a:noFill/>
        </p:spPr>
        <p:txBody>
          <a:bodyPr wrap="square" rtlCol="0">
            <a:spAutoFit/>
          </a:bodyPr>
          <a:lstStyle/>
          <a:p>
            <a:r>
              <a:rPr lang="en-CA" dirty="0" smtClean="0"/>
              <a:t>Davidson CCM 2017 Jan </a:t>
            </a:r>
            <a:r>
              <a:rPr lang="en-CA" dirty="0" err="1" smtClean="0"/>
              <a:t>epub</a:t>
            </a:r>
            <a:endParaRPr lang="en-CA" dirty="0"/>
          </a:p>
        </p:txBody>
      </p:sp>
      <p:sp>
        <p:nvSpPr>
          <p:cNvPr id="8" name="TextBox 7"/>
          <p:cNvSpPr txBox="1"/>
          <p:nvPr/>
        </p:nvSpPr>
        <p:spPr>
          <a:xfrm>
            <a:off x="1021222" y="1521151"/>
            <a:ext cx="9554198" cy="3724096"/>
          </a:xfrm>
          <a:prstGeom prst="rect">
            <a:avLst/>
          </a:prstGeom>
          <a:noFill/>
        </p:spPr>
        <p:txBody>
          <a:bodyPr wrap="square" rtlCol="0">
            <a:spAutoFit/>
          </a:bodyPr>
          <a:lstStyle/>
          <a:p>
            <a:r>
              <a:rPr lang="en-CA" sz="3200" dirty="0" smtClean="0"/>
              <a:t>Family Support</a:t>
            </a:r>
          </a:p>
          <a:p>
            <a:endParaRPr lang="en-CA" dirty="0"/>
          </a:p>
          <a:p>
            <a:pPr marL="285750" indent="-285750">
              <a:buFont typeface="Arial" panose="020B0604020202020204" pitchFamily="34" charset="0"/>
              <a:buChar char="•"/>
            </a:pPr>
            <a:r>
              <a:rPr lang="en-CA" sz="2800" dirty="0" smtClean="0"/>
              <a:t>Family education programs be included as part of clinical care</a:t>
            </a:r>
          </a:p>
          <a:p>
            <a:pPr marL="285750" indent="-285750">
              <a:buFont typeface="Arial" panose="020B0604020202020204" pitchFamily="34" charset="0"/>
              <a:buChar char="•"/>
            </a:pPr>
            <a:r>
              <a:rPr lang="en-CA" sz="2800" dirty="0" smtClean="0"/>
              <a:t>Peer to peer support be implemented</a:t>
            </a:r>
          </a:p>
          <a:p>
            <a:pPr marL="285750" indent="-285750">
              <a:buFont typeface="Arial" panose="020B0604020202020204" pitchFamily="34" charset="0"/>
              <a:buChar char="•"/>
            </a:pPr>
            <a:r>
              <a:rPr lang="en-CA" sz="2800" dirty="0" smtClean="0"/>
              <a:t>ICUs provide families with leaflets that give information about the ICU setting to reduce family member anxiety and stress</a:t>
            </a:r>
          </a:p>
          <a:p>
            <a:endParaRPr lang="en-CA" dirty="0"/>
          </a:p>
        </p:txBody>
      </p:sp>
    </p:spTree>
    <p:extLst>
      <p:ext uri="{BB962C8B-B14F-4D97-AF65-F5344CB8AC3E}">
        <p14:creationId xmlns:p14="http://schemas.microsoft.com/office/powerpoint/2010/main" val="239648767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4460" y="216574"/>
            <a:ext cx="10072460" cy="783284"/>
          </a:xfrm>
        </p:spPr>
        <p:txBody>
          <a:bodyPr/>
          <a:lstStyle/>
          <a:p>
            <a:pPr algn="ctr"/>
            <a:r>
              <a:rPr lang="en-CA" b="1" dirty="0" smtClean="0">
                <a:latin typeface="+mj-lt"/>
              </a:rPr>
              <a:t>Guidelines for Family-Centered Care in the ICU</a:t>
            </a:r>
            <a:endParaRPr lang="en-CA" b="1" dirty="0">
              <a:latin typeface="+mj-lt"/>
            </a:endParaRPr>
          </a:p>
        </p:txBody>
      </p:sp>
      <p:sp>
        <p:nvSpPr>
          <p:cNvPr id="4" name="Date Placeholder 3"/>
          <p:cNvSpPr>
            <a:spLocks noGrp="1"/>
          </p:cNvSpPr>
          <p:nvPr>
            <p:ph type="dt" sz="half" idx="10"/>
          </p:nvPr>
        </p:nvSpPr>
        <p:spPr/>
        <p:txBody>
          <a:bodyPr/>
          <a:lstStyle/>
          <a:p>
            <a:fld id="{6D68253E-DE7A-BB47-980D-CB589742C118}" type="datetime1">
              <a:rPr lang="en-US" smtClean="0"/>
              <a:t>11/28/2018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2F1D00-BD13-4404-86B0-79703945A0A7}" type="slidenum">
              <a:rPr lang="en-US" smtClean="0"/>
              <a:t>28</a:t>
            </a:fld>
            <a:endParaRPr lang="en-US"/>
          </a:p>
        </p:txBody>
      </p:sp>
      <p:sp>
        <p:nvSpPr>
          <p:cNvPr id="7" name="TextBox 6"/>
          <p:cNvSpPr txBox="1"/>
          <p:nvPr/>
        </p:nvSpPr>
        <p:spPr>
          <a:xfrm>
            <a:off x="8656890" y="6126164"/>
            <a:ext cx="3837061" cy="369332"/>
          </a:xfrm>
          <a:prstGeom prst="rect">
            <a:avLst/>
          </a:prstGeom>
          <a:noFill/>
        </p:spPr>
        <p:txBody>
          <a:bodyPr wrap="square" rtlCol="0">
            <a:spAutoFit/>
          </a:bodyPr>
          <a:lstStyle/>
          <a:p>
            <a:r>
              <a:rPr lang="en-CA" dirty="0" smtClean="0"/>
              <a:t>Davidson CCM 2017 Jan </a:t>
            </a:r>
            <a:r>
              <a:rPr lang="en-CA" dirty="0" err="1" smtClean="0"/>
              <a:t>epub</a:t>
            </a:r>
            <a:endParaRPr lang="en-CA" dirty="0"/>
          </a:p>
        </p:txBody>
      </p:sp>
      <p:sp>
        <p:nvSpPr>
          <p:cNvPr id="10" name="TextBox 9"/>
          <p:cNvSpPr txBox="1"/>
          <p:nvPr/>
        </p:nvSpPr>
        <p:spPr>
          <a:xfrm>
            <a:off x="1021222" y="1263294"/>
            <a:ext cx="9554198" cy="3877985"/>
          </a:xfrm>
          <a:prstGeom prst="rect">
            <a:avLst/>
          </a:prstGeom>
          <a:noFill/>
        </p:spPr>
        <p:txBody>
          <a:bodyPr wrap="square" rtlCol="0">
            <a:spAutoFit/>
          </a:bodyPr>
          <a:lstStyle/>
          <a:p>
            <a:r>
              <a:rPr lang="en-CA" sz="3200" dirty="0" smtClean="0"/>
              <a:t>Family Support cont’d</a:t>
            </a:r>
          </a:p>
          <a:p>
            <a:endParaRPr lang="en-CA" dirty="0"/>
          </a:p>
          <a:p>
            <a:pPr marL="285750" indent="-285750">
              <a:buFont typeface="Arial" panose="020B0604020202020204" pitchFamily="34" charset="0"/>
              <a:buChar char="•"/>
            </a:pPr>
            <a:r>
              <a:rPr lang="en-CA" sz="2800" dirty="0" smtClean="0"/>
              <a:t>ICU diaries be implemented</a:t>
            </a:r>
          </a:p>
          <a:p>
            <a:pPr marL="285750" indent="-285750">
              <a:buFont typeface="Arial" panose="020B0604020202020204" pitchFamily="34" charset="0"/>
              <a:buChar char="•"/>
            </a:pPr>
            <a:r>
              <a:rPr lang="en-CA" sz="2800" dirty="0" smtClean="0"/>
              <a:t>Validated decision support tools be implemented to optimize quality of communication, comprehension and reduce decisional conflict</a:t>
            </a:r>
          </a:p>
          <a:p>
            <a:pPr marL="285750" indent="-285750">
              <a:buFont typeface="Arial" panose="020B0604020202020204" pitchFamily="34" charset="0"/>
              <a:buChar char="•"/>
            </a:pPr>
            <a:r>
              <a:rPr lang="en-CA" sz="2800" dirty="0" smtClean="0"/>
              <a:t>Amongst surrogates of ICU deemed to have poor prognosis, clinicians use a structured communications approach (such as VALUES)</a:t>
            </a:r>
            <a:endParaRPr lang="en-CA" sz="2800" dirty="0"/>
          </a:p>
        </p:txBody>
      </p:sp>
    </p:spTree>
    <p:extLst>
      <p:ext uri="{BB962C8B-B14F-4D97-AF65-F5344CB8AC3E}">
        <p14:creationId xmlns:p14="http://schemas.microsoft.com/office/powerpoint/2010/main" val="362554204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4460" y="216574"/>
            <a:ext cx="10072460" cy="723463"/>
          </a:xfrm>
        </p:spPr>
        <p:txBody>
          <a:bodyPr/>
          <a:lstStyle/>
          <a:p>
            <a:pPr algn="ctr"/>
            <a:r>
              <a:rPr lang="en-CA" b="1" dirty="0" smtClean="0">
                <a:latin typeface="+mj-lt"/>
              </a:rPr>
              <a:t>Guidelines for Family-Centered Care in the ICU</a:t>
            </a:r>
            <a:endParaRPr lang="en-CA" b="1" dirty="0">
              <a:latin typeface="+mj-lt"/>
            </a:endParaRPr>
          </a:p>
        </p:txBody>
      </p:sp>
      <p:sp>
        <p:nvSpPr>
          <p:cNvPr id="4" name="Date Placeholder 3"/>
          <p:cNvSpPr>
            <a:spLocks noGrp="1"/>
          </p:cNvSpPr>
          <p:nvPr>
            <p:ph type="dt" sz="half" idx="10"/>
          </p:nvPr>
        </p:nvSpPr>
        <p:spPr/>
        <p:txBody>
          <a:bodyPr/>
          <a:lstStyle/>
          <a:p>
            <a:fld id="{6D68253E-DE7A-BB47-980D-CB589742C118}" type="datetime1">
              <a:rPr lang="en-US" smtClean="0"/>
              <a:t>11/28/2018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2F1D00-BD13-4404-86B0-79703945A0A7}" type="slidenum">
              <a:rPr lang="en-US" smtClean="0"/>
              <a:t>29</a:t>
            </a:fld>
            <a:endParaRPr lang="en-US"/>
          </a:p>
        </p:txBody>
      </p:sp>
      <p:sp>
        <p:nvSpPr>
          <p:cNvPr id="7" name="TextBox 6"/>
          <p:cNvSpPr txBox="1"/>
          <p:nvPr/>
        </p:nvSpPr>
        <p:spPr>
          <a:xfrm>
            <a:off x="8656890" y="6126164"/>
            <a:ext cx="3837061" cy="369332"/>
          </a:xfrm>
          <a:prstGeom prst="rect">
            <a:avLst/>
          </a:prstGeom>
          <a:noFill/>
        </p:spPr>
        <p:txBody>
          <a:bodyPr wrap="square" rtlCol="0">
            <a:spAutoFit/>
          </a:bodyPr>
          <a:lstStyle/>
          <a:p>
            <a:r>
              <a:rPr lang="en-CA" dirty="0" smtClean="0"/>
              <a:t>Davidson CCM 2017 Jan </a:t>
            </a:r>
            <a:r>
              <a:rPr lang="en-CA" dirty="0" err="1" smtClean="0"/>
              <a:t>epub</a:t>
            </a:r>
            <a:endParaRPr lang="en-CA" dirty="0"/>
          </a:p>
        </p:txBody>
      </p:sp>
      <p:sp>
        <p:nvSpPr>
          <p:cNvPr id="13" name="TextBox 12"/>
          <p:cNvSpPr txBox="1"/>
          <p:nvPr/>
        </p:nvSpPr>
        <p:spPr>
          <a:xfrm>
            <a:off x="1316053" y="1557478"/>
            <a:ext cx="9554198" cy="3447098"/>
          </a:xfrm>
          <a:prstGeom prst="rect">
            <a:avLst/>
          </a:prstGeom>
          <a:noFill/>
        </p:spPr>
        <p:txBody>
          <a:bodyPr wrap="square" rtlCol="0">
            <a:spAutoFit/>
          </a:bodyPr>
          <a:lstStyle/>
          <a:p>
            <a:r>
              <a:rPr lang="en-CA" sz="3200" dirty="0" smtClean="0"/>
              <a:t>Communication with family members</a:t>
            </a:r>
          </a:p>
          <a:p>
            <a:endParaRPr lang="en-CA" dirty="0"/>
          </a:p>
          <a:p>
            <a:pPr marL="285750" indent="-285750">
              <a:buFont typeface="Arial" panose="020B0604020202020204" pitchFamily="34" charset="0"/>
              <a:buChar char="•"/>
            </a:pPr>
            <a:r>
              <a:rPr lang="en-CA" sz="2800" dirty="0" smtClean="0"/>
              <a:t>Routine interdisciplinary family conference</a:t>
            </a:r>
          </a:p>
          <a:p>
            <a:pPr marL="285750" indent="-285750">
              <a:buFont typeface="Arial" panose="020B0604020202020204" pitchFamily="34" charset="0"/>
              <a:buChar char="•"/>
            </a:pPr>
            <a:r>
              <a:rPr lang="en-CA" sz="2800" dirty="0" smtClean="0"/>
              <a:t>Structured approaches to communication</a:t>
            </a:r>
          </a:p>
          <a:p>
            <a:pPr marL="285750" indent="-285750">
              <a:buFont typeface="Arial" panose="020B0604020202020204" pitchFamily="34" charset="0"/>
              <a:buChar char="•"/>
            </a:pPr>
            <a:r>
              <a:rPr lang="en-CA" sz="2800" dirty="0" smtClean="0"/>
              <a:t>For family members of patients who are dying, offered a written bereavement brochure</a:t>
            </a:r>
          </a:p>
          <a:p>
            <a:pPr marL="285750" indent="-285750">
              <a:buFont typeface="Arial" panose="020B0604020202020204" pitchFamily="34" charset="0"/>
              <a:buChar char="•"/>
            </a:pPr>
            <a:r>
              <a:rPr lang="en-CA" sz="2800" dirty="0" smtClean="0"/>
              <a:t>ICU clinicians receive family-centered communication training as part of their core critical care training</a:t>
            </a:r>
          </a:p>
        </p:txBody>
      </p:sp>
    </p:spTree>
    <p:extLst>
      <p:ext uri="{BB962C8B-B14F-4D97-AF65-F5344CB8AC3E}">
        <p14:creationId xmlns:p14="http://schemas.microsoft.com/office/powerpoint/2010/main" val="22389426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a:xfrm>
            <a:off x="403073" y="6500746"/>
            <a:ext cx="662114" cy="165156"/>
          </a:xfrm>
        </p:spPr>
        <p:txBody>
          <a:bodyPr/>
          <a:lstStyle/>
          <a:p>
            <a:fld id="{A3032E39-2DD7-6341-87B9-9AB98FE36691}" type="slidenum">
              <a:rPr lang="en-US" smtClean="0"/>
              <a:pPr/>
              <a:t>3</a:t>
            </a:fld>
            <a:endParaRPr lang="en-US" dirty="0"/>
          </a:p>
        </p:txBody>
      </p:sp>
      <p:sp>
        <p:nvSpPr>
          <p:cNvPr id="22" name="Title 21"/>
          <p:cNvSpPr>
            <a:spLocks noGrp="1"/>
          </p:cNvSpPr>
          <p:nvPr>
            <p:ph type="title"/>
          </p:nvPr>
        </p:nvSpPr>
        <p:spPr>
          <a:xfrm>
            <a:off x="504343" y="172017"/>
            <a:ext cx="11173088" cy="977774"/>
          </a:xfrm>
        </p:spPr>
        <p:txBody>
          <a:bodyPr/>
          <a:lstStyle/>
          <a:p>
            <a:pPr algn="ctr"/>
            <a:r>
              <a:rPr lang="en-US" u="sng"/>
              <a:t>The Evolution of “Family” in the Care of Critically Ill Patients</a:t>
            </a:r>
            <a:endParaRPr lang="en-US" dirty="0">
              <a:latin typeface="Helvetica" panose="020B0604020202020204" pitchFamily="34" charset="0"/>
              <a:cs typeface="Helvetica" panose="020B0604020202020204" pitchFamily="34" charset="0"/>
            </a:endParaRPr>
          </a:p>
        </p:txBody>
      </p:sp>
      <p:grpSp>
        <p:nvGrpSpPr>
          <p:cNvPr id="4" name="Group 3"/>
          <p:cNvGrpSpPr/>
          <p:nvPr/>
        </p:nvGrpSpPr>
        <p:grpSpPr>
          <a:xfrm>
            <a:off x="3917541" y="1412305"/>
            <a:ext cx="5471160" cy="1449696"/>
            <a:chOff x="12526" y="1397052"/>
            <a:chExt cx="5471160" cy="1449696"/>
          </a:xfrm>
          <a:solidFill>
            <a:schemeClr val="accent2"/>
          </a:solidFill>
        </p:grpSpPr>
        <p:sp>
          <p:nvSpPr>
            <p:cNvPr id="8" name="Pentagon 7"/>
            <p:cNvSpPr/>
            <p:nvPr/>
          </p:nvSpPr>
          <p:spPr>
            <a:xfrm>
              <a:off x="12526" y="1482768"/>
              <a:ext cx="5471160" cy="1363980"/>
            </a:xfrm>
            <a:prstGeom prst="homePlat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t" anchorCtr="0"/>
            <a:lstStyle/>
            <a:p>
              <a:pPr algn="ctr"/>
              <a:endParaRPr lang="en-US" dirty="0"/>
            </a:p>
          </p:txBody>
        </p:sp>
        <p:sp>
          <p:nvSpPr>
            <p:cNvPr id="14" name="AutoShape 12"/>
            <p:cNvSpPr>
              <a:spLocks/>
            </p:cNvSpPr>
            <p:nvPr/>
          </p:nvSpPr>
          <p:spPr bwMode="auto">
            <a:xfrm>
              <a:off x="36580" y="1397052"/>
              <a:ext cx="4759890" cy="121158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grpFill/>
            <a:ln>
              <a:noFill/>
            </a:ln>
            <a:extLst/>
          </p:spPr>
          <p:txBody>
            <a:bodyPr lIns="26788" tIns="26788" rIns="26788" bIns="26788" anchor="ctr"/>
            <a:lstStyle>
              <a:lvl1pPr algn="ctr" defTabSz="457200">
                <a:defRPr sz="4200">
                  <a:solidFill>
                    <a:srgbClr val="000000"/>
                  </a:solidFill>
                  <a:latin typeface="Gill Sans" pitchFamily="-104" charset="0"/>
                  <a:ea typeface="Gill Sans" pitchFamily="-104" charset="0"/>
                  <a:cs typeface="Gill Sans" pitchFamily="-104" charset="0"/>
                  <a:sym typeface="Gill Sans" pitchFamily="-104" charset="0"/>
                </a:defRPr>
              </a:lvl1pPr>
              <a:lvl2pPr marL="37931725" indent="-37474525" algn="ctr" defTabSz="457200">
                <a:defRPr sz="4200">
                  <a:solidFill>
                    <a:srgbClr val="000000"/>
                  </a:solidFill>
                  <a:latin typeface="Gill Sans" pitchFamily="-104" charset="0"/>
                  <a:ea typeface="Gill Sans" pitchFamily="-104" charset="0"/>
                  <a:cs typeface="Gill Sans" pitchFamily="-104" charset="0"/>
                  <a:sym typeface="Gill Sans" pitchFamily="-104" charset="0"/>
                </a:defRPr>
              </a:lvl2pPr>
              <a:lvl3pPr algn="ctr" defTabSz="457200">
                <a:defRPr sz="4200">
                  <a:solidFill>
                    <a:srgbClr val="000000"/>
                  </a:solidFill>
                  <a:latin typeface="Gill Sans" pitchFamily="-104" charset="0"/>
                  <a:ea typeface="Gill Sans" pitchFamily="-104" charset="0"/>
                  <a:cs typeface="Gill Sans" pitchFamily="-104" charset="0"/>
                  <a:sym typeface="Gill Sans" pitchFamily="-104" charset="0"/>
                </a:defRPr>
              </a:lvl3pPr>
              <a:lvl4pPr algn="ctr" defTabSz="457200">
                <a:defRPr sz="4200">
                  <a:solidFill>
                    <a:srgbClr val="000000"/>
                  </a:solidFill>
                  <a:latin typeface="Gill Sans" pitchFamily="-104" charset="0"/>
                  <a:ea typeface="Gill Sans" pitchFamily="-104" charset="0"/>
                  <a:cs typeface="Gill Sans" pitchFamily="-104" charset="0"/>
                  <a:sym typeface="Gill Sans" pitchFamily="-104" charset="0"/>
                </a:defRPr>
              </a:lvl4pPr>
              <a:lvl5pPr algn="ctr" defTabSz="457200">
                <a:defRPr sz="4200">
                  <a:solidFill>
                    <a:srgbClr val="000000"/>
                  </a:solidFill>
                  <a:latin typeface="Gill Sans" pitchFamily="-104" charset="0"/>
                  <a:ea typeface="Gill Sans" pitchFamily="-104" charset="0"/>
                  <a:cs typeface="Gill Sans" pitchFamily="-104" charset="0"/>
                  <a:sym typeface="Gill Sans" pitchFamily="-104" charset="0"/>
                </a:defRPr>
              </a:lvl5pPr>
              <a:lvl6pPr marL="1828800" indent="457200" algn="ctr" defTabSz="457200" eaLnBrk="0" fontAlgn="base" hangingPunct="0">
                <a:spcBef>
                  <a:spcPct val="0"/>
                </a:spcBef>
                <a:spcAft>
                  <a:spcPct val="0"/>
                </a:spcAft>
                <a:defRPr sz="4200">
                  <a:solidFill>
                    <a:srgbClr val="000000"/>
                  </a:solidFill>
                  <a:latin typeface="Gill Sans" pitchFamily="-104" charset="0"/>
                  <a:ea typeface="Gill Sans" pitchFamily="-104" charset="0"/>
                  <a:cs typeface="Gill Sans" pitchFamily="-104" charset="0"/>
                  <a:sym typeface="Gill Sans" pitchFamily="-104" charset="0"/>
                </a:defRPr>
              </a:lvl6pPr>
              <a:lvl7pPr marL="2286000" indent="457200" algn="ctr" defTabSz="457200" eaLnBrk="0" fontAlgn="base" hangingPunct="0">
                <a:spcBef>
                  <a:spcPct val="0"/>
                </a:spcBef>
                <a:spcAft>
                  <a:spcPct val="0"/>
                </a:spcAft>
                <a:defRPr sz="4200">
                  <a:solidFill>
                    <a:srgbClr val="000000"/>
                  </a:solidFill>
                  <a:latin typeface="Gill Sans" pitchFamily="-104" charset="0"/>
                  <a:ea typeface="Gill Sans" pitchFamily="-104" charset="0"/>
                  <a:cs typeface="Gill Sans" pitchFamily="-104" charset="0"/>
                  <a:sym typeface="Gill Sans" pitchFamily="-104" charset="0"/>
                </a:defRPr>
              </a:lvl7pPr>
              <a:lvl8pPr marL="2743200" indent="457200" algn="ctr" defTabSz="457200" eaLnBrk="0" fontAlgn="base" hangingPunct="0">
                <a:spcBef>
                  <a:spcPct val="0"/>
                </a:spcBef>
                <a:spcAft>
                  <a:spcPct val="0"/>
                </a:spcAft>
                <a:defRPr sz="4200">
                  <a:solidFill>
                    <a:srgbClr val="000000"/>
                  </a:solidFill>
                  <a:latin typeface="Gill Sans" pitchFamily="-104" charset="0"/>
                  <a:ea typeface="Gill Sans" pitchFamily="-104" charset="0"/>
                  <a:cs typeface="Gill Sans" pitchFamily="-104" charset="0"/>
                  <a:sym typeface="Gill Sans" pitchFamily="-104" charset="0"/>
                </a:defRPr>
              </a:lvl8pPr>
              <a:lvl9pPr marL="3200400" indent="457200" algn="ctr" defTabSz="457200" eaLnBrk="0" fontAlgn="base" hangingPunct="0">
                <a:spcBef>
                  <a:spcPct val="0"/>
                </a:spcBef>
                <a:spcAft>
                  <a:spcPct val="0"/>
                </a:spcAft>
                <a:defRPr sz="4200">
                  <a:solidFill>
                    <a:srgbClr val="000000"/>
                  </a:solidFill>
                  <a:latin typeface="Gill Sans" pitchFamily="-104" charset="0"/>
                  <a:ea typeface="Gill Sans" pitchFamily="-104" charset="0"/>
                  <a:cs typeface="Gill Sans" pitchFamily="-104" charset="0"/>
                  <a:sym typeface="Gill Sans" pitchFamily="-104" charset="0"/>
                </a:defRPr>
              </a:lvl9pPr>
            </a:lstStyle>
            <a:p>
              <a:pPr marL="179361" algn="l">
                <a:lnSpc>
                  <a:spcPct val="85000"/>
                </a:lnSpc>
                <a:spcAft>
                  <a:spcPts val="600"/>
                </a:spcAft>
                <a:defRPr/>
              </a:pPr>
              <a:endParaRPr lang="en-US" altLang="en-US" sz="2400" dirty="0" smtClean="0">
                <a:solidFill>
                  <a:schemeClr val="tx1"/>
                </a:solidFill>
                <a:latin typeface="+mn-lt"/>
                <a:ea typeface="+mn-ea"/>
                <a:cs typeface="+mn-cs"/>
                <a:sym typeface="Helvetica" panose="020B0604020202020204" pitchFamily="34" charset="0"/>
              </a:endParaRPr>
            </a:p>
            <a:p>
              <a:pPr marL="179361" algn="l">
                <a:lnSpc>
                  <a:spcPct val="85000"/>
                </a:lnSpc>
                <a:spcAft>
                  <a:spcPts val="600"/>
                </a:spcAft>
                <a:defRPr/>
              </a:pPr>
              <a:r>
                <a:rPr lang="en-US" altLang="en-US" sz="2400" dirty="0" smtClean="0">
                  <a:solidFill>
                    <a:schemeClr val="tx1"/>
                  </a:solidFill>
                  <a:latin typeface="+mn-lt"/>
                  <a:ea typeface="+mn-ea"/>
                  <a:cs typeface="+mn-cs"/>
                  <a:sym typeface="Helvetica" panose="020B0604020202020204" pitchFamily="34" charset="0"/>
                </a:rPr>
                <a:t>Family Satisfaction with ICU (FS-ICU)</a:t>
              </a:r>
            </a:p>
            <a:p>
              <a:pPr marL="179361" algn="l">
                <a:lnSpc>
                  <a:spcPct val="85000"/>
                </a:lnSpc>
                <a:spcAft>
                  <a:spcPts val="600"/>
                </a:spcAft>
                <a:defRPr/>
              </a:pPr>
              <a:r>
                <a:rPr lang="en-US" altLang="en-US" sz="2400" dirty="0" smtClean="0">
                  <a:solidFill>
                    <a:schemeClr val="tx1"/>
                  </a:solidFill>
                  <a:latin typeface="+mn-lt"/>
                  <a:ea typeface="+mn-ea"/>
                  <a:cs typeface="+mn-cs"/>
                  <a:sym typeface="Helvetica" panose="020B0604020202020204" pitchFamily="34" charset="0"/>
                </a:rPr>
                <a:t>Critical Care Family Needs Inventory (CCFNI)</a:t>
              </a:r>
              <a:endParaRPr lang="en-US" altLang="en-US" sz="1600" dirty="0">
                <a:solidFill>
                  <a:schemeClr val="tx1"/>
                </a:solidFill>
              </a:endParaRPr>
            </a:p>
          </p:txBody>
        </p:sp>
      </p:grpSp>
      <p:grpSp>
        <p:nvGrpSpPr>
          <p:cNvPr id="5" name="Group 4"/>
          <p:cNvGrpSpPr/>
          <p:nvPr/>
        </p:nvGrpSpPr>
        <p:grpSpPr>
          <a:xfrm>
            <a:off x="3917541" y="2873840"/>
            <a:ext cx="5471160" cy="1773169"/>
            <a:chOff x="12526" y="2668209"/>
            <a:chExt cx="5471160" cy="1680688"/>
          </a:xfrm>
          <a:solidFill>
            <a:schemeClr val="accent1"/>
          </a:solidFill>
        </p:grpSpPr>
        <p:sp>
          <p:nvSpPr>
            <p:cNvPr id="9" name="Pentagon 8"/>
            <p:cNvSpPr/>
            <p:nvPr/>
          </p:nvSpPr>
          <p:spPr>
            <a:xfrm>
              <a:off x="12526" y="2668209"/>
              <a:ext cx="5471160" cy="1603478"/>
            </a:xfrm>
            <a:prstGeom prst="homePlate">
              <a:avLst>
                <a:gd name="adj" fmla="val 48218"/>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t" anchorCtr="0"/>
            <a:lstStyle/>
            <a:p>
              <a:pPr algn="ctr"/>
              <a:endParaRPr lang="en-US" dirty="0"/>
            </a:p>
          </p:txBody>
        </p:sp>
        <p:sp>
          <p:nvSpPr>
            <p:cNvPr id="17" name="AutoShape 12"/>
            <p:cNvSpPr>
              <a:spLocks/>
            </p:cNvSpPr>
            <p:nvPr/>
          </p:nvSpPr>
          <p:spPr bwMode="auto">
            <a:xfrm>
              <a:off x="12526" y="2676416"/>
              <a:ext cx="4636799" cy="1672481"/>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grpFill/>
            <a:ln>
              <a:noFill/>
            </a:ln>
            <a:extLst/>
          </p:spPr>
          <p:txBody>
            <a:bodyPr lIns="26788" tIns="26788" rIns="26788" bIns="26788" anchor="ctr"/>
            <a:lstStyle>
              <a:lvl1pPr algn="ctr" defTabSz="457200">
                <a:defRPr sz="4200">
                  <a:solidFill>
                    <a:srgbClr val="000000"/>
                  </a:solidFill>
                  <a:latin typeface="Gill Sans" pitchFamily="-104" charset="0"/>
                  <a:ea typeface="Gill Sans" pitchFamily="-104" charset="0"/>
                  <a:cs typeface="Gill Sans" pitchFamily="-104" charset="0"/>
                  <a:sym typeface="Gill Sans" pitchFamily="-104" charset="0"/>
                </a:defRPr>
              </a:lvl1pPr>
              <a:lvl2pPr marL="37931725" indent="-37474525" algn="ctr" defTabSz="457200">
                <a:defRPr sz="4200">
                  <a:solidFill>
                    <a:srgbClr val="000000"/>
                  </a:solidFill>
                  <a:latin typeface="Gill Sans" pitchFamily="-104" charset="0"/>
                  <a:ea typeface="Gill Sans" pitchFamily="-104" charset="0"/>
                  <a:cs typeface="Gill Sans" pitchFamily="-104" charset="0"/>
                  <a:sym typeface="Gill Sans" pitchFamily="-104" charset="0"/>
                </a:defRPr>
              </a:lvl2pPr>
              <a:lvl3pPr algn="ctr" defTabSz="457200">
                <a:defRPr sz="4200">
                  <a:solidFill>
                    <a:srgbClr val="000000"/>
                  </a:solidFill>
                  <a:latin typeface="Gill Sans" pitchFamily="-104" charset="0"/>
                  <a:ea typeface="Gill Sans" pitchFamily="-104" charset="0"/>
                  <a:cs typeface="Gill Sans" pitchFamily="-104" charset="0"/>
                  <a:sym typeface="Gill Sans" pitchFamily="-104" charset="0"/>
                </a:defRPr>
              </a:lvl3pPr>
              <a:lvl4pPr algn="ctr" defTabSz="457200">
                <a:defRPr sz="4200">
                  <a:solidFill>
                    <a:srgbClr val="000000"/>
                  </a:solidFill>
                  <a:latin typeface="Gill Sans" pitchFamily="-104" charset="0"/>
                  <a:ea typeface="Gill Sans" pitchFamily="-104" charset="0"/>
                  <a:cs typeface="Gill Sans" pitchFamily="-104" charset="0"/>
                  <a:sym typeface="Gill Sans" pitchFamily="-104" charset="0"/>
                </a:defRPr>
              </a:lvl4pPr>
              <a:lvl5pPr algn="ctr" defTabSz="457200">
                <a:defRPr sz="4200">
                  <a:solidFill>
                    <a:srgbClr val="000000"/>
                  </a:solidFill>
                  <a:latin typeface="Gill Sans" pitchFamily="-104" charset="0"/>
                  <a:ea typeface="Gill Sans" pitchFamily="-104" charset="0"/>
                  <a:cs typeface="Gill Sans" pitchFamily="-104" charset="0"/>
                  <a:sym typeface="Gill Sans" pitchFamily="-104" charset="0"/>
                </a:defRPr>
              </a:lvl5pPr>
              <a:lvl6pPr marL="1828800" indent="457200" algn="ctr" defTabSz="457200" eaLnBrk="0" fontAlgn="base" hangingPunct="0">
                <a:spcBef>
                  <a:spcPct val="0"/>
                </a:spcBef>
                <a:spcAft>
                  <a:spcPct val="0"/>
                </a:spcAft>
                <a:defRPr sz="4200">
                  <a:solidFill>
                    <a:srgbClr val="000000"/>
                  </a:solidFill>
                  <a:latin typeface="Gill Sans" pitchFamily="-104" charset="0"/>
                  <a:ea typeface="Gill Sans" pitchFamily="-104" charset="0"/>
                  <a:cs typeface="Gill Sans" pitchFamily="-104" charset="0"/>
                  <a:sym typeface="Gill Sans" pitchFamily="-104" charset="0"/>
                </a:defRPr>
              </a:lvl6pPr>
              <a:lvl7pPr marL="2286000" indent="457200" algn="ctr" defTabSz="457200" eaLnBrk="0" fontAlgn="base" hangingPunct="0">
                <a:spcBef>
                  <a:spcPct val="0"/>
                </a:spcBef>
                <a:spcAft>
                  <a:spcPct val="0"/>
                </a:spcAft>
                <a:defRPr sz="4200">
                  <a:solidFill>
                    <a:srgbClr val="000000"/>
                  </a:solidFill>
                  <a:latin typeface="Gill Sans" pitchFamily="-104" charset="0"/>
                  <a:ea typeface="Gill Sans" pitchFamily="-104" charset="0"/>
                  <a:cs typeface="Gill Sans" pitchFamily="-104" charset="0"/>
                  <a:sym typeface="Gill Sans" pitchFamily="-104" charset="0"/>
                </a:defRPr>
              </a:lvl7pPr>
              <a:lvl8pPr marL="2743200" indent="457200" algn="ctr" defTabSz="457200" eaLnBrk="0" fontAlgn="base" hangingPunct="0">
                <a:spcBef>
                  <a:spcPct val="0"/>
                </a:spcBef>
                <a:spcAft>
                  <a:spcPct val="0"/>
                </a:spcAft>
                <a:defRPr sz="4200">
                  <a:solidFill>
                    <a:srgbClr val="000000"/>
                  </a:solidFill>
                  <a:latin typeface="Gill Sans" pitchFamily="-104" charset="0"/>
                  <a:ea typeface="Gill Sans" pitchFamily="-104" charset="0"/>
                  <a:cs typeface="Gill Sans" pitchFamily="-104" charset="0"/>
                  <a:sym typeface="Gill Sans" pitchFamily="-104" charset="0"/>
                </a:defRPr>
              </a:lvl8pPr>
              <a:lvl9pPr marL="3200400" indent="457200" algn="ctr" defTabSz="457200" eaLnBrk="0" fontAlgn="base" hangingPunct="0">
                <a:spcBef>
                  <a:spcPct val="0"/>
                </a:spcBef>
                <a:spcAft>
                  <a:spcPct val="0"/>
                </a:spcAft>
                <a:defRPr sz="4200">
                  <a:solidFill>
                    <a:srgbClr val="000000"/>
                  </a:solidFill>
                  <a:latin typeface="Gill Sans" pitchFamily="-104" charset="0"/>
                  <a:ea typeface="Gill Sans" pitchFamily="-104" charset="0"/>
                  <a:cs typeface="Gill Sans" pitchFamily="-104" charset="0"/>
                  <a:sym typeface="Gill Sans" pitchFamily="-104" charset="0"/>
                </a:defRPr>
              </a:lvl9pPr>
            </a:lstStyle>
            <a:p>
              <a:pPr marL="179361" algn="l">
                <a:lnSpc>
                  <a:spcPct val="85000"/>
                </a:lnSpc>
                <a:spcAft>
                  <a:spcPts val="600"/>
                </a:spcAft>
                <a:defRPr/>
              </a:pPr>
              <a:endParaRPr lang="en-US" altLang="en-US" sz="2400" dirty="0" smtClean="0">
                <a:solidFill>
                  <a:schemeClr val="bg1"/>
                </a:solidFill>
                <a:latin typeface="+mn-lt"/>
                <a:ea typeface="+mn-ea"/>
                <a:cs typeface="+mn-cs"/>
                <a:sym typeface="Helvetica" panose="020B0604020202020204" pitchFamily="34" charset="0"/>
              </a:endParaRPr>
            </a:p>
            <a:p>
              <a:pPr marL="179361" algn="l">
                <a:lnSpc>
                  <a:spcPct val="85000"/>
                </a:lnSpc>
                <a:spcAft>
                  <a:spcPts val="600"/>
                </a:spcAft>
                <a:defRPr/>
              </a:pPr>
              <a:r>
                <a:rPr lang="en-CA" altLang="en-US" sz="2400" dirty="0" smtClean="0">
                  <a:solidFill>
                    <a:schemeClr val="bg1"/>
                  </a:solidFill>
                  <a:latin typeface="+mn-lt"/>
                  <a:ea typeface="+mn-ea"/>
                  <a:cs typeface="+mn-cs"/>
                  <a:sym typeface="Helvetica" panose="020B0604020202020204" pitchFamily="34" charset="0"/>
                </a:rPr>
                <a:t>SCCM Guidelines for Family-Centered Care in the ICU</a:t>
              </a:r>
              <a:endParaRPr lang="en-CA" altLang="en-US" sz="1600" dirty="0">
                <a:solidFill>
                  <a:schemeClr val="bg1"/>
                </a:solidFill>
              </a:endParaRPr>
            </a:p>
            <a:p>
              <a:pPr marL="179361" algn="l">
                <a:lnSpc>
                  <a:spcPct val="85000"/>
                </a:lnSpc>
                <a:defRPr/>
              </a:pPr>
              <a:endParaRPr lang="en-US" altLang="en-US" sz="1600" dirty="0" smtClean="0">
                <a:solidFill>
                  <a:schemeClr val="bg1"/>
                </a:solidFill>
              </a:endParaRPr>
            </a:p>
            <a:p>
              <a:pPr marL="179361" algn="l">
                <a:lnSpc>
                  <a:spcPct val="85000"/>
                </a:lnSpc>
                <a:spcAft>
                  <a:spcPts val="600"/>
                </a:spcAft>
                <a:defRPr/>
              </a:pPr>
              <a:endParaRPr lang="en-US" altLang="en-US" sz="2400" dirty="0">
                <a:solidFill>
                  <a:schemeClr val="bg1"/>
                </a:solidFill>
                <a:latin typeface="+mn-lt"/>
                <a:ea typeface="+mn-ea"/>
                <a:cs typeface="+mn-cs"/>
                <a:sym typeface="Helvetica" panose="020B0604020202020204" pitchFamily="34" charset="0"/>
              </a:endParaRPr>
            </a:p>
          </p:txBody>
        </p:sp>
      </p:grpSp>
      <p:grpSp>
        <p:nvGrpSpPr>
          <p:cNvPr id="6" name="Group 5"/>
          <p:cNvGrpSpPr/>
          <p:nvPr/>
        </p:nvGrpSpPr>
        <p:grpSpPr>
          <a:xfrm>
            <a:off x="3867857" y="4586051"/>
            <a:ext cx="5544898" cy="1363980"/>
            <a:chOff x="-37158" y="4271688"/>
            <a:chExt cx="5544898" cy="1363980"/>
          </a:xfrm>
          <a:solidFill>
            <a:schemeClr val="tx2"/>
          </a:solidFill>
        </p:grpSpPr>
        <p:sp>
          <p:nvSpPr>
            <p:cNvPr id="10" name="Pentagon 9"/>
            <p:cNvSpPr/>
            <p:nvPr/>
          </p:nvSpPr>
          <p:spPr>
            <a:xfrm>
              <a:off x="36580" y="4271688"/>
              <a:ext cx="5471160" cy="1363980"/>
            </a:xfrm>
            <a:prstGeom prst="homePlat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t" anchorCtr="0"/>
            <a:lstStyle/>
            <a:p>
              <a:pPr algn="ctr"/>
              <a:endParaRPr lang="en-US" sz="2400" dirty="0">
                <a:latin typeface="Rockwell" panose="02060603020205020403" pitchFamily="18" charset="0"/>
              </a:endParaRPr>
            </a:p>
          </p:txBody>
        </p:sp>
        <p:sp>
          <p:nvSpPr>
            <p:cNvPr id="20" name="AutoShape 12"/>
            <p:cNvSpPr>
              <a:spLocks/>
            </p:cNvSpPr>
            <p:nvPr/>
          </p:nvSpPr>
          <p:spPr bwMode="auto">
            <a:xfrm>
              <a:off x="-37158" y="4310111"/>
              <a:ext cx="5293235" cy="861925"/>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grpFill/>
            <a:ln>
              <a:noFill/>
            </a:ln>
            <a:extLst/>
          </p:spPr>
          <p:txBody>
            <a:bodyPr lIns="26788" tIns="26788" rIns="26788" bIns="26788" anchor="ctr"/>
            <a:lstStyle>
              <a:lvl1pPr algn="ctr" defTabSz="457200">
                <a:defRPr sz="4200">
                  <a:solidFill>
                    <a:srgbClr val="000000"/>
                  </a:solidFill>
                  <a:latin typeface="Gill Sans" pitchFamily="-104" charset="0"/>
                  <a:ea typeface="Gill Sans" pitchFamily="-104" charset="0"/>
                  <a:cs typeface="Gill Sans" pitchFamily="-104" charset="0"/>
                  <a:sym typeface="Gill Sans" pitchFamily="-104" charset="0"/>
                </a:defRPr>
              </a:lvl1pPr>
              <a:lvl2pPr marL="37931725" indent="-37474525" algn="ctr" defTabSz="457200">
                <a:defRPr sz="4200">
                  <a:solidFill>
                    <a:srgbClr val="000000"/>
                  </a:solidFill>
                  <a:latin typeface="Gill Sans" pitchFamily="-104" charset="0"/>
                  <a:ea typeface="Gill Sans" pitchFamily="-104" charset="0"/>
                  <a:cs typeface="Gill Sans" pitchFamily="-104" charset="0"/>
                  <a:sym typeface="Gill Sans" pitchFamily="-104" charset="0"/>
                </a:defRPr>
              </a:lvl2pPr>
              <a:lvl3pPr algn="ctr" defTabSz="457200">
                <a:defRPr sz="4200">
                  <a:solidFill>
                    <a:srgbClr val="000000"/>
                  </a:solidFill>
                  <a:latin typeface="Gill Sans" pitchFamily="-104" charset="0"/>
                  <a:ea typeface="Gill Sans" pitchFamily="-104" charset="0"/>
                  <a:cs typeface="Gill Sans" pitchFamily="-104" charset="0"/>
                  <a:sym typeface="Gill Sans" pitchFamily="-104" charset="0"/>
                </a:defRPr>
              </a:lvl3pPr>
              <a:lvl4pPr algn="ctr" defTabSz="457200">
                <a:defRPr sz="4200">
                  <a:solidFill>
                    <a:srgbClr val="000000"/>
                  </a:solidFill>
                  <a:latin typeface="Gill Sans" pitchFamily="-104" charset="0"/>
                  <a:ea typeface="Gill Sans" pitchFamily="-104" charset="0"/>
                  <a:cs typeface="Gill Sans" pitchFamily="-104" charset="0"/>
                  <a:sym typeface="Gill Sans" pitchFamily="-104" charset="0"/>
                </a:defRPr>
              </a:lvl4pPr>
              <a:lvl5pPr algn="ctr" defTabSz="457200">
                <a:defRPr sz="4200">
                  <a:solidFill>
                    <a:srgbClr val="000000"/>
                  </a:solidFill>
                  <a:latin typeface="Gill Sans" pitchFamily="-104" charset="0"/>
                  <a:ea typeface="Gill Sans" pitchFamily="-104" charset="0"/>
                  <a:cs typeface="Gill Sans" pitchFamily="-104" charset="0"/>
                  <a:sym typeface="Gill Sans" pitchFamily="-104" charset="0"/>
                </a:defRPr>
              </a:lvl5pPr>
              <a:lvl6pPr marL="1828800" indent="457200" algn="ctr" defTabSz="457200" eaLnBrk="0" fontAlgn="base" hangingPunct="0">
                <a:spcBef>
                  <a:spcPct val="0"/>
                </a:spcBef>
                <a:spcAft>
                  <a:spcPct val="0"/>
                </a:spcAft>
                <a:defRPr sz="4200">
                  <a:solidFill>
                    <a:srgbClr val="000000"/>
                  </a:solidFill>
                  <a:latin typeface="Gill Sans" pitchFamily="-104" charset="0"/>
                  <a:ea typeface="Gill Sans" pitchFamily="-104" charset="0"/>
                  <a:cs typeface="Gill Sans" pitchFamily="-104" charset="0"/>
                  <a:sym typeface="Gill Sans" pitchFamily="-104" charset="0"/>
                </a:defRPr>
              </a:lvl6pPr>
              <a:lvl7pPr marL="2286000" indent="457200" algn="ctr" defTabSz="457200" eaLnBrk="0" fontAlgn="base" hangingPunct="0">
                <a:spcBef>
                  <a:spcPct val="0"/>
                </a:spcBef>
                <a:spcAft>
                  <a:spcPct val="0"/>
                </a:spcAft>
                <a:defRPr sz="4200">
                  <a:solidFill>
                    <a:srgbClr val="000000"/>
                  </a:solidFill>
                  <a:latin typeface="Gill Sans" pitchFamily="-104" charset="0"/>
                  <a:ea typeface="Gill Sans" pitchFamily="-104" charset="0"/>
                  <a:cs typeface="Gill Sans" pitchFamily="-104" charset="0"/>
                  <a:sym typeface="Gill Sans" pitchFamily="-104" charset="0"/>
                </a:defRPr>
              </a:lvl7pPr>
              <a:lvl8pPr marL="2743200" indent="457200" algn="ctr" defTabSz="457200" eaLnBrk="0" fontAlgn="base" hangingPunct="0">
                <a:spcBef>
                  <a:spcPct val="0"/>
                </a:spcBef>
                <a:spcAft>
                  <a:spcPct val="0"/>
                </a:spcAft>
                <a:defRPr sz="4200">
                  <a:solidFill>
                    <a:srgbClr val="000000"/>
                  </a:solidFill>
                  <a:latin typeface="Gill Sans" pitchFamily="-104" charset="0"/>
                  <a:ea typeface="Gill Sans" pitchFamily="-104" charset="0"/>
                  <a:cs typeface="Gill Sans" pitchFamily="-104" charset="0"/>
                  <a:sym typeface="Gill Sans" pitchFamily="-104" charset="0"/>
                </a:defRPr>
              </a:lvl8pPr>
              <a:lvl9pPr marL="3200400" indent="457200" algn="ctr" defTabSz="457200" eaLnBrk="0" fontAlgn="base" hangingPunct="0">
                <a:spcBef>
                  <a:spcPct val="0"/>
                </a:spcBef>
                <a:spcAft>
                  <a:spcPct val="0"/>
                </a:spcAft>
                <a:defRPr sz="4200">
                  <a:solidFill>
                    <a:srgbClr val="000000"/>
                  </a:solidFill>
                  <a:latin typeface="Gill Sans" pitchFamily="-104" charset="0"/>
                  <a:ea typeface="Gill Sans" pitchFamily="-104" charset="0"/>
                  <a:cs typeface="Gill Sans" pitchFamily="-104" charset="0"/>
                  <a:sym typeface="Gill Sans" pitchFamily="-104" charset="0"/>
                </a:defRPr>
              </a:lvl9pPr>
            </a:lstStyle>
            <a:p>
              <a:pPr marL="179361" algn="l">
                <a:lnSpc>
                  <a:spcPct val="85000"/>
                </a:lnSpc>
                <a:spcAft>
                  <a:spcPts val="600"/>
                </a:spcAft>
                <a:defRPr/>
              </a:pPr>
              <a:endParaRPr lang="en-US" altLang="en-US" sz="2400" dirty="0" smtClean="0">
                <a:solidFill>
                  <a:schemeClr val="bg1"/>
                </a:solidFill>
                <a:latin typeface="Rockwell" panose="02060603020205020403" pitchFamily="18" charset="0"/>
              </a:endParaRPr>
            </a:p>
            <a:p>
              <a:pPr marL="179361" algn="l">
                <a:lnSpc>
                  <a:spcPct val="85000"/>
                </a:lnSpc>
                <a:spcAft>
                  <a:spcPts val="600"/>
                </a:spcAft>
                <a:defRPr/>
              </a:pPr>
              <a:endParaRPr lang="en-US" altLang="en-US" sz="2400" dirty="0">
                <a:solidFill>
                  <a:schemeClr val="bg1"/>
                </a:solidFill>
                <a:latin typeface="Rockwell" panose="02060603020205020403" pitchFamily="18" charset="0"/>
              </a:endParaRPr>
            </a:p>
            <a:p>
              <a:pPr marL="179361" algn="l">
                <a:lnSpc>
                  <a:spcPct val="85000"/>
                </a:lnSpc>
                <a:spcAft>
                  <a:spcPts val="600"/>
                </a:spcAft>
                <a:defRPr/>
              </a:pPr>
              <a:r>
                <a:rPr lang="en-US" altLang="en-US" sz="2000" u="sng" dirty="0">
                  <a:solidFill>
                    <a:schemeClr val="bg1"/>
                  </a:solidFill>
                  <a:latin typeface="+mj-lt"/>
                </a:rPr>
                <a:t>Im</a:t>
              </a:r>
              <a:r>
                <a:rPr lang="en-US" altLang="en-US" sz="2000" dirty="0">
                  <a:solidFill>
                    <a:schemeClr val="bg1"/>
                  </a:solidFill>
                  <a:latin typeface="+mj-lt"/>
                </a:rPr>
                <a:t>proving </a:t>
              </a:r>
              <a:r>
                <a:rPr lang="en-US" altLang="en-US" sz="2000" u="sng" dirty="0">
                  <a:solidFill>
                    <a:schemeClr val="bg1"/>
                  </a:solidFill>
                  <a:latin typeface="+mj-lt"/>
                </a:rPr>
                <a:t>Pa</a:t>
              </a:r>
              <a:r>
                <a:rPr lang="en-US" altLang="en-US" sz="2000" dirty="0">
                  <a:solidFill>
                    <a:schemeClr val="bg1"/>
                  </a:solidFill>
                  <a:latin typeface="+mj-lt"/>
                </a:rPr>
                <a:t>rtnerships with F</a:t>
              </a:r>
              <a:r>
                <a:rPr lang="en-US" altLang="en-US" sz="2000" u="sng" dirty="0">
                  <a:solidFill>
                    <a:schemeClr val="bg1"/>
                  </a:solidFill>
                  <a:latin typeface="+mj-lt"/>
                </a:rPr>
                <a:t>a</a:t>
              </a:r>
              <a:r>
                <a:rPr lang="en-US" altLang="en-US" sz="2000" dirty="0">
                  <a:solidFill>
                    <a:schemeClr val="bg1"/>
                  </a:solidFill>
                  <a:latin typeface="+mj-lt"/>
                </a:rPr>
                <a:t>mily Members of I</a:t>
              </a:r>
              <a:r>
                <a:rPr lang="en-US" altLang="en-US" sz="2000" u="sng" dirty="0">
                  <a:solidFill>
                    <a:schemeClr val="bg1"/>
                  </a:solidFill>
                  <a:latin typeface="+mj-lt"/>
                </a:rPr>
                <a:t>C</a:t>
              </a:r>
              <a:r>
                <a:rPr lang="en-US" altLang="en-US" sz="2000" dirty="0">
                  <a:solidFill>
                    <a:schemeClr val="bg1"/>
                  </a:solidFill>
                  <a:latin typeface="+mj-lt"/>
                </a:rPr>
                <a:t>U Patien</a:t>
              </a:r>
              <a:r>
                <a:rPr lang="en-US" altLang="en-US" sz="2000" u="sng" dirty="0">
                  <a:solidFill>
                    <a:schemeClr val="bg1"/>
                  </a:solidFill>
                  <a:latin typeface="+mj-lt"/>
                </a:rPr>
                <a:t>t</a:t>
              </a:r>
              <a:r>
                <a:rPr lang="en-US" altLang="en-US" sz="2000" dirty="0">
                  <a:solidFill>
                    <a:schemeClr val="bg1"/>
                  </a:solidFill>
                  <a:latin typeface="+mj-lt"/>
                </a:rPr>
                <a:t>s: </a:t>
              </a:r>
              <a:r>
                <a:rPr lang="en-US" altLang="en-US" sz="2000" dirty="0" smtClean="0">
                  <a:solidFill>
                    <a:schemeClr val="bg1"/>
                  </a:solidFill>
                  <a:latin typeface="+mj-lt"/>
                </a:rPr>
                <a:t>The </a:t>
              </a:r>
              <a:r>
                <a:rPr lang="en-US" altLang="en-US" sz="2000" dirty="0">
                  <a:solidFill>
                    <a:schemeClr val="bg1"/>
                  </a:solidFill>
                  <a:latin typeface="+mj-lt"/>
                </a:rPr>
                <a:t>IMPACT </a:t>
              </a:r>
              <a:r>
                <a:rPr lang="en-US" altLang="en-US" sz="2000" dirty="0" smtClean="0">
                  <a:solidFill>
                    <a:schemeClr val="bg1"/>
                  </a:solidFill>
                  <a:latin typeface="+mj-lt"/>
                </a:rPr>
                <a:t>Trial</a:t>
              </a:r>
            </a:p>
            <a:p>
              <a:pPr marL="179361" algn="l">
                <a:lnSpc>
                  <a:spcPct val="85000"/>
                </a:lnSpc>
                <a:spcAft>
                  <a:spcPts val="600"/>
                </a:spcAft>
                <a:defRPr/>
              </a:pPr>
              <a:r>
                <a:rPr lang="en-US" altLang="en-US" sz="2000" dirty="0" smtClean="0">
                  <a:solidFill>
                    <a:schemeClr val="bg1"/>
                  </a:solidFill>
                  <a:latin typeface="+mj-lt"/>
                </a:rPr>
                <a:t>Family Engagement Survey</a:t>
              </a:r>
            </a:p>
            <a:p>
              <a:pPr marL="179361" algn="l">
                <a:lnSpc>
                  <a:spcPct val="85000"/>
                </a:lnSpc>
                <a:spcAft>
                  <a:spcPts val="600"/>
                </a:spcAft>
                <a:defRPr/>
              </a:pPr>
              <a:endParaRPr lang="en-US" altLang="en-US" sz="2400" dirty="0">
                <a:solidFill>
                  <a:schemeClr val="bg1"/>
                </a:solidFill>
                <a:latin typeface="Rockwell" panose="02060603020205020403" pitchFamily="18" charset="0"/>
              </a:endParaRPr>
            </a:p>
          </p:txBody>
        </p:sp>
      </p:grpSp>
      <p:sp>
        <p:nvSpPr>
          <p:cNvPr id="7" name="TextBox 6"/>
          <p:cNvSpPr txBox="1"/>
          <p:nvPr/>
        </p:nvSpPr>
        <p:spPr>
          <a:xfrm>
            <a:off x="1535704" y="1498021"/>
            <a:ext cx="1776521" cy="1363980"/>
          </a:xfrm>
          <a:prstGeom prst="rect">
            <a:avLst/>
          </a:prstGeom>
          <a:noFill/>
        </p:spPr>
        <p:txBody>
          <a:bodyPr wrap="square" lIns="0" tIns="0" rIns="0" bIns="0" rtlCol="0" anchor="ctr" anchorCtr="0">
            <a:noAutofit/>
          </a:bodyPr>
          <a:lstStyle/>
          <a:p>
            <a:pPr>
              <a:lnSpc>
                <a:spcPts val="1900"/>
              </a:lnSpc>
            </a:pPr>
            <a:r>
              <a:rPr lang="en-US" sz="2300" b="1" dirty="0" smtClean="0">
                <a:latin typeface="Helvetica" panose="020B0604020202020204" pitchFamily="34" charset="0"/>
                <a:cs typeface="Helvetica" panose="020B0604020202020204" pitchFamily="34" charset="0"/>
              </a:rPr>
              <a:t>Families’ Experience</a:t>
            </a:r>
            <a:endParaRPr lang="en-US" sz="2300" b="1" dirty="0">
              <a:latin typeface="Helvetica" panose="020B0604020202020204" pitchFamily="34" charset="0"/>
              <a:cs typeface="Helvetica" panose="020B0604020202020204" pitchFamily="34" charset="0"/>
            </a:endParaRPr>
          </a:p>
        </p:txBody>
      </p:sp>
      <p:sp>
        <p:nvSpPr>
          <p:cNvPr id="18" name="TextBox 17"/>
          <p:cNvSpPr txBox="1"/>
          <p:nvPr/>
        </p:nvSpPr>
        <p:spPr>
          <a:xfrm>
            <a:off x="1535704" y="3105754"/>
            <a:ext cx="1693015" cy="1551358"/>
          </a:xfrm>
          <a:prstGeom prst="rect">
            <a:avLst/>
          </a:prstGeom>
          <a:noFill/>
        </p:spPr>
        <p:txBody>
          <a:bodyPr wrap="square" lIns="0" tIns="0" rIns="0" bIns="0" rtlCol="0" anchor="ctr" anchorCtr="0">
            <a:noAutofit/>
          </a:bodyPr>
          <a:lstStyle/>
          <a:p>
            <a:pPr>
              <a:lnSpc>
                <a:spcPts val="1900"/>
              </a:lnSpc>
            </a:pPr>
            <a:r>
              <a:rPr lang="en-US" sz="2300" b="1" dirty="0" smtClean="0">
                <a:solidFill>
                  <a:schemeClr val="accent1"/>
                </a:solidFill>
                <a:latin typeface="Helvetica" panose="020B0604020202020204" pitchFamily="34" charset="0"/>
                <a:cs typeface="Helvetica" panose="020B0604020202020204" pitchFamily="34" charset="0"/>
              </a:rPr>
              <a:t>Family Centered</a:t>
            </a:r>
          </a:p>
          <a:p>
            <a:pPr>
              <a:lnSpc>
                <a:spcPts val="1900"/>
              </a:lnSpc>
            </a:pPr>
            <a:r>
              <a:rPr lang="en-US" sz="2300" b="1" dirty="0" smtClean="0">
                <a:solidFill>
                  <a:schemeClr val="accent1"/>
                </a:solidFill>
                <a:latin typeface="Helvetica" panose="020B0604020202020204" pitchFamily="34" charset="0"/>
                <a:cs typeface="Helvetica" panose="020B0604020202020204" pitchFamily="34" charset="0"/>
              </a:rPr>
              <a:t>Care</a:t>
            </a:r>
            <a:endParaRPr lang="en-US" sz="2300" b="1" dirty="0">
              <a:solidFill>
                <a:schemeClr val="accent1"/>
              </a:solidFill>
              <a:latin typeface="Helvetica" panose="020B0604020202020204" pitchFamily="34" charset="0"/>
              <a:cs typeface="Helvetica" panose="020B0604020202020204" pitchFamily="34" charset="0"/>
            </a:endParaRPr>
          </a:p>
        </p:txBody>
      </p:sp>
      <p:sp>
        <p:nvSpPr>
          <p:cNvPr id="19" name="TextBox 18"/>
          <p:cNvSpPr txBox="1"/>
          <p:nvPr/>
        </p:nvSpPr>
        <p:spPr>
          <a:xfrm>
            <a:off x="1535704" y="4647011"/>
            <a:ext cx="1776524" cy="1363980"/>
          </a:xfrm>
          <a:prstGeom prst="rect">
            <a:avLst/>
          </a:prstGeom>
          <a:noFill/>
        </p:spPr>
        <p:txBody>
          <a:bodyPr wrap="square" lIns="0" tIns="0" rIns="0" bIns="0" rtlCol="0" anchor="ctr" anchorCtr="0">
            <a:noAutofit/>
          </a:bodyPr>
          <a:lstStyle/>
          <a:p>
            <a:pPr>
              <a:lnSpc>
                <a:spcPts val="1900"/>
              </a:lnSpc>
            </a:pPr>
            <a:r>
              <a:rPr lang="en-US" sz="2300" b="1" dirty="0" smtClean="0">
                <a:solidFill>
                  <a:schemeClr val="tx2"/>
                </a:solidFill>
                <a:latin typeface="Helvetica" panose="020B0604020202020204" pitchFamily="34" charset="0"/>
                <a:cs typeface="Helvetica" panose="020B0604020202020204" pitchFamily="34" charset="0"/>
              </a:rPr>
              <a:t>Family as “Partners’</a:t>
            </a:r>
            <a:endParaRPr lang="en-US" sz="2300" b="1" dirty="0">
              <a:solidFill>
                <a:schemeClr val="tx2"/>
              </a:solidFill>
              <a:latin typeface="Helvetica" panose="020B0604020202020204" pitchFamily="34" charset="0"/>
              <a:cs typeface="Helvetica" panose="020B0604020202020204" pitchFamily="34" charset="0"/>
            </a:endParaRPr>
          </a:p>
        </p:txBody>
      </p:sp>
      <p:sp>
        <p:nvSpPr>
          <p:cNvPr id="21" name="Isosceles Triangle 20"/>
          <p:cNvSpPr/>
          <p:nvPr/>
        </p:nvSpPr>
        <p:spPr>
          <a:xfrm rot="16200000" flipV="1">
            <a:off x="3271945" y="5187123"/>
            <a:ext cx="673419" cy="283754"/>
          </a:xfrm>
          <a:prstGeom prst="triangle">
            <a:avLst/>
          </a:prstGeom>
          <a:solidFill>
            <a:schemeClr val="accent4">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nchorCtr="0"/>
          <a:lstStyle/>
          <a:p>
            <a:pPr algn="ctr"/>
            <a:endParaRPr lang="en-US" dirty="0"/>
          </a:p>
        </p:txBody>
      </p:sp>
      <p:sp>
        <p:nvSpPr>
          <p:cNvPr id="23" name="Isosceles Triangle 22"/>
          <p:cNvSpPr/>
          <p:nvPr/>
        </p:nvSpPr>
        <p:spPr>
          <a:xfrm rot="16200000" flipV="1">
            <a:off x="3225687" y="3711946"/>
            <a:ext cx="765931" cy="283754"/>
          </a:xfrm>
          <a:prstGeom prst="triangle">
            <a:avLst/>
          </a:prstGeom>
          <a:solidFill>
            <a:schemeClr val="accent4">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nchorCtr="0"/>
          <a:lstStyle/>
          <a:p>
            <a:pPr algn="ctr"/>
            <a:endParaRPr lang="en-US" dirty="0"/>
          </a:p>
        </p:txBody>
      </p:sp>
      <p:sp>
        <p:nvSpPr>
          <p:cNvPr id="26" name="Isosceles Triangle 25"/>
          <p:cNvSpPr/>
          <p:nvPr/>
        </p:nvSpPr>
        <p:spPr>
          <a:xfrm rot="16200000" flipV="1">
            <a:off x="3271942" y="2038133"/>
            <a:ext cx="673419" cy="283754"/>
          </a:xfrm>
          <a:prstGeom prst="triangle">
            <a:avLst/>
          </a:prstGeom>
          <a:solidFill>
            <a:schemeClr val="accent4">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nchorCtr="0"/>
          <a:lstStyle/>
          <a:p>
            <a:pPr algn="ctr"/>
            <a:endParaRPr lang="en-US" dirty="0"/>
          </a:p>
        </p:txBody>
      </p:sp>
      <p:sp>
        <p:nvSpPr>
          <p:cNvPr id="27" name="TextBox 26"/>
          <p:cNvSpPr txBox="1"/>
          <p:nvPr/>
        </p:nvSpPr>
        <p:spPr>
          <a:xfrm>
            <a:off x="1535704" y="1144958"/>
            <a:ext cx="2047813" cy="529590"/>
          </a:xfrm>
          <a:prstGeom prst="rect">
            <a:avLst/>
          </a:prstGeom>
          <a:noFill/>
        </p:spPr>
        <p:txBody>
          <a:bodyPr wrap="square" lIns="0" tIns="0" rIns="0" bIns="0" rtlCol="0" anchor="ctr" anchorCtr="0">
            <a:noAutofit/>
          </a:bodyPr>
          <a:lstStyle/>
          <a:p>
            <a:pPr>
              <a:lnSpc>
                <a:spcPts val="1900"/>
              </a:lnSpc>
            </a:pPr>
            <a:r>
              <a:rPr lang="en-US" sz="2300" dirty="0" smtClean="0">
                <a:latin typeface="Effra"/>
                <a:cs typeface="Effra"/>
              </a:rPr>
              <a:t>ERA</a:t>
            </a:r>
            <a:endParaRPr lang="en-US" sz="2300" dirty="0">
              <a:latin typeface="Effra"/>
              <a:cs typeface="Effra"/>
            </a:endParaRPr>
          </a:p>
        </p:txBody>
      </p:sp>
    </p:spTree>
    <p:extLst>
      <p:ext uri="{BB962C8B-B14F-4D97-AF65-F5344CB8AC3E}">
        <p14:creationId xmlns:p14="http://schemas.microsoft.com/office/powerpoint/2010/main" val="284400861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4460" y="216574"/>
            <a:ext cx="10072460" cy="723463"/>
          </a:xfrm>
        </p:spPr>
        <p:txBody>
          <a:bodyPr/>
          <a:lstStyle/>
          <a:p>
            <a:pPr algn="ctr"/>
            <a:r>
              <a:rPr lang="en-CA" b="1" dirty="0" smtClean="0">
                <a:latin typeface="+mj-lt"/>
              </a:rPr>
              <a:t>Guidelines for Family-Centered Care in the ICU</a:t>
            </a:r>
            <a:endParaRPr lang="en-CA" b="1" dirty="0">
              <a:latin typeface="+mj-lt"/>
            </a:endParaRPr>
          </a:p>
        </p:txBody>
      </p:sp>
      <p:sp>
        <p:nvSpPr>
          <p:cNvPr id="4" name="Date Placeholder 3"/>
          <p:cNvSpPr>
            <a:spLocks noGrp="1"/>
          </p:cNvSpPr>
          <p:nvPr>
            <p:ph type="dt" sz="half" idx="10"/>
          </p:nvPr>
        </p:nvSpPr>
        <p:spPr/>
        <p:txBody>
          <a:bodyPr/>
          <a:lstStyle/>
          <a:p>
            <a:fld id="{6D68253E-DE7A-BB47-980D-CB589742C118}" type="datetime1">
              <a:rPr lang="en-US" smtClean="0"/>
              <a:t>11/28/2018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2F1D00-BD13-4404-86B0-79703945A0A7}" type="slidenum">
              <a:rPr lang="en-US" smtClean="0"/>
              <a:t>30</a:t>
            </a:fld>
            <a:endParaRPr lang="en-US"/>
          </a:p>
        </p:txBody>
      </p:sp>
      <p:sp>
        <p:nvSpPr>
          <p:cNvPr id="7" name="TextBox 6"/>
          <p:cNvSpPr txBox="1"/>
          <p:nvPr/>
        </p:nvSpPr>
        <p:spPr>
          <a:xfrm>
            <a:off x="8656890" y="6126164"/>
            <a:ext cx="3837061" cy="369332"/>
          </a:xfrm>
          <a:prstGeom prst="rect">
            <a:avLst/>
          </a:prstGeom>
          <a:noFill/>
        </p:spPr>
        <p:txBody>
          <a:bodyPr wrap="square" rtlCol="0">
            <a:spAutoFit/>
          </a:bodyPr>
          <a:lstStyle/>
          <a:p>
            <a:r>
              <a:rPr lang="en-CA" dirty="0" smtClean="0"/>
              <a:t>Davidson CCM 2017 Jan </a:t>
            </a:r>
            <a:r>
              <a:rPr lang="en-CA" dirty="0" err="1" smtClean="0"/>
              <a:t>epub</a:t>
            </a:r>
            <a:endParaRPr lang="en-CA" dirty="0"/>
          </a:p>
        </p:txBody>
      </p:sp>
      <p:sp>
        <p:nvSpPr>
          <p:cNvPr id="3" name="TextBox 2"/>
          <p:cNvSpPr txBox="1"/>
          <p:nvPr/>
        </p:nvSpPr>
        <p:spPr>
          <a:xfrm>
            <a:off x="3056340" y="4386212"/>
            <a:ext cx="5489454" cy="1892654"/>
          </a:xfrm>
          <a:prstGeom prst="rect">
            <a:avLst/>
          </a:prstGeom>
          <a:solidFill>
            <a:schemeClr val="bg1"/>
          </a:solidFill>
        </p:spPr>
        <p:txBody>
          <a:bodyPr wrap="square" rtlCol="0">
            <a:spAutoFit/>
          </a:bodyPr>
          <a:lstStyle/>
          <a:p>
            <a:endParaRPr lang="en-CA" dirty="0"/>
          </a:p>
        </p:txBody>
      </p:sp>
      <p:sp>
        <p:nvSpPr>
          <p:cNvPr id="9" name="TextBox 8"/>
          <p:cNvSpPr txBox="1"/>
          <p:nvPr/>
        </p:nvSpPr>
        <p:spPr>
          <a:xfrm>
            <a:off x="857110" y="1386405"/>
            <a:ext cx="9874666" cy="4739759"/>
          </a:xfrm>
          <a:prstGeom prst="rect">
            <a:avLst/>
          </a:prstGeom>
          <a:noFill/>
        </p:spPr>
        <p:txBody>
          <a:bodyPr wrap="square" rtlCol="0">
            <a:spAutoFit/>
          </a:bodyPr>
          <a:lstStyle/>
          <a:p>
            <a:r>
              <a:rPr lang="en-CA" sz="3200" dirty="0" smtClean="0"/>
              <a:t>Use of specific consultation and ICU team members</a:t>
            </a:r>
          </a:p>
          <a:p>
            <a:endParaRPr lang="en-CA" dirty="0"/>
          </a:p>
          <a:p>
            <a:pPr marL="285750" indent="-285750">
              <a:buFont typeface="Arial" panose="020B0604020202020204" pitchFamily="34" charset="0"/>
              <a:buChar char="•"/>
            </a:pPr>
            <a:r>
              <a:rPr lang="en-CA" sz="2800" dirty="0" smtClean="0"/>
              <a:t>Proactive palliative care consultation among selected patients with poor prognosis</a:t>
            </a:r>
          </a:p>
          <a:p>
            <a:pPr marL="285750" indent="-285750">
              <a:buFont typeface="Arial" panose="020B0604020202020204" pitchFamily="34" charset="0"/>
              <a:buChar char="•"/>
            </a:pPr>
            <a:r>
              <a:rPr lang="en-CA" sz="2800" dirty="0" smtClean="0"/>
              <a:t>Ethics consults for whom there is value-related conflict</a:t>
            </a:r>
          </a:p>
          <a:p>
            <a:pPr marL="285750" indent="-285750">
              <a:buFont typeface="Arial" panose="020B0604020202020204" pitchFamily="34" charset="0"/>
              <a:buChar char="•"/>
            </a:pPr>
            <a:r>
              <a:rPr lang="en-CA" sz="2800" dirty="0" smtClean="0"/>
              <a:t>Social workers be included and participate in family meetings</a:t>
            </a:r>
          </a:p>
          <a:p>
            <a:pPr marL="285750" indent="-285750">
              <a:buFont typeface="Arial" panose="020B0604020202020204" pitchFamily="34" charset="0"/>
              <a:buChar char="•"/>
            </a:pPr>
            <a:r>
              <a:rPr lang="en-CA" sz="2800" dirty="0" smtClean="0"/>
              <a:t>Family navigators (care coordinator or communication facilitator</a:t>
            </a:r>
          </a:p>
          <a:p>
            <a:pPr marL="285750" indent="-285750">
              <a:buFont typeface="Arial" panose="020B0604020202020204" pitchFamily="34" charset="0"/>
              <a:buChar char="•"/>
            </a:pPr>
            <a:r>
              <a:rPr lang="en-CA" sz="2800" dirty="0" smtClean="0"/>
              <a:t>Spiritual support where needed</a:t>
            </a:r>
          </a:p>
          <a:p>
            <a:pPr marL="285750" indent="-285750">
              <a:buFont typeface="Arial" panose="020B0604020202020204" pitchFamily="34" charset="0"/>
              <a:buChar char="•"/>
            </a:pPr>
            <a:endParaRPr lang="en-CA" sz="2800" dirty="0" smtClean="0"/>
          </a:p>
        </p:txBody>
      </p:sp>
    </p:spTree>
    <p:extLst>
      <p:ext uri="{BB962C8B-B14F-4D97-AF65-F5344CB8AC3E}">
        <p14:creationId xmlns:p14="http://schemas.microsoft.com/office/powerpoint/2010/main" val="173234735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4460" y="216574"/>
            <a:ext cx="10072460" cy="723463"/>
          </a:xfrm>
        </p:spPr>
        <p:txBody>
          <a:bodyPr/>
          <a:lstStyle/>
          <a:p>
            <a:pPr algn="ctr"/>
            <a:r>
              <a:rPr lang="en-CA" b="1" dirty="0" smtClean="0">
                <a:latin typeface="+mj-lt"/>
              </a:rPr>
              <a:t>Guidelines for Family-Centered Care in the ICU</a:t>
            </a:r>
            <a:endParaRPr lang="en-CA" b="1" dirty="0">
              <a:latin typeface="+mj-lt"/>
            </a:endParaRPr>
          </a:p>
        </p:txBody>
      </p:sp>
      <p:sp>
        <p:nvSpPr>
          <p:cNvPr id="4" name="Date Placeholder 3"/>
          <p:cNvSpPr>
            <a:spLocks noGrp="1"/>
          </p:cNvSpPr>
          <p:nvPr>
            <p:ph type="dt" sz="half" idx="10"/>
          </p:nvPr>
        </p:nvSpPr>
        <p:spPr/>
        <p:txBody>
          <a:bodyPr/>
          <a:lstStyle/>
          <a:p>
            <a:fld id="{6D68253E-DE7A-BB47-980D-CB589742C118}" type="datetime1">
              <a:rPr lang="en-US" smtClean="0"/>
              <a:t>11/28/2018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2F1D00-BD13-4404-86B0-79703945A0A7}" type="slidenum">
              <a:rPr lang="en-US" smtClean="0"/>
              <a:t>31</a:t>
            </a:fld>
            <a:endParaRPr lang="en-US"/>
          </a:p>
        </p:txBody>
      </p:sp>
      <p:sp>
        <p:nvSpPr>
          <p:cNvPr id="7" name="TextBox 6"/>
          <p:cNvSpPr txBox="1"/>
          <p:nvPr/>
        </p:nvSpPr>
        <p:spPr>
          <a:xfrm>
            <a:off x="8656890" y="6126164"/>
            <a:ext cx="3837061" cy="369332"/>
          </a:xfrm>
          <a:prstGeom prst="rect">
            <a:avLst/>
          </a:prstGeom>
          <a:noFill/>
        </p:spPr>
        <p:txBody>
          <a:bodyPr wrap="square" rtlCol="0">
            <a:spAutoFit/>
          </a:bodyPr>
          <a:lstStyle/>
          <a:p>
            <a:r>
              <a:rPr lang="en-CA" dirty="0" smtClean="0"/>
              <a:t>Davidson CCM 2017 Jan </a:t>
            </a:r>
            <a:r>
              <a:rPr lang="en-CA" dirty="0" err="1" smtClean="0"/>
              <a:t>epub</a:t>
            </a:r>
            <a:endParaRPr lang="en-CA" dirty="0"/>
          </a:p>
        </p:txBody>
      </p:sp>
      <p:sp>
        <p:nvSpPr>
          <p:cNvPr id="9" name="TextBox 8"/>
          <p:cNvSpPr txBox="1"/>
          <p:nvPr/>
        </p:nvSpPr>
        <p:spPr>
          <a:xfrm>
            <a:off x="857110" y="1386405"/>
            <a:ext cx="9874666" cy="5170646"/>
          </a:xfrm>
          <a:prstGeom prst="rect">
            <a:avLst/>
          </a:prstGeom>
          <a:noFill/>
        </p:spPr>
        <p:txBody>
          <a:bodyPr wrap="square" rtlCol="0">
            <a:spAutoFit/>
          </a:bodyPr>
          <a:lstStyle/>
          <a:p>
            <a:r>
              <a:rPr lang="en-CA" sz="3200" dirty="0" smtClean="0"/>
              <a:t>Operational and environmental issues</a:t>
            </a:r>
          </a:p>
          <a:p>
            <a:endParaRPr lang="en-CA" dirty="0"/>
          </a:p>
          <a:p>
            <a:pPr marL="285750" indent="-285750">
              <a:buFont typeface="Arial" panose="020B0604020202020204" pitchFamily="34" charset="0"/>
              <a:buChar char="•"/>
            </a:pPr>
            <a:r>
              <a:rPr lang="en-CA" sz="2800" dirty="0" smtClean="0"/>
              <a:t>Protocols be implemented to ensure adequate and standardized use of sedation and analgesia during withdrawal of life supports</a:t>
            </a:r>
          </a:p>
          <a:p>
            <a:pPr marL="285750" indent="-285750">
              <a:buFont typeface="Arial" panose="020B0604020202020204" pitchFamily="34" charset="0"/>
              <a:buChar char="•"/>
            </a:pPr>
            <a:r>
              <a:rPr lang="en-CA" sz="2800" dirty="0" smtClean="0"/>
              <a:t>Nurses be involved in decision-making goals and be training to provide support in decision-making</a:t>
            </a:r>
          </a:p>
          <a:p>
            <a:pPr marL="285750" indent="-285750">
              <a:buFont typeface="Arial" panose="020B0604020202020204" pitchFamily="34" charset="0"/>
              <a:buChar char="•"/>
            </a:pPr>
            <a:r>
              <a:rPr lang="en-CA" sz="2800" dirty="0" smtClean="0"/>
              <a:t>Hospital implement policies to promote family-centered care in the ICU, reduce noise, promote hygiene, and increase use of private rooms.</a:t>
            </a:r>
          </a:p>
          <a:p>
            <a:pPr marL="285750" indent="-285750">
              <a:buFont typeface="Arial" panose="020B0604020202020204" pitchFamily="34" charset="0"/>
              <a:buChar char="•"/>
            </a:pPr>
            <a:r>
              <a:rPr lang="en-CA" sz="2800" dirty="0" smtClean="0"/>
              <a:t>Families be provided a sleep surface</a:t>
            </a:r>
          </a:p>
          <a:p>
            <a:pPr marL="285750" indent="-285750">
              <a:buFont typeface="Arial" panose="020B0604020202020204" pitchFamily="34" charset="0"/>
              <a:buChar char="•"/>
            </a:pPr>
            <a:endParaRPr lang="en-CA" sz="2800" dirty="0" smtClean="0"/>
          </a:p>
        </p:txBody>
      </p:sp>
    </p:spTree>
    <p:extLst>
      <p:ext uri="{BB962C8B-B14F-4D97-AF65-F5344CB8AC3E}">
        <p14:creationId xmlns:p14="http://schemas.microsoft.com/office/powerpoint/2010/main" val="162382547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CA" dirty="0" smtClean="0">
                <a:latin typeface="+mj-lt"/>
              </a:rPr>
              <a:t>What is the evidence?</a:t>
            </a:r>
            <a:endParaRPr lang="en-CA" dirty="0">
              <a:latin typeface="+mj-lt"/>
            </a:endParaRPr>
          </a:p>
        </p:txBody>
      </p:sp>
      <p:sp>
        <p:nvSpPr>
          <p:cNvPr id="3" name="Content Placeholder 2"/>
          <p:cNvSpPr>
            <a:spLocks noGrp="1"/>
          </p:cNvSpPr>
          <p:nvPr>
            <p:ph idx="1"/>
          </p:nvPr>
        </p:nvSpPr>
        <p:spPr>
          <a:xfrm>
            <a:off x="5358213" y="2703427"/>
            <a:ext cx="5759866" cy="2248589"/>
          </a:xfrm>
        </p:spPr>
        <p:txBody>
          <a:bodyPr>
            <a:normAutofit lnSpcReduction="10000"/>
          </a:bodyPr>
          <a:lstStyle/>
          <a:p>
            <a:r>
              <a:rPr lang="en-CA" dirty="0" smtClean="0"/>
              <a:t>2 RCTs in neonates</a:t>
            </a:r>
          </a:p>
          <a:p>
            <a:r>
              <a:rPr lang="en-CA" dirty="0" smtClean="0"/>
              <a:t>No RCTs in children or adults</a:t>
            </a:r>
          </a:p>
          <a:p>
            <a:r>
              <a:rPr lang="en-CA" dirty="0" smtClean="0"/>
              <a:t>Few single center observational or qualitative studies </a:t>
            </a:r>
          </a:p>
          <a:p>
            <a:r>
              <a:rPr lang="en-CA" dirty="0" smtClean="0"/>
              <a:t>Surveys suggest &gt;80% willing to engage</a:t>
            </a:r>
          </a:p>
        </p:txBody>
      </p:sp>
      <p:sp>
        <p:nvSpPr>
          <p:cNvPr id="4" name="Date Placeholder 3"/>
          <p:cNvSpPr>
            <a:spLocks noGrp="1"/>
          </p:cNvSpPr>
          <p:nvPr>
            <p:ph type="dt" sz="half" idx="10"/>
          </p:nvPr>
        </p:nvSpPr>
        <p:spPr/>
        <p:txBody>
          <a:bodyPr/>
          <a:lstStyle/>
          <a:p>
            <a:fld id="{6D68253E-DE7A-BB47-980D-CB589742C118}" type="datetime1">
              <a:rPr lang="en-US" smtClean="0"/>
              <a:t>11/28/2018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2F1D00-BD13-4404-86B0-79703945A0A7}" type="slidenum">
              <a:rPr lang="en-US" smtClean="0"/>
              <a:t>32</a:t>
            </a:fld>
            <a:endParaRPr lang="en-US"/>
          </a:p>
        </p:txBody>
      </p:sp>
      <p:pic>
        <p:nvPicPr>
          <p:cNvPr id="7" name="Picture 6"/>
          <p:cNvPicPr>
            <a:picLocks noChangeAspect="1"/>
          </p:cNvPicPr>
          <p:nvPr/>
        </p:nvPicPr>
        <p:blipFill>
          <a:blip r:embed="rId2"/>
          <a:stretch>
            <a:fillRect/>
          </a:stretch>
        </p:blipFill>
        <p:spPr>
          <a:xfrm>
            <a:off x="249248" y="1791388"/>
            <a:ext cx="4516313" cy="1087500"/>
          </a:xfrm>
          <a:prstGeom prst="rect">
            <a:avLst/>
          </a:prstGeom>
        </p:spPr>
      </p:pic>
      <p:sp>
        <p:nvSpPr>
          <p:cNvPr id="8" name="TextBox 7"/>
          <p:cNvSpPr txBox="1"/>
          <p:nvPr/>
        </p:nvSpPr>
        <p:spPr>
          <a:xfrm>
            <a:off x="403073" y="1332680"/>
            <a:ext cx="3083611" cy="369332"/>
          </a:xfrm>
          <a:prstGeom prst="rect">
            <a:avLst/>
          </a:prstGeom>
          <a:noFill/>
        </p:spPr>
        <p:txBody>
          <a:bodyPr wrap="square" rtlCol="0">
            <a:spAutoFit/>
          </a:bodyPr>
          <a:lstStyle/>
          <a:p>
            <a:r>
              <a:rPr lang="en-CA" dirty="0" smtClean="0"/>
              <a:t>Assisting with care</a:t>
            </a:r>
            <a:endParaRPr lang="en-CA" dirty="0"/>
          </a:p>
        </p:txBody>
      </p:sp>
      <p:sp>
        <p:nvSpPr>
          <p:cNvPr id="10" name="TextBox 9"/>
          <p:cNvSpPr txBox="1"/>
          <p:nvPr/>
        </p:nvSpPr>
        <p:spPr>
          <a:xfrm>
            <a:off x="556898" y="3969024"/>
            <a:ext cx="3083611" cy="369332"/>
          </a:xfrm>
          <a:prstGeom prst="rect">
            <a:avLst/>
          </a:prstGeom>
          <a:noFill/>
        </p:spPr>
        <p:txBody>
          <a:bodyPr wrap="square" rtlCol="0">
            <a:spAutoFit/>
          </a:bodyPr>
          <a:lstStyle/>
          <a:p>
            <a:r>
              <a:rPr lang="en-CA" dirty="0" smtClean="0"/>
              <a:t>Educating Families</a:t>
            </a:r>
            <a:endParaRPr lang="en-CA" dirty="0"/>
          </a:p>
        </p:txBody>
      </p:sp>
      <p:pic>
        <p:nvPicPr>
          <p:cNvPr id="11" name="Picture 10"/>
          <p:cNvPicPr>
            <a:picLocks noChangeAspect="1"/>
          </p:cNvPicPr>
          <p:nvPr/>
        </p:nvPicPr>
        <p:blipFill>
          <a:blip r:embed="rId3"/>
          <a:stretch>
            <a:fillRect/>
          </a:stretch>
        </p:blipFill>
        <p:spPr>
          <a:xfrm>
            <a:off x="301215" y="4644036"/>
            <a:ext cx="4481438" cy="1096200"/>
          </a:xfrm>
          <a:prstGeom prst="rect">
            <a:avLst/>
          </a:prstGeom>
        </p:spPr>
      </p:pic>
    </p:spTree>
    <p:extLst>
      <p:ext uri="{BB962C8B-B14F-4D97-AF65-F5344CB8AC3E}">
        <p14:creationId xmlns:p14="http://schemas.microsoft.com/office/powerpoint/2010/main" val="308429002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4799" b="1" dirty="0">
                <a:latin typeface="Arial" panose="020B0604020202020204" pitchFamily="34" charset="0"/>
                <a:cs typeface="Arial" panose="020B0604020202020204" pitchFamily="34" charset="0"/>
              </a:rPr>
              <a:t>SCCM FCC Gap Analysis Tool</a:t>
            </a:r>
          </a:p>
        </p:txBody>
      </p:sp>
      <p:sp>
        <p:nvSpPr>
          <p:cNvPr id="3" name="Content Placeholder 2"/>
          <p:cNvSpPr>
            <a:spLocks noGrp="1"/>
          </p:cNvSpPr>
          <p:nvPr>
            <p:ph idx="1"/>
          </p:nvPr>
        </p:nvSpPr>
        <p:spPr/>
        <p:txBody>
          <a:bodyPr>
            <a:normAutofit/>
          </a:bodyPr>
          <a:lstStyle/>
          <a:p>
            <a:r>
              <a:rPr lang="en-US" dirty="0"/>
              <a:t>A free tool that evaluates your practice against recommended practice</a:t>
            </a:r>
          </a:p>
          <a:p>
            <a:r>
              <a:rPr lang="en-US" dirty="0"/>
              <a:t>Creates a priority list for change</a:t>
            </a:r>
          </a:p>
          <a:p>
            <a:r>
              <a:rPr lang="en-US" dirty="0"/>
              <a:t>Assess barriers to change</a:t>
            </a:r>
          </a:p>
          <a:p>
            <a:r>
              <a:rPr lang="en-US" dirty="0"/>
              <a:t>Develop an feasible organization-specific bundle to enhance FCC in your ICU</a:t>
            </a:r>
          </a:p>
          <a:p>
            <a:endParaRPr lang="en-US" dirty="0"/>
          </a:p>
        </p:txBody>
      </p:sp>
    </p:spTree>
    <p:extLst>
      <p:ext uri="{BB962C8B-B14F-4D97-AF65-F5344CB8AC3E}">
        <p14:creationId xmlns:p14="http://schemas.microsoft.com/office/powerpoint/2010/main" val="418813226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4799" b="1" dirty="0">
                <a:latin typeface="Arial" panose="020B0604020202020204" pitchFamily="34" charset="0"/>
                <a:cs typeface="Arial" panose="020B0604020202020204" pitchFamily="34" charset="0"/>
              </a:rPr>
              <a:t>How to find the gap analysis tool</a:t>
            </a:r>
          </a:p>
        </p:txBody>
      </p:sp>
      <p:sp>
        <p:nvSpPr>
          <p:cNvPr id="3" name="Content Placeholder 2"/>
          <p:cNvSpPr>
            <a:spLocks noGrp="1"/>
          </p:cNvSpPr>
          <p:nvPr>
            <p:ph idx="1"/>
          </p:nvPr>
        </p:nvSpPr>
        <p:spPr/>
        <p:txBody>
          <a:bodyPr>
            <a:normAutofit/>
          </a:bodyPr>
          <a:lstStyle/>
          <a:p>
            <a:r>
              <a:rPr lang="en-US" dirty="0"/>
              <a:t>sccm.org</a:t>
            </a:r>
          </a:p>
          <a:p>
            <a:endParaRPr lang="en-US" dirty="0"/>
          </a:p>
        </p:txBody>
      </p:sp>
      <p:pic>
        <p:nvPicPr>
          <p:cNvPr id="7" name="Picture 6"/>
          <p:cNvPicPr>
            <a:picLocks noChangeAspect="1"/>
          </p:cNvPicPr>
          <p:nvPr/>
        </p:nvPicPr>
        <p:blipFill rotWithShape="1">
          <a:blip r:embed="rId3"/>
          <a:srcRect l="22083" t="9259" r="20834" b="52963"/>
          <a:stretch/>
        </p:blipFill>
        <p:spPr>
          <a:xfrm>
            <a:off x="1678117" y="2514838"/>
            <a:ext cx="9277051" cy="3453500"/>
          </a:xfrm>
          <a:prstGeom prst="rect">
            <a:avLst/>
          </a:prstGeom>
        </p:spPr>
      </p:pic>
      <p:sp>
        <p:nvSpPr>
          <p:cNvPr id="8" name="Oval 7"/>
          <p:cNvSpPr/>
          <p:nvPr/>
        </p:nvSpPr>
        <p:spPr>
          <a:xfrm>
            <a:off x="8836898" y="3733721"/>
            <a:ext cx="2336191" cy="1015735"/>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a:solidFill>
                <a:prstClr val="white"/>
              </a:solidFill>
            </a:endParaRPr>
          </a:p>
        </p:txBody>
      </p:sp>
    </p:spTree>
    <p:extLst>
      <p:ext uri="{BB962C8B-B14F-4D97-AF65-F5344CB8AC3E}">
        <p14:creationId xmlns:p14="http://schemas.microsoft.com/office/powerpoint/2010/main" val="3782647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a:xfrm>
            <a:off x="403073" y="6500746"/>
            <a:ext cx="662114" cy="165156"/>
          </a:xfrm>
        </p:spPr>
        <p:txBody>
          <a:bodyPr/>
          <a:lstStyle/>
          <a:p>
            <a:fld id="{A3032E39-2DD7-6341-87B9-9AB98FE36691}" type="slidenum">
              <a:rPr lang="en-US" smtClean="0"/>
              <a:pPr/>
              <a:t>35</a:t>
            </a:fld>
            <a:endParaRPr lang="en-US" dirty="0"/>
          </a:p>
        </p:txBody>
      </p:sp>
      <p:sp>
        <p:nvSpPr>
          <p:cNvPr id="22" name="Title 21"/>
          <p:cNvSpPr>
            <a:spLocks noGrp="1"/>
          </p:cNvSpPr>
          <p:nvPr>
            <p:ph type="title"/>
          </p:nvPr>
        </p:nvSpPr>
        <p:spPr>
          <a:xfrm>
            <a:off x="504343" y="172017"/>
            <a:ext cx="11173088" cy="977774"/>
          </a:xfrm>
        </p:spPr>
        <p:txBody>
          <a:bodyPr/>
          <a:lstStyle/>
          <a:p>
            <a:pPr algn="ctr"/>
            <a:r>
              <a:rPr lang="en-US" dirty="0" smtClean="0">
                <a:latin typeface="Helvetica" panose="020B0604020202020204" pitchFamily="34" charset="0"/>
                <a:cs typeface="Helvetica" panose="020B0604020202020204" pitchFamily="34" charset="0"/>
              </a:rPr>
              <a:t>A  Evolution in the “Family” in Critical Care</a:t>
            </a:r>
            <a:endParaRPr lang="en-US" dirty="0">
              <a:latin typeface="Helvetica" panose="020B0604020202020204" pitchFamily="34" charset="0"/>
              <a:cs typeface="Helvetica" panose="020B0604020202020204" pitchFamily="34" charset="0"/>
            </a:endParaRPr>
          </a:p>
        </p:txBody>
      </p:sp>
      <p:grpSp>
        <p:nvGrpSpPr>
          <p:cNvPr id="4" name="Group 3"/>
          <p:cNvGrpSpPr/>
          <p:nvPr/>
        </p:nvGrpSpPr>
        <p:grpSpPr>
          <a:xfrm>
            <a:off x="3917541" y="1412305"/>
            <a:ext cx="5471160" cy="1449696"/>
            <a:chOff x="12526" y="1397052"/>
            <a:chExt cx="5471160" cy="1449696"/>
          </a:xfrm>
          <a:solidFill>
            <a:schemeClr val="accent2"/>
          </a:solidFill>
        </p:grpSpPr>
        <p:sp>
          <p:nvSpPr>
            <p:cNvPr id="8" name="Pentagon 7"/>
            <p:cNvSpPr/>
            <p:nvPr/>
          </p:nvSpPr>
          <p:spPr>
            <a:xfrm>
              <a:off x="12526" y="1482768"/>
              <a:ext cx="5471160" cy="1363980"/>
            </a:xfrm>
            <a:prstGeom prst="homePlat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t" anchorCtr="0"/>
            <a:lstStyle/>
            <a:p>
              <a:pPr algn="ctr"/>
              <a:endParaRPr lang="en-US" dirty="0"/>
            </a:p>
          </p:txBody>
        </p:sp>
        <p:sp>
          <p:nvSpPr>
            <p:cNvPr id="14" name="AutoShape 12"/>
            <p:cNvSpPr>
              <a:spLocks/>
            </p:cNvSpPr>
            <p:nvPr/>
          </p:nvSpPr>
          <p:spPr bwMode="auto">
            <a:xfrm>
              <a:off x="36580" y="1397052"/>
              <a:ext cx="4759890" cy="121158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grpFill/>
            <a:ln>
              <a:noFill/>
            </a:ln>
            <a:extLst/>
          </p:spPr>
          <p:txBody>
            <a:bodyPr lIns="26788" tIns="26788" rIns="26788" bIns="26788" anchor="ctr"/>
            <a:lstStyle>
              <a:lvl1pPr algn="ctr" defTabSz="457200">
                <a:defRPr sz="4200">
                  <a:solidFill>
                    <a:srgbClr val="000000"/>
                  </a:solidFill>
                  <a:latin typeface="Gill Sans" pitchFamily="-104" charset="0"/>
                  <a:ea typeface="Gill Sans" pitchFamily="-104" charset="0"/>
                  <a:cs typeface="Gill Sans" pitchFamily="-104" charset="0"/>
                  <a:sym typeface="Gill Sans" pitchFamily="-104" charset="0"/>
                </a:defRPr>
              </a:lvl1pPr>
              <a:lvl2pPr marL="37931725" indent="-37474525" algn="ctr" defTabSz="457200">
                <a:defRPr sz="4200">
                  <a:solidFill>
                    <a:srgbClr val="000000"/>
                  </a:solidFill>
                  <a:latin typeface="Gill Sans" pitchFamily="-104" charset="0"/>
                  <a:ea typeface="Gill Sans" pitchFamily="-104" charset="0"/>
                  <a:cs typeface="Gill Sans" pitchFamily="-104" charset="0"/>
                  <a:sym typeface="Gill Sans" pitchFamily="-104" charset="0"/>
                </a:defRPr>
              </a:lvl2pPr>
              <a:lvl3pPr algn="ctr" defTabSz="457200">
                <a:defRPr sz="4200">
                  <a:solidFill>
                    <a:srgbClr val="000000"/>
                  </a:solidFill>
                  <a:latin typeface="Gill Sans" pitchFamily="-104" charset="0"/>
                  <a:ea typeface="Gill Sans" pitchFamily="-104" charset="0"/>
                  <a:cs typeface="Gill Sans" pitchFamily="-104" charset="0"/>
                  <a:sym typeface="Gill Sans" pitchFamily="-104" charset="0"/>
                </a:defRPr>
              </a:lvl3pPr>
              <a:lvl4pPr algn="ctr" defTabSz="457200">
                <a:defRPr sz="4200">
                  <a:solidFill>
                    <a:srgbClr val="000000"/>
                  </a:solidFill>
                  <a:latin typeface="Gill Sans" pitchFamily="-104" charset="0"/>
                  <a:ea typeface="Gill Sans" pitchFamily="-104" charset="0"/>
                  <a:cs typeface="Gill Sans" pitchFamily="-104" charset="0"/>
                  <a:sym typeface="Gill Sans" pitchFamily="-104" charset="0"/>
                </a:defRPr>
              </a:lvl4pPr>
              <a:lvl5pPr algn="ctr" defTabSz="457200">
                <a:defRPr sz="4200">
                  <a:solidFill>
                    <a:srgbClr val="000000"/>
                  </a:solidFill>
                  <a:latin typeface="Gill Sans" pitchFamily="-104" charset="0"/>
                  <a:ea typeface="Gill Sans" pitchFamily="-104" charset="0"/>
                  <a:cs typeface="Gill Sans" pitchFamily="-104" charset="0"/>
                  <a:sym typeface="Gill Sans" pitchFamily="-104" charset="0"/>
                </a:defRPr>
              </a:lvl5pPr>
              <a:lvl6pPr marL="1828800" indent="457200" algn="ctr" defTabSz="457200" eaLnBrk="0" fontAlgn="base" hangingPunct="0">
                <a:spcBef>
                  <a:spcPct val="0"/>
                </a:spcBef>
                <a:spcAft>
                  <a:spcPct val="0"/>
                </a:spcAft>
                <a:defRPr sz="4200">
                  <a:solidFill>
                    <a:srgbClr val="000000"/>
                  </a:solidFill>
                  <a:latin typeface="Gill Sans" pitchFamily="-104" charset="0"/>
                  <a:ea typeface="Gill Sans" pitchFamily="-104" charset="0"/>
                  <a:cs typeface="Gill Sans" pitchFamily="-104" charset="0"/>
                  <a:sym typeface="Gill Sans" pitchFamily="-104" charset="0"/>
                </a:defRPr>
              </a:lvl6pPr>
              <a:lvl7pPr marL="2286000" indent="457200" algn="ctr" defTabSz="457200" eaLnBrk="0" fontAlgn="base" hangingPunct="0">
                <a:spcBef>
                  <a:spcPct val="0"/>
                </a:spcBef>
                <a:spcAft>
                  <a:spcPct val="0"/>
                </a:spcAft>
                <a:defRPr sz="4200">
                  <a:solidFill>
                    <a:srgbClr val="000000"/>
                  </a:solidFill>
                  <a:latin typeface="Gill Sans" pitchFamily="-104" charset="0"/>
                  <a:ea typeface="Gill Sans" pitchFamily="-104" charset="0"/>
                  <a:cs typeface="Gill Sans" pitchFamily="-104" charset="0"/>
                  <a:sym typeface="Gill Sans" pitchFamily="-104" charset="0"/>
                </a:defRPr>
              </a:lvl7pPr>
              <a:lvl8pPr marL="2743200" indent="457200" algn="ctr" defTabSz="457200" eaLnBrk="0" fontAlgn="base" hangingPunct="0">
                <a:spcBef>
                  <a:spcPct val="0"/>
                </a:spcBef>
                <a:spcAft>
                  <a:spcPct val="0"/>
                </a:spcAft>
                <a:defRPr sz="4200">
                  <a:solidFill>
                    <a:srgbClr val="000000"/>
                  </a:solidFill>
                  <a:latin typeface="Gill Sans" pitchFamily="-104" charset="0"/>
                  <a:ea typeface="Gill Sans" pitchFamily="-104" charset="0"/>
                  <a:cs typeface="Gill Sans" pitchFamily="-104" charset="0"/>
                  <a:sym typeface="Gill Sans" pitchFamily="-104" charset="0"/>
                </a:defRPr>
              </a:lvl8pPr>
              <a:lvl9pPr marL="3200400" indent="457200" algn="ctr" defTabSz="457200" eaLnBrk="0" fontAlgn="base" hangingPunct="0">
                <a:spcBef>
                  <a:spcPct val="0"/>
                </a:spcBef>
                <a:spcAft>
                  <a:spcPct val="0"/>
                </a:spcAft>
                <a:defRPr sz="4200">
                  <a:solidFill>
                    <a:srgbClr val="000000"/>
                  </a:solidFill>
                  <a:latin typeface="Gill Sans" pitchFamily="-104" charset="0"/>
                  <a:ea typeface="Gill Sans" pitchFamily="-104" charset="0"/>
                  <a:cs typeface="Gill Sans" pitchFamily="-104" charset="0"/>
                  <a:sym typeface="Gill Sans" pitchFamily="-104" charset="0"/>
                </a:defRPr>
              </a:lvl9pPr>
            </a:lstStyle>
            <a:p>
              <a:pPr marL="179361" algn="l">
                <a:lnSpc>
                  <a:spcPct val="85000"/>
                </a:lnSpc>
                <a:spcAft>
                  <a:spcPts val="600"/>
                </a:spcAft>
                <a:defRPr/>
              </a:pPr>
              <a:endParaRPr lang="en-US" altLang="en-US" sz="2400" dirty="0" smtClean="0">
                <a:solidFill>
                  <a:schemeClr val="tx1"/>
                </a:solidFill>
                <a:latin typeface="+mn-lt"/>
                <a:ea typeface="+mn-ea"/>
                <a:cs typeface="+mn-cs"/>
                <a:sym typeface="Helvetica" panose="020B0604020202020204" pitchFamily="34" charset="0"/>
              </a:endParaRPr>
            </a:p>
            <a:p>
              <a:pPr marL="179361" algn="l">
                <a:lnSpc>
                  <a:spcPct val="85000"/>
                </a:lnSpc>
                <a:spcAft>
                  <a:spcPts val="600"/>
                </a:spcAft>
                <a:defRPr/>
              </a:pPr>
              <a:r>
                <a:rPr lang="en-US" altLang="en-US" sz="2400" dirty="0" smtClean="0">
                  <a:solidFill>
                    <a:schemeClr val="tx1"/>
                  </a:solidFill>
                  <a:latin typeface="+mn-lt"/>
                  <a:ea typeface="+mn-ea"/>
                  <a:cs typeface="+mn-cs"/>
                  <a:sym typeface="Helvetica" panose="020B0604020202020204" pitchFamily="34" charset="0"/>
                </a:rPr>
                <a:t>Family Satisfaction with ICU (FS-ICU)</a:t>
              </a:r>
            </a:p>
            <a:p>
              <a:pPr marL="179361" algn="l">
                <a:lnSpc>
                  <a:spcPct val="85000"/>
                </a:lnSpc>
                <a:spcAft>
                  <a:spcPts val="600"/>
                </a:spcAft>
                <a:defRPr/>
              </a:pPr>
              <a:r>
                <a:rPr lang="en-US" altLang="en-US" sz="2400" dirty="0" smtClean="0">
                  <a:solidFill>
                    <a:schemeClr val="tx1"/>
                  </a:solidFill>
                  <a:latin typeface="+mn-lt"/>
                  <a:ea typeface="+mn-ea"/>
                  <a:cs typeface="+mn-cs"/>
                  <a:sym typeface="Helvetica" panose="020B0604020202020204" pitchFamily="34" charset="0"/>
                </a:rPr>
                <a:t>Critical Care Family Needs Inventory (CCFNI)</a:t>
              </a:r>
              <a:endParaRPr lang="en-US" altLang="en-US" sz="1600" dirty="0">
                <a:solidFill>
                  <a:schemeClr val="tx1"/>
                </a:solidFill>
              </a:endParaRPr>
            </a:p>
          </p:txBody>
        </p:sp>
      </p:grpSp>
      <p:grpSp>
        <p:nvGrpSpPr>
          <p:cNvPr id="5" name="Group 4"/>
          <p:cNvGrpSpPr/>
          <p:nvPr/>
        </p:nvGrpSpPr>
        <p:grpSpPr>
          <a:xfrm>
            <a:off x="3917541" y="2873840"/>
            <a:ext cx="5471160" cy="1773169"/>
            <a:chOff x="12526" y="2668209"/>
            <a:chExt cx="5471160" cy="1680688"/>
          </a:xfrm>
          <a:solidFill>
            <a:schemeClr val="accent1"/>
          </a:solidFill>
        </p:grpSpPr>
        <p:sp>
          <p:nvSpPr>
            <p:cNvPr id="9" name="Pentagon 8"/>
            <p:cNvSpPr/>
            <p:nvPr/>
          </p:nvSpPr>
          <p:spPr>
            <a:xfrm>
              <a:off x="12526" y="2668209"/>
              <a:ext cx="5471160" cy="1603478"/>
            </a:xfrm>
            <a:prstGeom prst="homePlate">
              <a:avLst>
                <a:gd name="adj" fmla="val 48218"/>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t" anchorCtr="0"/>
            <a:lstStyle/>
            <a:p>
              <a:pPr algn="ctr"/>
              <a:endParaRPr lang="en-US" dirty="0"/>
            </a:p>
          </p:txBody>
        </p:sp>
        <p:sp>
          <p:nvSpPr>
            <p:cNvPr id="17" name="AutoShape 12"/>
            <p:cNvSpPr>
              <a:spLocks/>
            </p:cNvSpPr>
            <p:nvPr/>
          </p:nvSpPr>
          <p:spPr bwMode="auto">
            <a:xfrm>
              <a:off x="12526" y="2676416"/>
              <a:ext cx="4636799" cy="1672481"/>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grpFill/>
            <a:ln>
              <a:noFill/>
            </a:ln>
            <a:extLst/>
          </p:spPr>
          <p:txBody>
            <a:bodyPr lIns="26788" tIns="26788" rIns="26788" bIns="26788" anchor="ctr"/>
            <a:lstStyle>
              <a:lvl1pPr algn="ctr" defTabSz="457200">
                <a:defRPr sz="4200">
                  <a:solidFill>
                    <a:srgbClr val="000000"/>
                  </a:solidFill>
                  <a:latin typeface="Gill Sans" pitchFamily="-104" charset="0"/>
                  <a:ea typeface="Gill Sans" pitchFamily="-104" charset="0"/>
                  <a:cs typeface="Gill Sans" pitchFamily="-104" charset="0"/>
                  <a:sym typeface="Gill Sans" pitchFamily="-104" charset="0"/>
                </a:defRPr>
              </a:lvl1pPr>
              <a:lvl2pPr marL="37931725" indent="-37474525" algn="ctr" defTabSz="457200">
                <a:defRPr sz="4200">
                  <a:solidFill>
                    <a:srgbClr val="000000"/>
                  </a:solidFill>
                  <a:latin typeface="Gill Sans" pitchFamily="-104" charset="0"/>
                  <a:ea typeface="Gill Sans" pitchFamily="-104" charset="0"/>
                  <a:cs typeface="Gill Sans" pitchFamily="-104" charset="0"/>
                  <a:sym typeface="Gill Sans" pitchFamily="-104" charset="0"/>
                </a:defRPr>
              </a:lvl2pPr>
              <a:lvl3pPr algn="ctr" defTabSz="457200">
                <a:defRPr sz="4200">
                  <a:solidFill>
                    <a:srgbClr val="000000"/>
                  </a:solidFill>
                  <a:latin typeface="Gill Sans" pitchFamily="-104" charset="0"/>
                  <a:ea typeface="Gill Sans" pitchFamily="-104" charset="0"/>
                  <a:cs typeface="Gill Sans" pitchFamily="-104" charset="0"/>
                  <a:sym typeface="Gill Sans" pitchFamily="-104" charset="0"/>
                </a:defRPr>
              </a:lvl3pPr>
              <a:lvl4pPr algn="ctr" defTabSz="457200">
                <a:defRPr sz="4200">
                  <a:solidFill>
                    <a:srgbClr val="000000"/>
                  </a:solidFill>
                  <a:latin typeface="Gill Sans" pitchFamily="-104" charset="0"/>
                  <a:ea typeface="Gill Sans" pitchFamily="-104" charset="0"/>
                  <a:cs typeface="Gill Sans" pitchFamily="-104" charset="0"/>
                  <a:sym typeface="Gill Sans" pitchFamily="-104" charset="0"/>
                </a:defRPr>
              </a:lvl4pPr>
              <a:lvl5pPr algn="ctr" defTabSz="457200">
                <a:defRPr sz="4200">
                  <a:solidFill>
                    <a:srgbClr val="000000"/>
                  </a:solidFill>
                  <a:latin typeface="Gill Sans" pitchFamily="-104" charset="0"/>
                  <a:ea typeface="Gill Sans" pitchFamily="-104" charset="0"/>
                  <a:cs typeface="Gill Sans" pitchFamily="-104" charset="0"/>
                  <a:sym typeface="Gill Sans" pitchFamily="-104" charset="0"/>
                </a:defRPr>
              </a:lvl5pPr>
              <a:lvl6pPr marL="1828800" indent="457200" algn="ctr" defTabSz="457200" eaLnBrk="0" fontAlgn="base" hangingPunct="0">
                <a:spcBef>
                  <a:spcPct val="0"/>
                </a:spcBef>
                <a:spcAft>
                  <a:spcPct val="0"/>
                </a:spcAft>
                <a:defRPr sz="4200">
                  <a:solidFill>
                    <a:srgbClr val="000000"/>
                  </a:solidFill>
                  <a:latin typeface="Gill Sans" pitchFamily="-104" charset="0"/>
                  <a:ea typeface="Gill Sans" pitchFamily="-104" charset="0"/>
                  <a:cs typeface="Gill Sans" pitchFamily="-104" charset="0"/>
                  <a:sym typeface="Gill Sans" pitchFamily="-104" charset="0"/>
                </a:defRPr>
              </a:lvl6pPr>
              <a:lvl7pPr marL="2286000" indent="457200" algn="ctr" defTabSz="457200" eaLnBrk="0" fontAlgn="base" hangingPunct="0">
                <a:spcBef>
                  <a:spcPct val="0"/>
                </a:spcBef>
                <a:spcAft>
                  <a:spcPct val="0"/>
                </a:spcAft>
                <a:defRPr sz="4200">
                  <a:solidFill>
                    <a:srgbClr val="000000"/>
                  </a:solidFill>
                  <a:latin typeface="Gill Sans" pitchFamily="-104" charset="0"/>
                  <a:ea typeface="Gill Sans" pitchFamily="-104" charset="0"/>
                  <a:cs typeface="Gill Sans" pitchFamily="-104" charset="0"/>
                  <a:sym typeface="Gill Sans" pitchFamily="-104" charset="0"/>
                </a:defRPr>
              </a:lvl7pPr>
              <a:lvl8pPr marL="2743200" indent="457200" algn="ctr" defTabSz="457200" eaLnBrk="0" fontAlgn="base" hangingPunct="0">
                <a:spcBef>
                  <a:spcPct val="0"/>
                </a:spcBef>
                <a:spcAft>
                  <a:spcPct val="0"/>
                </a:spcAft>
                <a:defRPr sz="4200">
                  <a:solidFill>
                    <a:srgbClr val="000000"/>
                  </a:solidFill>
                  <a:latin typeface="Gill Sans" pitchFamily="-104" charset="0"/>
                  <a:ea typeface="Gill Sans" pitchFamily="-104" charset="0"/>
                  <a:cs typeface="Gill Sans" pitchFamily="-104" charset="0"/>
                  <a:sym typeface="Gill Sans" pitchFamily="-104" charset="0"/>
                </a:defRPr>
              </a:lvl8pPr>
              <a:lvl9pPr marL="3200400" indent="457200" algn="ctr" defTabSz="457200" eaLnBrk="0" fontAlgn="base" hangingPunct="0">
                <a:spcBef>
                  <a:spcPct val="0"/>
                </a:spcBef>
                <a:spcAft>
                  <a:spcPct val="0"/>
                </a:spcAft>
                <a:defRPr sz="4200">
                  <a:solidFill>
                    <a:srgbClr val="000000"/>
                  </a:solidFill>
                  <a:latin typeface="Gill Sans" pitchFamily="-104" charset="0"/>
                  <a:ea typeface="Gill Sans" pitchFamily="-104" charset="0"/>
                  <a:cs typeface="Gill Sans" pitchFamily="-104" charset="0"/>
                  <a:sym typeface="Gill Sans" pitchFamily="-104" charset="0"/>
                </a:defRPr>
              </a:lvl9pPr>
            </a:lstStyle>
            <a:p>
              <a:pPr marL="179361" algn="l">
                <a:lnSpc>
                  <a:spcPct val="85000"/>
                </a:lnSpc>
                <a:spcAft>
                  <a:spcPts val="600"/>
                </a:spcAft>
                <a:defRPr/>
              </a:pPr>
              <a:endParaRPr lang="en-US" altLang="en-US" sz="2400" dirty="0" smtClean="0">
                <a:solidFill>
                  <a:schemeClr val="bg1"/>
                </a:solidFill>
                <a:latin typeface="+mn-lt"/>
                <a:ea typeface="+mn-ea"/>
                <a:cs typeface="+mn-cs"/>
                <a:sym typeface="Helvetica" panose="020B0604020202020204" pitchFamily="34" charset="0"/>
              </a:endParaRPr>
            </a:p>
            <a:p>
              <a:pPr marL="179361" algn="l">
                <a:lnSpc>
                  <a:spcPct val="85000"/>
                </a:lnSpc>
                <a:spcAft>
                  <a:spcPts val="600"/>
                </a:spcAft>
                <a:defRPr/>
              </a:pPr>
              <a:r>
                <a:rPr lang="en-CA" altLang="en-US" sz="2400" dirty="0" smtClean="0">
                  <a:solidFill>
                    <a:schemeClr val="bg1"/>
                  </a:solidFill>
                  <a:latin typeface="+mn-lt"/>
                  <a:ea typeface="+mn-ea"/>
                  <a:cs typeface="+mn-cs"/>
                  <a:sym typeface="Helvetica" panose="020B0604020202020204" pitchFamily="34" charset="0"/>
                </a:rPr>
                <a:t>SCCM Guidelines for Family-Centered Care in the ICU</a:t>
              </a:r>
              <a:endParaRPr lang="en-CA" altLang="en-US" sz="1600" dirty="0">
                <a:solidFill>
                  <a:schemeClr val="bg1"/>
                </a:solidFill>
              </a:endParaRPr>
            </a:p>
            <a:p>
              <a:pPr marL="179361" algn="l">
                <a:lnSpc>
                  <a:spcPct val="85000"/>
                </a:lnSpc>
                <a:defRPr/>
              </a:pPr>
              <a:endParaRPr lang="en-US" altLang="en-US" sz="1600" dirty="0" smtClean="0">
                <a:solidFill>
                  <a:schemeClr val="bg1"/>
                </a:solidFill>
              </a:endParaRPr>
            </a:p>
            <a:p>
              <a:pPr marL="179361" algn="l">
                <a:lnSpc>
                  <a:spcPct val="85000"/>
                </a:lnSpc>
                <a:spcAft>
                  <a:spcPts val="600"/>
                </a:spcAft>
                <a:defRPr/>
              </a:pPr>
              <a:endParaRPr lang="en-US" altLang="en-US" sz="2400" dirty="0">
                <a:solidFill>
                  <a:schemeClr val="bg1"/>
                </a:solidFill>
                <a:latin typeface="+mn-lt"/>
                <a:ea typeface="+mn-ea"/>
                <a:cs typeface="+mn-cs"/>
                <a:sym typeface="Helvetica" panose="020B0604020202020204" pitchFamily="34" charset="0"/>
              </a:endParaRPr>
            </a:p>
          </p:txBody>
        </p:sp>
      </p:grpSp>
      <p:grpSp>
        <p:nvGrpSpPr>
          <p:cNvPr id="6" name="Group 5"/>
          <p:cNvGrpSpPr/>
          <p:nvPr/>
        </p:nvGrpSpPr>
        <p:grpSpPr>
          <a:xfrm>
            <a:off x="3867857" y="4586051"/>
            <a:ext cx="5544898" cy="1363980"/>
            <a:chOff x="-37158" y="4271688"/>
            <a:chExt cx="5544898" cy="1363980"/>
          </a:xfrm>
          <a:solidFill>
            <a:schemeClr val="tx2"/>
          </a:solidFill>
        </p:grpSpPr>
        <p:sp>
          <p:nvSpPr>
            <p:cNvPr id="10" name="Pentagon 9"/>
            <p:cNvSpPr/>
            <p:nvPr/>
          </p:nvSpPr>
          <p:spPr>
            <a:xfrm>
              <a:off x="36580" y="4271688"/>
              <a:ext cx="5471160" cy="1363980"/>
            </a:xfrm>
            <a:prstGeom prst="homePlat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t" anchorCtr="0"/>
            <a:lstStyle/>
            <a:p>
              <a:pPr algn="ctr"/>
              <a:endParaRPr lang="en-US" sz="2400" dirty="0">
                <a:latin typeface="Rockwell" panose="02060603020205020403" pitchFamily="18" charset="0"/>
              </a:endParaRPr>
            </a:p>
          </p:txBody>
        </p:sp>
        <p:sp>
          <p:nvSpPr>
            <p:cNvPr id="20" name="AutoShape 12"/>
            <p:cNvSpPr>
              <a:spLocks/>
            </p:cNvSpPr>
            <p:nvPr/>
          </p:nvSpPr>
          <p:spPr bwMode="auto">
            <a:xfrm>
              <a:off x="-37158" y="4310111"/>
              <a:ext cx="5293235" cy="861925"/>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grpFill/>
            <a:ln>
              <a:noFill/>
            </a:ln>
            <a:extLst/>
          </p:spPr>
          <p:txBody>
            <a:bodyPr lIns="26788" tIns="26788" rIns="26788" bIns="26788" anchor="ctr"/>
            <a:lstStyle>
              <a:lvl1pPr algn="ctr" defTabSz="457200">
                <a:defRPr sz="4200">
                  <a:solidFill>
                    <a:srgbClr val="000000"/>
                  </a:solidFill>
                  <a:latin typeface="Gill Sans" pitchFamily="-104" charset="0"/>
                  <a:ea typeface="Gill Sans" pitchFamily="-104" charset="0"/>
                  <a:cs typeface="Gill Sans" pitchFamily="-104" charset="0"/>
                  <a:sym typeface="Gill Sans" pitchFamily="-104" charset="0"/>
                </a:defRPr>
              </a:lvl1pPr>
              <a:lvl2pPr marL="37931725" indent="-37474525" algn="ctr" defTabSz="457200">
                <a:defRPr sz="4200">
                  <a:solidFill>
                    <a:srgbClr val="000000"/>
                  </a:solidFill>
                  <a:latin typeface="Gill Sans" pitchFamily="-104" charset="0"/>
                  <a:ea typeface="Gill Sans" pitchFamily="-104" charset="0"/>
                  <a:cs typeface="Gill Sans" pitchFamily="-104" charset="0"/>
                  <a:sym typeface="Gill Sans" pitchFamily="-104" charset="0"/>
                </a:defRPr>
              </a:lvl2pPr>
              <a:lvl3pPr algn="ctr" defTabSz="457200">
                <a:defRPr sz="4200">
                  <a:solidFill>
                    <a:srgbClr val="000000"/>
                  </a:solidFill>
                  <a:latin typeface="Gill Sans" pitchFamily="-104" charset="0"/>
                  <a:ea typeface="Gill Sans" pitchFamily="-104" charset="0"/>
                  <a:cs typeface="Gill Sans" pitchFamily="-104" charset="0"/>
                  <a:sym typeface="Gill Sans" pitchFamily="-104" charset="0"/>
                </a:defRPr>
              </a:lvl3pPr>
              <a:lvl4pPr algn="ctr" defTabSz="457200">
                <a:defRPr sz="4200">
                  <a:solidFill>
                    <a:srgbClr val="000000"/>
                  </a:solidFill>
                  <a:latin typeface="Gill Sans" pitchFamily="-104" charset="0"/>
                  <a:ea typeface="Gill Sans" pitchFamily="-104" charset="0"/>
                  <a:cs typeface="Gill Sans" pitchFamily="-104" charset="0"/>
                  <a:sym typeface="Gill Sans" pitchFamily="-104" charset="0"/>
                </a:defRPr>
              </a:lvl4pPr>
              <a:lvl5pPr algn="ctr" defTabSz="457200">
                <a:defRPr sz="4200">
                  <a:solidFill>
                    <a:srgbClr val="000000"/>
                  </a:solidFill>
                  <a:latin typeface="Gill Sans" pitchFamily="-104" charset="0"/>
                  <a:ea typeface="Gill Sans" pitchFamily="-104" charset="0"/>
                  <a:cs typeface="Gill Sans" pitchFamily="-104" charset="0"/>
                  <a:sym typeface="Gill Sans" pitchFamily="-104" charset="0"/>
                </a:defRPr>
              </a:lvl5pPr>
              <a:lvl6pPr marL="1828800" indent="457200" algn="ctr" defTabSz="457200" eaLnBrk="0" fontAlgn="base" hangingPunct="0">
                <a:spcBef>
                  <a:spcPct val="0"/>
                </a:spcBef>
                <a:spcAft>
                  <a:spcPct val="0"/>
                </a:spcAft>
                <a:defRPr sz="4200">
                  <a:solidFill>
                    <a:srgbClr val="000000"/>
                  </a:solidFill>
                  <a:latin typeface="Gill Sans" pitchFamily="-104" charset="0"/>
                  <a:ea typeface="Gill Sans" pitchFamily="-104" charset="0"/>
                  <a:cs typeface="Gill Sans" pitchFamily="-104" charset="0"/>
                  <a:sym typeface="Gill Sans" pitchFamily="-104" charset="0"/>
                </a:defRPr>
              </a:lvl6pPr>
              <a:lvl7pPr marL="2286000" indent="457200" algn="ctr" defTabSz="457200" eaLnBrk="0" fontAlgn="base" hangingPunct="0">
                <a:spcBef>
                  <a:spcPct val="0"/>
                </a:spcBef>
                <a:spcAft>
                  <a:spcPct val="0"/>
                </a:spcAft>
                <a:defRPr sz="4200">
                  <a:solidFill>
                    <a:srgbClr val="000000"/>
                  </a:solidFill>
                  <a:latin typeface="Gill Sans" pitchFamily="-104" charset="0"/>
                  <a:ea typeface="Gill Sans" pitchFamily="-104" charset="0"/>
                  <a:cs typeface="Gill Sans" pitchFamily="-104" charset="0"/>
                  <a:sym typeface="Gill Sans" pitchFamily="-104" charset="0"/>
                </a:defRPr>
              </a:lvl7pPr>
              <a:lvl8pPr marL="2743200" indent="457200" algn="ctr" defTabSz="457200" eaLnBrk="0" fontAlgn="base" hangingPunct="0">
                <a:spcBef>
                  <a:spcPct val="0"/>
                </a:spcBef>
                <a:spcAft>
                  <a:spcPct val="0"/>
                </a:spcAft>
                <a:defRPr sz="4200">
                  <a:solidFill>
                    <a:srgbClr val="000000"/>
                  </a:solidFill>
                  <a:latin typeface="Gill Sans" pitchFamily="-104" charset="0"/>
                  <a:ea typeface="Gill Sans" pitchFamily="-104" charset="0"/>
                  <a:cs typeface="Gill Sans" pitchFamily="-104" charset="0"/>
                  <a:sym typeface="Gill Sans" pitchFamily="-104" charset="0"/>
                </a:defRPr>
              </a:lvl8pPr>
              <a:lvl9pPr marL="3200400" indent="457200" algn="ctr" defTabSz="457200" eaLnBrk="0" fontAlgn="base" hangingPunct="0">
                <a:spcBef>
                  <a:spcPct val="0"/>
                </a:spcBef>
                <a:spcAft>
                  <a:spcPct val="0"/>
                </a:spcAft>
                <a:defRPr sz="4200">
                  <a:solidFill>
                    <a:srgbClr val="000000"/>
                  </a:solidFill>
                  <a:latin typeface="Gill Sans" pitchFamily="-104" charset="0"/>
                  <a:ea typeface="Gill Sans" pitchFamily="-104" charset="0"/>
                  <a:cs typeface="Gill Sans" pitchFamily="-104" charset="0"/>
                  <a:sym typeface="Gill Sans" pitchFamily="-104" charset="0"/>
                </a:defRPr>
              </a:lvl9pPr>
            </a:lstStyle>
            <a:p>
              <a:pPr marL="179361" algn="l">
                <a:lnSpc>
                  <a:spcPct val="85000"/>
                </a:lnSpc>
                <a:spcAft>
                  <a:spcPts val="600"/>
                </a:spcAft>
                <a:defRPr/>
              </a:pPr>
              <a:endParaRPr lang="en-US" altLang="en-US" sz="2400" dirty="0" smtClean="0">
                <a:solidFill>
                  <a:schemeClr val="bg1"/>
                </a:solidFill>
                <a:latin typeface="Rockwell" panose="02060603020205020403" pitchFamily="18" charset="0"/>
              </a:endParaRPr>
            </a:p>
            <a:p>
              <a:pPr marL="179361" algn="l">
                <a:lnSpc>
                  <a:spcPct val="85000"/>
                </a:lnSpc>
                <a:spcAft>
                  <a:spcPts val="600"/>
                </a:spcAft>
                <a:defRPr/>
              </a:pPr>
              <a:endParaRPr lang="en-US" altLang="en-US" sz="2400" dirty="0">
                <a:solidFill>
                  <a:schemeClr val="bg1"/>
                </a:solidFill>
                <a:latin typeface="Rockwell" panose="02060603020205020403" pitchFamily="18" charset="0"/>
              </a:endParaRPr>
            </a:p>
            <a:p>
              <a:pPr marL="179361" algn="l">
                <a:lnSpc>
                  <a:spcPct val="85000"/>
                </a:lnSpc>
                <a:spcAft>
                  <a:spcPts val="600"/>
                </a:spcAft>
                <a:defRPr/>
              </a:pPr>
              <a:r>
                <a:rPr lang="en-US" altLang="en-US" sz="2000" u="sng" dirty="0">
                  <a:solidFill>
                    <a:schemeClr val="bg1"/>
                  </a:solidFill>
                  <a:latin typeface="+mj-lt"/>
                </a:rPr>
                <a:t>Im</a:t>
              </a:r>
              <a:r>
                <a:rPr lang="en-US" altLang="en-US" sz="2000" dirty="0">
                  <a:solidFill>
                    <a:schemeClr val="bg1"/>
                  </a:solidFill>
                  <a:latin typeface="+mj-lt"/>
                </a:rPr>
                <a:t>proving </a:t>
              </a:r>
              <a:r>
                <a:rPr lang="en-US" altLang="en-US" sz="2000" u="sng" dirty="0">
                  <a:solidFill>
                    <a:schemeClr val="bg1"/>
                  </a:solidFill>
                  <a:latin typeface="+mj-lt"/>
                </a:rPr>
                <a:t>Pa</a:t>
              </a:r>
              <a:r>
                <a:rPr lang="en-US" altLang="en-US" sz="2000" dirty="0">
                  <a:solidFill>
                    <a:schemeClr val="bg1"/>
                  </a:solidFill>
                  <a:latin typeface="+mj-lt"/>
                </a:rPr>
                <a:t>rtnerships with F</a:t>
              </a:r>
              <a:r>
                <a:rPr lang="en-US" altLang="en-US" sz="2000" u="sng" dirty="0">
                  <a:solidFill>
                    <a:schemeClr val="bg1"/>
                  </a:solidFill>
                  <a:latin typeface="+mj-lt"/>
                </a:rPr>
                <a:t>a</a:t>
              </a:r>
              <a:r>
                <a:rPr lang="en-US" altLang="en-US" sz="2000" dirty="0">
                  <a:solidFill>
                    <a:schemeClr val="bg1"/>
                  </a:solidFill>
                  <a:latin typeface="+mj-lt"/>
                </a:rPr>
                <a:t>mily Members of I</a:t>
              </a:r>
              <a:r>
                <a:rPr lang="en-US" altLang="en-US" sz="2000" u="sng" dirty="0">
                  <a:solidFill>
                    <a:schemeClr val="bg1"/>
                  </a:solidFill>
                  <a:latin typeface="+mj-lt"/>
                </a:rPr>
                <a:t>C</a:t>
              </a:r>
              <a:r>
                <a:rPr lang="en-US" altLang="en-US" sz="2000" dirty="0">
                  <a:solidFill>
                    <a:schemeClr val="bg1"/>
                  </a:solidFill>
                  <a:latin typeface="+mj-lt"/>
                </a:rPr>
                <a:t>U Patien</a:t>
              </a:r>
              <a:r>
                <a:rPr lang="en-US" altLang="en-US" sz="2000" u="sng" dirty="0">
                  <a:solidFill>
                    <a:schemeClr val="bg1"/>
                  </a:solidFill>
                  <a:latin typeface="+mj-lt"/>
                </a:rPr>
                <a:t>t</a:t>
              </a:r>
              <a:r>
                <a:rPr lang="en-US" altLang="en-US" sz="2000" dirty="0">
                  <a:solidFill>
                    <a:schemeClr val="bg1"/>
                  </a:solidFill>
                  <a:latin typeface="+mj-lt"/>
                </a:rPr>
                <a:t>s: </a:t>
              </a:r>
              <a:r>
                <a:rPr lang="en-US" altLang="en-US" sz="2000" dirty="0" smtClean="0">
                  <a:solidFill>
                    <a:schemeClr val="bg1"/>
                  </a:solidFill>
                  <a:latin typeface="+mj-lt"/>
                </a:rPr>
                <a:t>The </a:t>
              </a:r>
              <a:r>
                <a:rPr lang="en-US" altLang="en-US" sz="2000" dirty="0">
                  <a:solidFill>
                    <a:schemeClr val="bg1"/>
                  </a:solidFill>
                  <a:latin typeface="+mj-lt"/>
                </a:rPr>
                <a:t>IMPACT </a:t>
              </a:r>
              <a:r>
                <a:rPr lang="en-US" altLang="en-US" sz="2000" dirty="0" smtClean="0">
                  <a:solidFill>
                    <a:schemeClr val="bg1"/>
                  </a:solidFill>
                  <a:latin typeface="+mj-lt"/>
                </a:rPr>
                <a:t>Trial</a:t>
              </a:r>
            </a:p>
            <a:p>
              <a:pPr marL="179361" algn="l">
                <a:lnSpc>
                  <a:spcPct val="85000"/>
                </a:lnSpc>
                <a:spcAft>
                  <a:spcPts val="600"/>
                </a:spcAft>
                <a:defRPr/>
              </a:pPr>
              <a:r>
                <a:rPr lang="en-US" altLang="en-US" sz="2000" dirty="0" smtClean="0">
                  <a:solidFill>
                    <a:schemeClr val="bg1"/>
                  </a:solidFill>
                  <a:latin typeface="+mj-lt"/>
                </a:rPr>
                <a:t>Family Engagement Survey</a:t>
              </a:r>
            </a:p>
            <a:p>
              <a:pPr marL="179361" algn="l">
                <a:lnSpc>
                  <a:spcPct val="85000"/>
                </a:lnSpc>
                <a:spcAft>
                  <a:spcPts val="600"/>
                </a:spcAft>
                <a:defRPr/>
              </a:pPr>
              <a:endParaRPr lang="en-US" altLang="en-US" sz="2400" dirty="0">
                <a:solidFill>
                  <a:schemeClr val="bg1"/>
                </a:solidFill>
                <a:latin typeface="Rockwell" panose="02060603020205020403" pitchFamily="18" charset="0"/>
              </a:endParaRPr>
            </a:p>
          </p:txBody>
        </p:sp>
      </p:grpSp>
      <p:sp>
        <p:nvSpPr>
          <p:cNvPr id="7" name="TextBox 6"/>
          <p:cNvSpPr txBox="1"/>
          <p:nvPr/>
        </p:nvSpPr>
        <p:spPr>
          <a:xfrm>
            <a:off x="1535704" y="1498021"/>
            <a:ext cx="1776521" cy="1363980"/>
          </a:xfrm>
          <a:prstGeom prst="rect">
            <a:avLst/>
          </a:prstGeom>
          <a:noFill/>
        </p:spPr>
        <p:txBody>
          <a:bodyPr wrap="square" lIns="0" tIns="0" rIns="0" bIns="0" rtlCol="0" anchor="ctr" anchorCtr="0">
            <a:noAutofit/>
          </a:bodyPr>
          <a:lstStyle/>
          <a:p>
            <a:pPr>
              <a:lnSpc>
                <a:spcPts val="1900"/>
              </a:lnSpc>
            </a:pPr>
            <a:r>
              <a:rPr lang="en-US" sz="2300" b="1" dirty="0" smtClean="0">
                <a:latin typeface="Helvetica" panose="020B0604020202020204" pitchFamily="34" charset="0"/>
                <a:cs typeface="Helvetica" panose="020B0604020202020204" pitchFamily="34" charset="0"/>
              </a:rPr>
              <a:t>Families’ Experience</a:t>
            </a:r>
            <a:endParaRPr lang="en-US" sz="2300" b="1" dirty="0">
              <a:latin typeface="Helvetica" panose="020B0604020202020204" pitchFamily="34" charset="0"/>
              <a:cs typeface="Helvetica" panose="020B0604020202020204" pitchFamily="34" charset="0"/>
            </a:endParaRPr>
          </a:p>
        </p:txBody>
      </p:sp>
      <p:sp>
        <p:nvSpPr>
          <p:cNvPr id="18" name="TextBox 17"/>
          <p:cNvSpPr txBox="1"/>
          <p:nvPr/>
        </p:nvSpPr>
        <p:spPr>
          <a:xfrm>
            <a:off x="1535704" y="3105754"/>
            <a:ext cx="1693015" cy="1551358"/>
          </a:xfrm>
          <a:prstGeom prst="rect">
            <a:avLst/>
          </a:prstGeom>
          <a:noFill/>
        </p:spPr>
        <p:txBody>
          <a:bodyPr wrap="square" lIns="0" tIns="0" rIns="0" bIns="0" rtlCol="0" anchor="ctr" anchorCtr="0">
            <a:noAutofit/>
          </a:bodyPr>
          <a:lstStyle/>
          <a:p>
            <a:pPr>
              <a:lnSpc>
                <a:spcPts val="1900"/>
              </a:lnSpc>
            </a:pPr>
            <a:r>
              <a:rPr lang="en-US" sz="2300" b="1" dirty="0" smtClean="0">
                <a:solidFill>
                  <a:schemeClr val="accent1"/>
                </a:solidFill>
                <a:latin typeface="Helvetica" panose="020B0604020202020204" pitchFamily="34" charset="0"/>
                <a:cs typeface="Helvetica" panose="020B0604020202020204" pitchFamily="34" charset="0"/>
              </a:rPr>
              <a:t>Family Centered</a:t>
            </a:r>
          </a:p>
          <a:p>
            <a:pPr>
              <a:lnSpc>
                <a:spcPts val="1900"/>
              </a:lnSpc>
            </a:pPr>
            <a:r>
              <a:rPr lang="en-US" sz="2300" b="1" dirty="0" smtClean="0">
                <a:solidFill>
                  <a:schemeClr val="accent1"/>
                </a:solidFill>
                <a:latin typeface="Helvetica" panose="020B0604020202020204" pitchFamily="34" charset="0"/>
                <a:cs typeface="Helvetica" panose="020B0604020202020204" pitchFamily="34" charset="0"/>
              </a:rPr>
              <a:t>Care</a:t>
            </a:r>
            <a:endParaRPr lang="en-US" sz="2300" b="1" dirty="0">
              <a:solidFill>
                <a:schemeClr val="accent1"/>
              </a:solidFill>
              <a:latin typeface="Helvetica" panose="020B0604020202020204" pitchFamily="34" charset="0"/>
              <a:cs typeface="Helvetica" panose="020B0604020202020204" pitchFamily="34" charset="0"/>
            </a:endParaRPr>
          </a:p>
        </p:txBody>
      </p:sp>
      <p:sp>
        <p:nvSpPr>
          <p:cNvPr id="19" name="TextBox 18"/>
          <p:cNvSpPr txBox="1"/>
          <p:nvPr/>
        </p:nvSpPr>
        <p:spPr>
          <a:xfrm>
            <a:off x="1535704" y="4647011"/>
            <a:ext cx="1776524" cy="1363980"/>
          </a:xfrm>
          <a:prstGeom prst="rect">
            <a:avLst/>
          </a:prstGeom>
          <a:noFill/>
        </p:spPr>
        <p:txBody>
          <a:bodyPr wrap="square" lIns="0" tIns="0" rIns="0" bIns="0" rtlCol="0" anchor="ctr" anchorCtr="0">
            <a:noAutofit/>
          </a:bodyPr>
          <a:lstStyle/>
          <a:p>
            <a:pPr>
              <a:lnSpc>
                <a:spcPts val="1900"/>
              </a:lnSpc>
            </a:pPr>
            <a:r>
              <a:rPr lang="en-US" sz="2300" b="1" dirty="0" smtClean="0">
                <a:solidFill>
                  <a:schemeClr val="tx2"/>
                </a:solidFill>
                <a:latin typeface="Helvetica" panose="020B0604020202020204" pitchFamily="34" charset="0"/>
                <a:cs typeface="Helvetica" panose="020B0604020202020204" pitchFamily="34" charset="0"/>
              </a:rPr>
              <a:t>Family as “Partners’</a:t>
            </a:r>
            <a:endParaRPr lang="en-US" sz="2300" b="1" dirty="0">
              <a:solidFill>
                <a:schemeClr val="tx2"/>
              </a:solidFill>
              <a:latin typeface="Helvetica" panose="020B0604020202020204" pitchFamily="34" charset="0"/>
              <a:cs typeface="Helvetica" panose="020B0604020202020204" pitchFamily="34" charset="0"/>
            </a:endParaRPr>
          </a:p>
        </p:txBody>
      </p:sp>
      <p:sp>
        <p:nvSpPr>
          <p:cNvPr id="21" name="Isosceles Triangle 20"/>
          <p:cNvSpPr/>
          <p:nvPr/>
        </p:nvSpPr>
        <p:spPr>
          <a:xfrm rot="16200000" flipV="1">
            <a:off x="3271945" y="5187123"/>
            <a:ext cx="673419" cy="283754"/>
          </a:xfrm>
          <a:prstGeom prst="triangle">
            <a:avLst/>
          </a:prstGeom>
          <a:solidFill>
            <a:schemeClr val="accent4">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nchorCtr="0"/>
          <a:lstStyle/>
          <a:p>
            <a:pPr algn="ctr"/>
            <a:endParaRPr lang="en-US" dirty="0"/>
          </a:p>
        </p:txBody>
      </p:sp>
      <p:sp>
        <p:nvSpPr>
          <p:cNvPr id="23" name="Isosceles Triangle 22"/>
          <p:cNvSpPr/>
          <p:nvPr/>
        </p:nvSpPr>
        <p:spPr>
          <a:xfrm rot="16200000" flipV="1">
            <a:off x="3225687" y="3711946"/>
            <a:ext cx="765931" cy="283754"/>
          </a:xfrm>
          <a:prstGeom prst="triangle">
            <a:avLst/>
          </a:prstGeom>
          <a:solidFill>
            <a:schemeClr val="accent4">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nchorCtr="0"/>
          <a:lstStyle/>
          <a:p>
            <a:pPr algn="ctr"/>
            <a:endParaRPr lang="en-US" dirty="0"/>
          </a:p>
        </p:txBody>
      </p:sp>
      <p:sp>
        <p:nvSpPr>
          <p:cNvPr id="26" name="Isosceles Triangle 25"/>
          <p:cNvSpPr/>
          <p:nvPr/>
        </p:nvSpPr>
        <p:spPr>
          <a:xfrm rot="16200000" flipV="1">
            <a:off x="3271942" y="2038133"/>
            <a:ext cx="673419" cy="283754"/>
          </a:xfrm>
          <a:prstGeom prst="triangle">
            <a:avLst/>
          </a:prstGeom>
          <a:solidFill>
            <a:schemeClr val="accent4">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nchorCtr="0"/>
          <a:lstStyle/>
          <a:p>
            <a:pPr algn="ctr"/>
            <a:endParaRPr lang="en-US" dirty="0"/>
          </a:p>
        </p:txBody>
      </p:sp>
      <p:sp>
        <p:nvSpPr>
          <p:cNvPr id="27" name="TextBox 26"/>
          <p:cNvSpPr txBox="1"/>
          <p:nvPr/>
        </p:nvSpPr>
        <p:spPr>
          <a:xfrm>
            <a:off x="1535704" y="1144958"/>
            <a:ext cx="2047813" cy="529590"/>
          </a:xfrm>
          <a:prstGeom prst="rect">
            <a:avLst/>
          </a:prstGeom>
          <a:noFill/>
        </p:spPr>
        <p:txBody>
          <a:bodyPr wrap="square" lIns="0" tIns="0" rIns="0" bIns="0" rtlCol="0" anchor="ctr" anchorCtr="0">
            <a:noAutofit/>
          </a:bodyPr>
          <a:lstStyle/>
          <a:p>
            <a:pPr>
              <a:lnSpc>
                <a:spcPts val="1900"/>
              </a:lnSpc>
            </a:pPr>
            <a:r>
              <a:rPr lang="en-US" sz="2300" dirty="0" smtClean="0">
                <a:latin typeface="Effra"/>
                <a:cs typeface="Effra"/>
              </a:rPr>
              <a:t>ERA</a:t>
            </a:r>
            <a:endParaRPr lang="en-US" sz="2300" dirty="0">
              <a:latin typeface="Effra"/>
              <a:cs typeface="Effra"/>
            </a:endParaRPr>
          </a:p>
        </p:txBody>
      </p:sp>
    </p:spTree>
    <p:extLst>
      <p:ext uri="{BB962C8B-B14F-4D97-AF65-F5344CB8AC3E}">
        <p14:creationId xmlns:p14="http://schemas.microsoft.com/office/powerpoint/2010/main" val="296699187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312752" y="151758"/>
            <a:ext cx="8896460" cy="846642"/>
          </a:xfrm>
        </p:spPr>
        <p:txBody>
          <a:bodyPr>
            <a:normAutofit/>
          </a:bodyPr>
          <a:lstStyle/>
          <a:p>
            <a:r>
              <a:rPr lang="en-US" dirty="0">
                <a:latin typeface="Calibri" panose="020F0502020204030204" pitchFamily="34" charset="0"/>
                <a:cs typeface="Calibri" panose="020F0502020204030204" pitchFamily="34" charset="0"/>
              </a:rPr>
              <a:t>What do we mean by engagement and partnership?</a:t>
            </a:r>
          </a:p>
        </p:txBody>
      </p:sp>
      <p:pic>
        <p:nvPicPr>
          <p:cNvPr id="8" name="Picture 7"/>
          <p:cNvPicPr>
            <a:picLocks noChangeAspect="1"/>
          </p:cNvPicPr>
          <p:nvPr/>
        </p:nvPicPr>
        <p:blipFill>
          <a:blip r:embed="rId2"/>
          <a:stretch>
            <a:fillRect/>
          </a:stretch>
        </p:blipFill>
        <p:spPr>
          <a:xfrm>
            <a:off x="1706131" y="998401"/>
            <a:ext cx="8674718" cy="5390751"/>
          </a:xfrm>
          <a:prstGeom prst="rect">
            <a:avLst/>
          </a:prstGeom>
        </p:spPr>
      </p:pic>
      <p:sp>
        <p:nvSpPr>
          <p:cNvPr id="9" name="TextBox 8"/>
          <p:cNvSpPr txBox="1"/>
          <p:nvPr/>
        </p:nvSpPr>
        <p:spPr>
          <a:xfrm>
            <a:off x="5027408" y="6389152"/>
            <a:ext cx="5181805" cy="461665"/>
          </a:xfrm>
          <a:prstGeom prst="rect">
            <a:avLst/>
          </a:prstGeom>
          <a:noFill/>
        </p:spPr>
        <p:txBody>
          <a:bodyPr wrap="square" rtlCol="0">
            <a:spAutoFit/>
          </a:bodyPr>
          <a:lstStyle/>
          <a:p>
            <a:r>
              <a:rPr lang="en-US" sz="1200" dirty="0"/>
              <a:t>Health Canada. 2000. Policy toolkit for public involvement in decision making.</a:t>
            </a:r>
          </a:p>
        </p:txBody>
      </p:sp>
    </p:spTree>
    <p:extLst>
      <p:ext uri="{BB962C8B-B14F-4D97-AF65-F5344CB8AC3E}">
        <p14:creationId xmlns:p14="http://schemas.microsoft.com/office/powerpoint/2010/main" val="157552674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1979612" y="304800"/>
            <a:ext cx="8229600" cy="1143000"/>
          </a:xfrm>
        </p:spPr>
        <p:txBody>
          <a:bodyPr/>
          <a:lstStyle/>
          <a:p>
            <a:r>
              <a:rPr lang="en-CA" altLang="en-US" dirty="0"/>
              <a:t>Why Partner with Families of ICU Patients?</a:t>
            </a:r>
          </a:p>
        </p:txBody>
      </p:sp>
      <p:sp>
        <p:nvSpPr>
          <p:cNvPr id="13315" name="Content Placeholder 2"/>
          <p:cNvSpPr>
            <a:spLocks noGrp="1"/>
          </p:cNvSpPr>
          <p:nvPr>
            <p:ph idx="1"/>
          </p:nvPr>
        </p:nvSpPr>
        <p:spPr>
          <a:xfrm>
            <a:off x="1979612" y="1981201"/>
            <a:ext cx="4800600" cy="2290763"/>
          </a:xfrm>
        </p:spPr>
        <p:txBody>
          <a:bodyPr>
            <a:normAutofit fontScale="92500" lnSpcReduction="20000"/>
          </a:bodyPr>
          <a:lstStyle/>
          <a:p>
            <a:pPr>
              <a:buFontTx/>
              <a:buNone/>
              <a:defRPr/>
            </a:pPr>
            <a:r>
              <a:rPr lang="en-CA" altLang="en-US" sz="2400" dirty="0"/>
              <a:t>Families of critically ill patients </a:t>
            </a:r>
          </a:p>
          <a:p>
            <a:pPr lvl="1">
              <a:defRPr/>
            </a:pPr>
            <a:r>
              <a:rPr lang="en-CA" altLang="en-US" sz="2000" dirty="0"/>
              <a:t>They are the one constant across the continuum of care</a:t>
            </a:r>
          </a:p>
          <a:p>
            <a:pPr lvl="1">
              <a:defRPr/>
            </a:pPr>
            <a:r>
              <a:rPr lang="en-CA" altLang="en-US" sz="2000" dirty="0" smtClean="0"/>
              <a:t>Provide </a:t>
            </a:r>
            <a:r>
              <a:rPr lang="en-CA" altLang="en-US" sz="2000" dirty="0"/>
              <a:t>significant direct care to surviving patients</a:t>
            </a:r>
          </a:p>
          <a:p>
            <a:pPr lvl="2">
              <a:defRPr/>
            </a:pPr>
            <a:r>
              <a:rPr lang="en-CA" altLang="en-US" dirty="0"/>
              <a:t>Estimated at &gt;$642 Billion per year in costs </a:t>
            </a:r>
            <a:r>
              <a:rPr lang="en-CA" baseline="30000" dirty="0"/>
              <a:t>2</a:t>
            </a:r>
            <a:endParaRPr lang="en-CA" altLang="en-US" dirty="0"/>
          </a:p>
          <a:p>
            <a:pPr lvl="1">
              <a:defRPr/>
            </a:pPr>
            <a:r>
              <a:rPr lang="en-CA" altLang="en-US" sz="2000" dirty="0"/>
              <a:t>Suffer from significant mental health issues including depression</a:t>
            </a:r>
            <a:r>
              <a:rPr lang="en-CA" altLang="en-US" sz="2000" baseline="30000" dirty="0"/>
              <a:t>1</a:t>
            </a:r>
          </a:p>
          <a:p>
            <a:pPr marL="457200" lvl="1" indent="0">
              <a:buNone/>
              <a:defRPr/>
            </a:pPr>
            <a:endParaRPr lang="en-CA" altLang="en-US" dirty="0" smtClean="0"/>
          </a:p>
        </p:txBody>
      </p:sp>
      <p:sp>
        <p:nvSpPr>
          <p:cNvPr id="11268" name="Slide Number Placeholder 4"/>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spcBef>
                <a:spcPct val="0"/>
              </a:spcBef>
              <a:buFontTx/>
              <a:buNone/>
            </a:pPr>
            <a:fld id="{E215A767-D60A-4D44-8F52-A8ADE9692A26}" type="slidenum">
              <a:rPr lang="en-US" altLang="en-US" sz="1400"/>
              <a:pPr>
                <a:spcBef>
                  <a:spcPct val="0"/>
                </a:spcBef>
                <a:buFontTx/>
                <a:buNone/>
              </a:pPr>
              <a:t>37</a:t>
            </a:fld>
            <a:endParaRPr lang="en-US" altLang="en-US" sz="1400"/>
          </a:p>
        </p:txBody>
      </p:sp>
      <p:sp>
        <p:nvSpPr>
          <p:cNvPr id="11269" name="TextBox 1"/>
          <p:cNvSpPr txBox="1">
            <a:spLocks noChangeArrowheads="1"/>
          </p:cNvSpPr>
          <p:nvPr/>
        </p:nvSpPr>
        <p:spPr bwMode="auto">
          <a:xfrm>
            <a:off x="1736769" y="5672138"/>
            <a:ext cx="4724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spcBef>
                <a:spcPct val="0"/>
              </a:spcBef>
              <a:buFontTx/>
              <a:buNone/>
            </a:pPr>
            <a:r>
              <a:rPr lang="en-CA" altLang="en-US" sz="1400" baseline="30000" dirty="0"/>
              <a:t>1 </a:t>
            </a:r>
            <a:r>
              <a:rPr lang="en-CA" altLang="en-US" sz="1400" dirty="0"/>
              <a:t>Cameron NEJM 2016;374:1831-1841</a:t>
            </a:r>
            <a:endParaRPr lang="en-CA" altLang="en-US" sz="1400" baseline="30000" dirty="0"/>
          </a:p>
          <a:p>
            <a:pPr>
              <a:spcBef>
                <a:spcPct val="0"/>
              </a:spcBef>
              <a:buFontTx/>
              <a:buNone/>
            </a:pPr>
            <a:r>
              <a:rPr lang="en-CA" altLang="en-US" sz="1400" baseline="30000" dirty="0"/>
              <a:t>2</a:t>
            </a:r>
            <a:r>
              <a:rPr lang="en-CA" altLang="en-US" sz="1400" dirty="0"/>
              <a:t> Chari Health </a:t>
            </a:r>
            <a:r>
              <a:rPr lang="en-CA" altLang="en-US" sz="1400" dirty="0" err="1"/>
              <a:t>Serv</a:t>
            </a:r>
            <a:r>
              <a:rPr lang="en-CA" altLang="en-US" sz="1400" dirty="0"/>
              <a:t> Res 2015;50:871-82</a:t>
            </a:r>
          </a:p>
        </p:txBody>
      </p:sp>
      <p:pic>
        <p:nvPicPr>
          <p:cNvPr id="11270" name="Picture 7"/>
          <p:cNvPicPr>
            <a:picLocks noChangeAspect="1" noChangeArrowheads="1"/>
          </p:cNvPicPr>
          <p:nvPr/>
        </p:nvPicPr>
        <p:blipFill>
          <a:blip r:embed="rId3">
            <a:extLst>
              <a:ext uri="{28A0092B-C50C-407E-A947-70E740481C1C}">
                <a14:useLocalDpi xmlns:a14="http://schemas.microsoft.com/office/drawing/2010/main" val="0"/>
              </a:ext>
            </a:extLst>
          </a:blip>
          <a:srcRect l="75690" t="16438" r="1105" b="57079"/>
          <a:stretch>
            <a:fillRect/>
          </a:stretch>
        </p:blipFill>
        <p:spPr bwMode="auto">
          <a:xfrm>
            <a:off x="7274445" y="1945482"/>
            <a:ext cx="3421063"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79782263"/>
      </p:ext>
    </p:extLst>
  </p:cSld>
  <p:clrMapOvr>
    <a:masterClrMapping/>
  </p:clrMapOvr>
  <p:transition spd="slow"/>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algn="ctr"/>
            <a:r>
              <a:rPr lang="en-US" altLang="en-US" dirty="0" smtClean="0"/>
              <a:t>Theoretical Framework</a:t>
            </a:r>
          </a:p>
        </p:txBody>
      </p:sp>
      <p:sp>
        <p:nvSpPr>
          <p:cNvPr id="16387" name="Content Placeholder 2"/>
          <p:cNvSpPr>
            <a:spLocks noGrp="1"/>
          </p:cNvSpPr>
          <p:nvPr>
            <p:ph idx="1"/>
          </p:nvPr>
        </p:nvSpPr>
        <p:spPr/>
        <p:txBody>
          <a:bodyPr>
            <a:normAutofit/>
          </a:bodyPr>
          <a:lstStyle/>
          <a:p>
            <a:r>
              <a:rPr lang="en-US" altLang="en-US" sz="2800" dirty="0" smtClean="0"/>
              <a:t>Facilitated </a:t>
            </a:r>
            <a:r>
              <a:rPr lang="en-US" altLang="en-US" sz="2800" dirty="0" err="1" smtClean="0"/>
              <a:t>Sensemaking</a:t>
            </a:r>
            <a:r>
              <a:rPr lang="en-US" altLang="en-US" sz="2800" dirty="0" smtClean="0"/>
              <a:t>:</a:t>
            </a:r>
          </a:p>
          <a:p>
            <a:pPr lvl="1"/>
            <a:r>
              <a:rPr lang="en-US" altLang="en-US" sz="2400" dirty="0" smtClean="0">
                <a:ea typeface="Arial" panose="020B0604020202020204" pitchFamily="34" charset="0"/>
              </a:rPr>
              <a:t>Families need to make sense of </a:t>
            </a:r>
          </a:p>
          <a:p>
            <a:pPr lvl="2"/>
            <a:r>
              <a:rPr lang="en-US" altLang="en-US" sz="2400" dirty="0" smtClean="0">
                <a:ea typeface="Arial" panose="020B0604020202020204" pitchFamily="34" charset="0"/>
              </a:rPr>
              <a:t>What has happened</a:t>
            </a:r>
          </a:p>
          <a:p>
            <a:pPr lvl="2"/>
            <a:r>
              <a:rPr lang="en-US" altLang="en-US" sz="2400" dirty="0" smtClean="0">
                <a:ea typeface="Arial" panose="020B0604020202020204" pitchFamily="34" charset="0"/>
              </a:rPr>
              <a:t>Their new role of caregiver of a critically ill </a:t>
            </a:r>
            <a:r>
              <a:rPr lang="en-US" altLang="en-US" sz="2400" dirty="0" err="1" smtClean="0">
                <a:ea typeface="Arial" panose="020B0604020202020204" pitchFamily="34" charset="0"/>
              </a:rPr>
              <a:t>pt</a:t>
            </a:r>
            <a:endParaRPr lang="en-US" altLang="en-US" sz="2400" dirty="0" smtClean="0">
              <a:ea typeface="Arial" panose="020B0604020202020204" pitchFamily="34" charset="0"/>
            </a:endParaRPr>
          </a:p>
          <a:p>
            <a:pPr lvl="1"/>
            <a:r>
              <a:rPr lang="en-US" altLang="en-US" sz="2400" dirty="0" smtClean="0">
                <a:ea typeface="Arial" panose="020B0604020202020204" pitchFamily="34" charset="0"/>
              </a:rPr>
              <a:t>Family engagement in decision-making and care may</a:t>
            </a:r>
          </a:p>
          <a:p>
            <a:pPr lvl="2"/>
            <a:r>
              <a:rPr lang="en-US" altLang="en-US" sz="2400" dirty="0" smtClean="0">
                <a:ea typeface="Arial" panose="020B0604020202020204" pitchFamily="34" charset="0"/>
              </a:rPr>
              <a:t>↓ family fear, horror, and helplessness that leads to stress disorders</a:t>
            </a:r>
          </a:p>
          <a:p>
            <a:pPr lvl="2"/>
            <a:r>
              <a:rPr lang="en-US" altLang="en-US" sz="2400" dirty="0" smtClean="0">
                <a:ea typeface="Arial" panose="020B0604020202020204" pitchFamily="34" charset="0"/>
              </a:rPr>
              <a:t>↑ </a:t>
            </a:r>
            <a:r>
              <a:rPr lang="en-US" altLang="en-US" sz="2400" dirty="0" err="1" smtClean="0">
                <a:ea typeface="Arial" panose="020B0604020202020204" pitchFamily="34" charset="0"/>
              </a:rPr>
              <a:t>pt</a:t>
            </a:r>
            <a:r>
              <a:rPr lang="en-US" altLang="en-US" sz="2400" dirty="0" smtClean="0">
                <a:ea typeface="Arial" panose="020B0604020202020204" pitchFamily="34" charset="0"/>
              </a:rPr>
              <a:t> medical condition through advocacy and loving care </a:t>
            </a:r>
          </a:p>
          <a:p>
            <a:pPr lvl="2"/>
            <a:r>
              <a:rPr lang="en-US" altLang="en-US" sz="2400" dirty="0" smtClean="0">
                <a:ea typeface="Arial" panose="020B0604020202020204" pitchFamily="34" charset="0"/>
              </a:rPr>
              <a:t>Improve family psychological outcomes long-term</a:t>
            </a:r>
          </a:p>
        </p:txBody>
      </p:sp>
      <p:sp>
        <p:nvSpPr>
          <p:cNvPr id="16388" name="TextBox 1"/>
          <p:cNvSpPr txBox="1">
            <a:spLocks noChangeArrowheads="1"/>
          </p:cNvSpPr>
          <p:nvPr/>
        </p:nvSpPr>
        <p:spPr bwMode="auto">
          <a:xfrm>
            <a:off x="5408612" y="5791201"/>
            <a:ext cx="51816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gn="r">
              <a:spcBef>
                <a:spcPct val="0"/>
              </a:spcBef>
              <a:buFontTx/>
              <a:buNone/>
            </a:pPr>
            <a:r>
              <a:rPr lang="en-CA" altLang="en-US" sz="1800"/>
              <a:t>Davidson </a:t>
            </a:r>
            <a:r>
              <a:rPr lang="en-CA" altLang="en-US" sz="1800" i="1"/>
              <a:t>Critical Care Nursing Quarterly</a:t>
            </a:r>
            <a:r>
              <a:rPr lang="en-CA" altLang="en-US" sz="1800"/>
              <a:t> 2010;33(2):177-189.</a:t>
            </a:r>
          </a:p>
          <a:p>
            <a:pPr algn="r">
              <a:spcBef>
                <a:spcPct val="0"/>
              </a:spcBef>
              <a:buFontTx/>
              <a:buNone/>
            </a:pPr>
            <a:endParaRPr lang="en-CA" altLang="en-US" sz="1800"/>
          </a:p>
        </p:txBody>
      </p:sp>
    </p:spTree>
    <p:extLst>
      <p:ext uri="{BB962C8B-B14F-4D97-AF65-F5344CB8AC3E}">
        <p14:creationId xmlns:p14="http://schemas.microsoft.com/office/powerpoint/2010/main" val="4256932600"/>
      </p:ext>
    </p:extLst>
  </p:cSld>
  <p:clrMapOvr>
    <a:masterClrMapping/>
  </p:clrMapOvr>
  <p:transition spd="slow"/>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7779" y="219076"/>
            <a:ext cx="8619709" cy="935021"/>
          </a:xfrm>
        </p:spPr>
        <p:txBody>
          <a:bodyPr>
            <a:normAutofit/>
          </a:bodyPr>
          <a:lstStyle/>
          <a:p>
            <a:pPr>
              <a:defRPr/>
            </a:pPr>
            <a:r>
              <a:rPr lang="en-CA" sz="3038" dirty="0"/>
              <a:t>Conceptual Model for Family Engagement In the ICU</a:t>
            </a:r>
          </a:p>
        </p:txBody>
      </p:sp>
      <p:sp>
        <p:nvSpPr>
          <p:cNvPr id="15363" name="Rectangle 2"/>
          <p:cNvSpPr>
            <a:spLocks noChangeArrowheads="1"/>
          </p:cNvSpPr>
          <p:nvPr/>
        </p:nvSpPr>
        <p:spPr bwMode="auto">
          <a:xfrm>
            <a:off x="1962150" y="1446213"/>
            <a:ext cx="22104350" cy="32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1435" tIns="25718" rIns="51435" bIns="25718" anchor="ctr">
            <a:spAutoFit/>
          </a:bodyPr>
          <a:lstStyle>
            <a:lvl1pPr>
              <a:spcBef>
                <a:spcPct val="20000"/>
              </a:spcBef>
              <a:buChar char="•"/>
              <a:defRPr sz="28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spcBef>
                <a:spcPct val="0"/>
              </a:spcBef>
              <a:buFontTx/>
              <a:buNone/>
            </a:pPr>
            <a:endParaRPr lang="en-CA" altLang="en-US" sz="1800"/>
          </a:p>
        </p:txBody>
      </p:sp>
      <p:graphicFrame>
        <p:nvGraphicFramePr>
          <p:cNvPr id="15364" name="Object 3"/>
          <p:cNvGraphicFramePr>
            <a:graphicFrameLocks noChangeAspect="1"/>
          </p:cNvGraphicFramePr>
          <p:nvPr/>
        </p:nvGraphicFramePr>
        <p:xfrm>
          <a:off x="1892300" y="1382714"/>
          <a:ext cx="8075612" cy="5475287"/>
        </p:xfrm>
        <a:graphic>
          <a:graphicData uri="http://schemas.openxmlformats.org/presentationml/2006/ole">
            <mc:AlternateContent xmlns:mc="http://schemas.openxmlformats.org/markup-compatibility/2006">
              <mc:Choice xmlns:v="urn:schemas-microsoft-com:vml" Requires="v">
                <p:oleObj spid="_x0000_s1060" r:id="rId3" imgW="9394954" imgH="7137720" progId="Visio.Drawing.11">
                  <p:embed/>
                </p:oleObj>
              </mc:Choice>
              <mc:Fallback>
                <p:oleObj r:id="rId3" imgW="9394954" imgH="7137720" progId="Visio.Drawing.11">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92300" y="1382714"/>
                        <a:ext cx="8075612" cy="5475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 name="TextBox 2"/>
          <p:cNvSpPr txBox="1"/>
          <p:nvPr/>
        </p:nvSpPr>
        <p:spPr>
          <a:xfrm>
            <a:off x="5441950" y="4800601"/>
            <a:ext cx="457200" cy="461963"/>
          </a:xfrm>
          <a:prstGeom prst="rect">
            <a:avLst/>
          </a:prstGeom>
          <a:noFill/>
        </p:spPr>
        <p:txBody>
          <a:bodyPr>
            <a:spAutoFit/>
          </a:bodyPr>
          <a:lstStyle/>
          <a:p>
            <a:pPr>
              <a:defRPr/>
            </a:pPr>
            <a:r>
              <a:rPr lang="en-CA" sz="2400" b="1" dirty="0">
                <a:solidFill>
                  <a:srgbClr val="FF0000"/>
                </a:solidFill>
                <a:effectLst>
                  <a:outerShdw blurRad="38100" dist="38100" dir="2700000" algn="tl">
                    <a:srgbClr val="000000">
                      <a:alpha val="43137"/>
                    </a:srgbClr>
                  </a:outerShdw>
                </a:effectLst>
              </a:rPr>
              <a:t>?</a:t>
            </a:r>
          </a:p>
        </p:txBody>
      </p:sp>
    </p:spTree>
    <p:extLst>
      <p:ext uri="{BB962C8B-B14F-4D97-AF65-F5344CB8AC3E}">
        <p14:creationId xmlns:p14="http://schemas.microsoft.com/office/powerpoint/2010/main" val="946139876"/>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7" name="Line 9"/>
          <p:cNvSpPr>
            <a:spLocks noChangeShapeType="1"/>
          </p:cNvSpPr>
          <p:nvPr/>
        </p:nvSpPr>
        <p:spPr bwMode="auto">
          <a:xfrm>
            <a:off x="1408112" y="-522288"/>
            <a:ext cx="16002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2050" name="Line 2"/>
          <p:cNvSpPr>
            <a:spLocks noChangeShapeType="1"/>
          </p:cNvSpPr>
          <p:nvPr/>
        </p:nvSpPr>
        <p:spPr bwMode="auto">
          <a:xfrm>
            <a:off x="3351212" y="-522288"/>
            <a:ext cx="33147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2056" name="Line 8"/>
          <p:cNvSpPr>
            <a:spLocks noChangeShapeType="1"/>
          </p:cNvSpPr>
          <p:nvPr/>
        </p:nvSpPr>
        <p:spPr bwMode="auto">
          <a:xfrm>
            <a:off x="6894512" y="-522288"/>
            <a:ext cx="27432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2051" name="Text Box 3"/>
          <p:cNvSpPr txBox="1">
            <a:spLocks noChangeArrowheads="1"/>
          </p:cNvSpPr>
          <p:nvPr/>
        </p:nvSpPr>
        <p:spPr bwMode="auto">
          <a:xfrm>
            <a:off x="2132012" y="2362200"/>
            <a:ext cx="1371600" cy="2971800"/>
          </a:xfrm>
          <a:prstGeom prst="rect">
            <a:avLst/>
          </a:prstGeom>
          <a:solidFill>
            <a:srgbClr val="FFFFFF"/>
          </a:solidFill>
          <a:ln w="9525">
            <a:solidFill>
              <a:srgbClr val="000000"/>
            </a:solidFill>
            <a:miter lim="800000"/>
            <a:headEnd/>
            <a:tailEnd/>
          </a:ln>
        </p:spPr>
        <p:txBody>
          <a:bodyPr/>
          <a:lstStyle/>
          <a:p>
            <a:r>
              <a:rPr lang="en-US" altLang="en-US" sz="1000">
                <a:cs typeface="Times New Roman" panose="02020603050405020304" pitchFamily="18" charset="0"/>
              </a:rPr>
              <a:t>PERSONAL AND SOCIAL ENVIRONMENT</a:t>
            </a:r>
          </a:p>
          <a:p>
            <a:pPr eaLnBrk="0" hangingPunct="0"/>
            <a:r>
              <a:rPr lang="en-US" altLang="en-US" sz="1000">
                <a:cs typeface="Times New Roman" panose="02020603050405020304" pitchFamily="18" charset="0"/>
              </a:rPr>
              <a:t> </a:t>
            </a:r>
          </a:p>
          <a:p>
            <a:pPr eaLnBrk="0" hangingPunct="0"/>
            <a:r>
              <a:rPr lang="en-US" altLang="en-US" sz="1000">
                <a:cs typeface="Times New Roman" panose="02020603050405020304" pitchFamily="18" charset="0"/>
              </a:rPr>
              <a:t>Patient and Family situation</a:t>
            </a:r>
          </a:p>
          <a:p>
            <a:pPr eaLnBrk="0" hangingPunct="0"/>
            <a:r>
              <a:rPr lang="en-US" altLang="en-US" sz="1000">
                <a:cs typeface="Times New Roman" panose="02020603050405020304" pitchFamily="18" charset="0"/>
              </a:rPr>
              <a:t> </a:t>
            </a:r>
          </a:p>
          <a:p>
            <a:pPr eaLnBrk="0" hangingPunct="0"/>
            <a:r>
              <a:rPr lang="en-US" altLang="en-US" sz="1000">
                <a:cs typeface="Times New Roman" panose="02020603050405020304" pitchFamily="18" charset="0"/>
              </a:rPr>
              <a:t>Clinical status, casemix</a:t>
            </a:r>
          </a:p>
          <a:p>
            <a:pPr eaLnBrk="0" hangingPunct="0"/>
            <a:r>
              <a:rPr lang="en-US" altLang="en-US" sz="1000">
                <a:cs typeface="Times New Roman" panose="02020603050405020304" pitchFamily="18" charset="0"/>
              </a:rPr>
              <a:t> </a:t>
            </a:r>
          </a:p>
          <a:p>
            <a:pPr eaLnBrk="0" hangingPunct="0"/>
            <a:r>
              <a:rPr lang="en-US" altLang="en-US" sz="1000">
                <a:cs typeface="Times New Roman" panose="02020603050405020304" pitchFamily="18" charset="0"/>
              </a:rPr>
              <a:t>Social support for patient</a:t>
            </a:r>
          </a:p>
          <a:p>
            <a:pPr eaLnBrk="0" hangingPunct="0"/>
            <a:r>
              <a:rPr lang="en-US" altLang="en-US" sz="1000">
                <a:cs typeface="Times New Roman" panose="02020603050405020304" pitchFamily="18" charset="0"/>
              </a:rPr>
              <a:t> </a:t>
            </a:r>
          </a:p>
          <a:p>
            <a:pPr eaLnBrk="0" hangingPunct="0"/>
            <a:r>
              <a:rPr lang="en-US" altLang="en-US" sz="1000">
                <a:cs typeface="Times New Roman" panose="02020603050405020304" pitchFamily="18" charset="0"/>
              </a:rPr>
              <a:t>Social support for family</a:t>
            </a:r>
          </a:p>
          <a:p>
            <a:pPr eaLnBrk="0" hangingPunct="0"/>
            <a:endParaRPr lang="en-US" altLang="en-US"/>
          </a:p>
        </p:txBody>
      </p:sp>
      <p:sp>
        <p:nvSpPr>
          <p:cNvPr id="2055" name="Text Box 7"/>
          <p:cNvSpPr txBox="1">
            <a:spLocks noChangeArrowheads="1"/>
          </p:cNvSpPr>
          <p:nvPr/>
        </p:nvSpPr>
        <p:spPr bwMode="auto">
          <a:xfrm>
            <a:off x="3884612" y="2362200"/>
            <a:ext cx="1371600" cy="3200400"/>
          </a:xfrm>
          <a:prstGeom prst="rect">
            <a:avLst/>
          </a:prstGeom>
          <a:solidFill>
            <a:srgbClr val="FFFFFF"/>
          </a:solidFill>
          <a:ln w="9525">
            <a:solidFill>
              <a:srgbClr val="000000"/>
            </a:solidFill>
            <a:miter lim="800000"/>
            <a:headEnd/>
            <a:tailEnd/>
          </a:ln>
        </p:spPr>
        <p:txBody>
          <a:bodyPr/>
          <a:lstStyle/>
          <a:p>
            <a:r>
              <a:rPr lang="en-US" altLang="en-US" sz="1000">
                <a:cs typeface="Times New Roman" panose="02020603050405020304" pitchFamily="18" charset="0"/>
              </a:rPr>
              <a:t>STRUCTURE OF CARE</a:t>
            </a:r>
          </a:p>
          <a:p>
            <a:pPr eaLnBrk="0" hangingPunct="0"/>
            <a:r>
              <a:rPr lang="en-US" altLang="en-US" sz="1000">
                <a:cs typeface="Times New Roman" panose="02020603050405020304" pitchFamily="18" charset="0"/>
              </a:rPr>
              <a:t> </a:t>
            </a:r>
          </a:p>
          <a:p>
            <a:pPr eaLnBrk="0" hangingPunct="0"/>
            <a:r>
              <a:rPr lang="en-US" altLang="en-US" sz="1000">
                <a:cs typeface="Times New Roman" panose="02020603050405020304" pitchFamily="18" charset="0"/>
              </a:rPr>
              <a:t>Access to care within system</a:t>
            </a:r>
          </a:p>
          <a:p>
            <a:pPr eaLnBrk="0" hangingPunct="0"/>
            <a:r>
              <a:rPr lang="en-US" altLang="en-US" sz="1000">
                <a:cs typeface="Times New Roman" panose="02020603050405020304" pitchFamily="18" charset="0"/>
              </a:rPr>
              <a:t> </a:t>
            </a:r>
          </a:p>
          <a:p>
            <a:pPr eaLnBrk="0" hangingPunct="0"/>
            <a:r>
              <a:rPr lang="en-US" altLang="en-US" sz="1000">
                <a:cs typeface="Times New Roman" panose="02020603050405020304" pitchFamily="18" charset="0"/>
              </a:rPr>
              <a:t>Organization of care</a:t>
            </a:r>
          </a:p>
          <a:p>
            <a:pPr eaLnBrk="0" hangingPunct="0"/>
            <a:r>
              <a:rPr lang="en-US" altLang="en-US" sz="1000">
                <a:cs typeface="Times New Roman" panose="02020603050405020304" pitchFamily="18" charset="0"/>
              </a:rPr>
              <a:t> </a:t>
            </a:r>
          </a:p>
          <a:p>
            <a:pPr eaLnBrk="0" hangingPunct="0"/>
            <a:r>
              <a:rPr lang="en-US" altLang="en-US" sz="1000">
                <a:cs typeface="Times New Roman" panose="02020603050405020304" pitchFamily="18" charset="0"/>
              </a:rPr>
              <a:t>Formal support services available</a:t>
            </a:r>
          </a:p>
          <a:p>
            <a:pPr eaLnBrk="0" hangingPunct="0"/>
            <a:r>
              <a:rPr lang="en-US" altLang="en-US" sz="1000">
                <a:cs typeface="Times New Roman" panose="02020603050405020304" pitchFamily="18" charset="0"/>
              </a:rPr>
              <a:t> </a:t>
            </a:r>
          </a:p>
          <a:p>
            <a:pPr eaLnBrk="0" hangingPunct="0"/>
            <a:r>
              <a:rPr lang="en-US" altLang="en-US" sz="1000">
                <a:cs typeface="Times New Roman" panose="02020603050405020304" pitchFamily="18" charset="0"/>
              </a:rPr>
              <a:t>Physical environment(s) of care</a:t>
            </a:r>
          </a:p>
          <a:p>
            <a:pPr eaLnBrk="0" hangingPunct="0"/>
            <a:endParaRPr lang="en-US" altLang="en-US"/>
          </a:p>
        </p:txBody>
      </p:sp>
      <p:sp>
        <p:nvSpPr>
          <p:cNvPr id="2052" name="Text Box 4"/>
          <p:cNvSpPr txBox="1">
            <a:spLocks noChangeArrowheads="1"/>
          </p:cNvSpPr>
          <p:nvPr/>
        </p:nvSpPr>
        <p:spPr bwMode="auto">
          <a:xfrm>
            <a:off x="5561012" y="2362200"/>
            <a:ext cx="1714500" cy="3314700"/>
          </a:xfrm>
          <a:prstGeom prst="rect">
            <a:avLst/>
          </a:prstGeom>
          <a:solidFill>
            <a:srgbClr val="FFFFFF"/>
          </a:solidFill>
          <a:ln w="9525">
            <a:solidFill>
              <a:srgbClr val="000000"/>
            </a:solidFill>
            <a:miter lim="800000"/>
            <a:headEnd/>
            <a:tailEnd/>
          </a:ln>
        </p:spPr>
        <p:txBody>
          <a:bodyPr/>
          <a:lstStyle/>
          <a:p>
            <a:r>
              <a:rPr lang="en-US" altLang="en-US" sz="1000">
                <a:cs typeface="Times New Roman" panose="02020603050405020304" pitchFamily="18" charset="0"/>
              </a:rPr>
              <a:t>PROCESS OF CARE WITH PHYSICIANS, NURSES, SOCIAL WORKERS</a:t>
            </a:r>
          </a:p>
          <a:p>
            <a:pPr eaLnBrk="0" hangingPunct="0"/>
            <a:r>
              <a:rPr lang="en-US" altLang="en-US" sz="1000">
                <a:cs typeface="Times New Roman" panose="02020603050405020304" pitchFamily="18" charset="0"/>
              </a:rPr>
              <a:t> </a:t>
            </a:r>
          </a:p>
          <a:p>
            <a:pPr eaLnBrk="0" hangingPunct="0"/>
            <a:r>
              <a:rPr lang="en-US" altLang="en-US" sz="1000">
                <a:cs typeface="Times New Roman" panose="02020603050405020304" pitchFamily="18" charset="0"/>
              </a:rPr>
              <a:t>Technical processes with patient</a:t>
            </a:r>
          </a:p>
          <a:p>
            <a:pPr eaLnBrk="0" hangingPunct="0"/>
            <a:r>
              <a:rPr lang="en-US" altLang="en-US" sz="1000">
                <a:cs typeface="Times New Roman" panose="02020603050405020304" pitchFamily="18" charset="0"/>
              </a:rPr>
              <a:t> </a:t>
            </a:r>
          </a:p>
          <a:p>
            <a:pPr eaLnBrk="0" hangingPunct="0"/>
            <a:r>
              <a:rPr lang="en-US" altLang="en-US" sz="1000">
                <a:cs typeface="Times New Roman" panose="02020603050405020304" pitchFamily="18" charset="0"/>
              </a:rPr>
              <a:t>Decision-making processes with patient and family</a:t>
            </a:r>
          </a:p>
          <a:p>
            <a:pPr eaLnBrk="0" hangingPunct="0"/>
            <a:r>
              <a:rPr lang="en-US" altLang="en-US" sz="1000">
                <a:cs typeface="Times New Roman" panose="02020603050405020304" pitchFamily="18" charset="0"/>
              </a:rPr>
              <a:t> </a:t>
            </a:r>
          </a:p>
          <a:p>
            <a:pPr eaLnBrk="0" hangingPunct="0"/>
            <a:r>
              <a:rPr lang="en-US" altLang="en-US" sz="1000">
                <a:cs typeface="Times New Roman" panose="02020603050405020304" pitchFamily="18" charset="0"/>
              </a:rPr>
              <a:t>Information, counseling of patient and family</a:t>
            </a:r>
          </a:p>
          <a:p>
            <a:pPr eaLnBrk="0" hangingPunct="0"/>
            <a:r>
              <a:rPr lang="en-US" altLang="en-US" sz="1000">
                <a:cs typeface="Times New Roman" panose="02020603050405020304" pitchFamily="18" charset="0"/>
              </a:rPr>
              <a:t> </a:t>
            </a:r>
          </a:p>
          <a:p>
            <a:pPr eaLnBrk="0" hangingPunct="0"/>
            <a:r>
              <a:rPr lang="en-US" altLang="en-US" sz="1000">
                <a:cs typeface="Times New Roman" panose="02020603050405020304" pitchFamily="18" charset="0"/>
              </a:rPr>
              <a:t>Interpersonal and communication style with patient and family</a:t>
            </a:r>
          </a:p>
          <a:p>
            <a:pPr eaLnBrk="0" hangingPunct="0"/>
            <a:endParaRPr lang="en-US" altLang="en-US"/>
          </a:p>
        </p:txBody>
      </p:sp>
      <p:sp>
        <p:nvSpPr>
          <p:cNvPr id="2054" name="Text Box 6"/>
          <p:cNvSpPr txBox="1">
            <a:spLocks noChangeArrowheads="1"/>
          </p:cNvSpPr>
          <p:nvPr/>
        </p:nvSpPr>
        <p:spPr bwMode="auto">
          <a:xfrm>
            <a:off x="7466012" y="2362200"/>
            <a:ext cx="1485900" cy="2057400"/>
          </a:xfrm>
          <a:prstGeom prst="rect">
            <a:avLst/>
          </a:prstGeom>
          <a:solidFill>
            <a:srgbClr val="FFFFFF"/>
          </a:solidFill>
          <a:ln w="9525">
            <a:solidFill>
              <a:srgbClr val="000000"/>
            </a:solidFill>
            <a:miter lim="800000"/>
            <a:headEnd/>
            <a:tailEnd/>
          </a:ln>
        </p:spPr>
        <p:txBody>
          <a:bodyPr/>
          <a:lstStyle/>
          <a:p>
            <a:r>
              <a:rPr lang="en-US" altLang="en-US" sz="1000">
                <a:cs typeface="Times New Roman" panose="02020603050405020304" pitchFamily="18" charset="0"/>
              </a:rPr>
              <a:t>SATISFACTION WITH HEALTH CARE</a:t>
            </a:r>
          </a:p>
          <a:p>
            <a:pPr eaLnBrk="0" hangingPunct="0"/>
            <a:r>
              <a:rPr lang="en-US" altLang="en-US" sz="1000">
                <a:cs typeface="Times New Roman" panose="02020603050405020304" pitchFamily="18" charset="0"/>
              </a:rPr>
              <a:t> </a:t>
            </a:r>
          </a:p>
          <a:p>
            <a:pPr eaLnBrk="0" hangingPunct="0"/>
            <a:r>
              <a:rPr lang="en-US" altLang="en-US" sz="1000">
                <a:cs typeface="Times New Roman" panose="02020603050405020304" pitchFamily="18" charset="0"/>
              </a:rPr>
              <a:t>Patient satisfaction with care</a:t>
            </a:r>
          </a:p>
          <a:p>
            <a:pPr eaLnBrk="0" hangingPunct="0"/>
            <a:r>
              <a:rPr lang="en-US" altLang="en-US" sz="1000">
                <a:cs typeface="Times New Roman" panose="02020603050405020304" pitchFamily="18" charset="0"/>
              </a:rPr>
              <a:t> </a:t>
            </a:r>
          </a:p>
          <a:p>
            <a:pPr eaLnBrk="0" hangingPunct="0"/>
            <a:r>
              <a:rPr lang="en-US" altLang="en-US" sz="1000">
                <a:cs typeface="Times New Roman" panose="02020603050405020304" pitchFamily="18" charset="0"/>
              </a:rPr>
              <a:t>Family satisfaction with care</a:t>
            </a:r>
          </a:p>
          <a:p>
            <a:pPr eaLnBrk="0" hangingPunct="0"/>
            <a:endParaRPr lang="en-US" altLang="en-US"/>
          </a:p>
        </p:txBody>
      </p:sp>
      <p:sp>
        <p:nvSpPr>
          <p:cNvPr id="2053" name="Text Box 5"/>
          <p:cNvSpPr txBox="1">
            <a:spLocks noChangeArrowheads="1"/>
          </p:cNvSpPr>
          <p:nvPr/>
        </p:nvSpPr>
        <p:spPr bwMode="auto">
          <a:xfrm>
            <a:off x="9066212" y="2362200"/>
            <a:ext cx="1371600" cy="2971800"/>
          </a:xfrm>
          <a:prstGeom prst="rect">
            <a:avLst/>
          </a:prstGeom>
          <a:solidFill>
            <a:srgbClr val="FFFFFF"/>
          </a:solidFill>
          <a:ln w="9525">
            <a:solidFill>
              <a:srgbClr val="000000"/>
            </a:solidFill>
            <a:miter lim="800000"/>
            <a:headEnd/>
            <a:tailEnd/>
          </a:ln>
        </p:spPr>
        <p:txBody>
          <a:bodyPr/>
          <a:lstStyle/>
          <a:p>
            <a:r>
              <a:rPr lang="en-US" altLang="en-US" sz="1000">
                <a:cs typeface="Times New Roman" panose="02020603050405020304" pitchFamily="18" charset="0"/>
              </a:rPr>
              <a:t>QUALITY AND LENGTH OF LIFE</a:t>
            </a:r>
          </a:p>
          <a:p>
            <a:pPr eaLnBrk="0" hangingPunct="0"/>
            <a:r>
              <a:rPr lang="en-US" altLang="en-US" sz="1000">
                <a:cs typeface="Times New Roman" panose="02020603050405020304" pitchFamily="18" charset="0"/>
              </a:rPr>
              <a:t> </a:t>
            </a:r>
          </a:p>
          <a:p>
            <a:pPr eaLnBrk="0" hangingPunct="0"/>
            <a:r>
              <a:rPr lang="en-US" altLang="en-US" sz="1000">
                <a:cs typeface="Times New Roman" panose="02020603050405020304" pitchFamily="18" charset="0"/>
              </a:rPr>
              <a:t>Quality of life of patient</a:t>
            </a:r>
          </a:p>
          <a:p>
            <a:pPr eaLnBrk="0" hangingPunct="0"/>
            <a:r>
              <a:rPr lang="en-US" altLang="en-US" sz="1000">
                <a:cs typeface="Times New Roman" panose="02020603050405020304" pitchFamily="18" charset="0"/>
              </a:rPr>
              <a:t> </a:t>
            </a:r>
          </a:p>
          <a:p>
            <a:pPr eaLnBrk="0" hangingPunct="0"/>
            <a:r>
              <a:rPr lang="en-US" altLang="en-US" sz="1000">
                <a:cs typeface="Times New Roman" panose="02020603050405020304" pitchFamily="18" charset="0"/>
              </a:rPr>
              <a:t>Quality of life of family and loved ones</a:t>
            </a:r>
          </a:p>
          <a:p>
            <a:pPr eaLnBrk="0" hangingPunct="0"/>
            <a:r>
              <a:rPr lang="en-US" altLang="en-US" sz="1000">
                <a:cs typeface="Times New Roman" panose="02020603050405020304" pitchFamily="18" charset="0"/>
              </a:rPr>
              <a:t> </a:t>
            </a:r>
          </a:p>
          <a:p>
            <a:pPr eaLnBrk="0" hangingPunct="0"/>
            <a:r>
              <a:rPr lang="en-US" altLang="en-US" sz="1000">
                <a:cs typeface="Times New Roman" panose="02020603050405020304" pitchFamily="18" charset="0"/>
              </a:rPr>
              <a:t>Quality of dying of patient</a:t>
            </a:r>
          </a:p>
          <a:p>
            <a:pPr eaLnBrk="0" hangingPunct="0"/>
            <a:r>
              <a:rPr lang="en-US" altLang="en-US" sz="1000">
                <a:cs typeface="Times New Roman" panose="02020603050405020304" pitchFamily="18" charset="0"/>
              </a:rPr>
              <a:t> </a:t>
            </a:r>
          </a:p>
          <a:p>
            <a:pPr eaLnBrk="0" hangingPunct="0"/>
            <a:r>
              <a:rPr lang="en-US" altLang="en-US" sz="1000">
                <a:cs typeface="Times New Roman" panose="02020603050405020304" pitchFamily="18" charset="0"/>
              </a:rPr>
              <a:t>Length of life</a:t>
            </a:r>
          </a:p>
          <a:p>
            <a:pPr eaLnBrk="0" hangingPunct="0"/>
            <a:endParaRPr lang="en-US" altLang="en-US"/>
          </a:p>
        </p:txBody>
      </p:sp>
      <p:sp>
        <p:nvSpPr>
          <p:cNvPr id="2058" name="Rectangle 10"/>
          <p:cNvSpPr>
            <a:spLocks noChangeArrowheads="1"/>
          </p:cNvSpPr>
          <p:nvPr/>
        </p:nvSpPr>
        <p:spPr bwMode="auto">
          <a:xfrm>
            <a:off x="1751012" y="1447801"/>
            <a:ext cx="20574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457200" algn="r"/>
                <a:tab pos="2743200" algn="ctr"/>
                <a:tab pos="5486400" algn="r"/>
              </a:tabLst>
              <a:defRPr sz="2400">
                <a:solidFill>
                  <a:schemeClr val="tx1"/>
                </a:solidFill>
                <a:latin typeface="Times New Roman" panose="02020603050405020304" pitchFamily="18" charset="0"/>
              </a:defRPr>
            </a:lvl1pPr>
            <a:lvl2pPr>
              <a:tabLst>
                <a:tab pos="457200" algn="r"/>
                <a:tab pos="2743200" algn="ctr"/>
                <a:tab pos="5486400" algn="r"/>
              </a:tabLst>
              <a:defRPr sz="2400">
                <a:solidFill>
                  <a:schemeClr val="tx1"/>
                </a:solidFill>
                <a:latin typeface="Times New Roman" panose="02020603050405020304" pitchFamily="18" charset="0"/>
              </a:defRPr>
            </a:lvl2pPr>
            <a:lvl3pPr>
              <a:tabLst>
                <a:tab pos="457200" algn="r"/>
                <a:tab pos="2743200" algn="ctr"/>
                <a:tab pos="5486400" algn="r"/>
              </a:tabLst>
              <a:defRPr sz="2400">
                <a:solidFill>
                  <a:schemeClr val="tx1"/>
                </a:solidFill>
                <a:latin typeface="Times New Roman" panose="02020603050405020304" pitchFamily="18" charset="0"/>
              </a:defRPr>
            </a:lvl3pPr>
            <a:lvl4pPr>
              <a:tabLst>
                <a:tab pos="457200" algn="r"/>
                <a:tab pos="2743200" algn="ctr"/>
                <a:tab pos="5486400" algn="r"/>
              </a:tabLst>
              <a:defRPr sz="2400">
                <a:solidFill>
                  <a:schemeClr val="tx1"/>
                </a:solidFill>
                <a:latin typeface="Times New Roman" panose="02020603050405020304" pitchFamily="18" charset="0"/>
              </a:defRPr>
            </a:lvl4pPr>
            <a:lvl5pPr>
              <a:tabLst>
                <a:tab pos="457200" algn="r"/>
                <a:tab pos="2743200" algn="ctr"/>
                <a:tab pos="5486400" algn="r"/>
              </a:tabLst>
              <a:defRPr sz="2400">
                <a:solidFill>
                  <a:schemeClr val="tx1"/>
                </a:solidFill>
                <a:latin typeface="Times New Roman" panose="02020603050405020304" pitchFamily="18" charset="0"/>
              </a:defRPr>
            </a:lvl5pPr>
            <a:lvl6pPr fontAlgn="base">
              <a:spcBef>
                <a:spcPct val="0"/>
              </a:spcBef>
              <a:spcAft>
                <a:spcPct val="0"/>
              </a:spcAft>
              <a:tabLst>
                <a:tab pos="457200" algn="r"/>
                <a:tab pos="2743200" algn="ctr"/>
                <a:tab pos="5486400" algn="r"/>
              </a:tabLst>
              <a:defRPr sz="2400">
                <a:solidFill>
                  <a:schemeClr val="tx1"/>
                </a:solidFill>
                <a:latin typeface="Times New Roman" panose="02020603050405020304" pitchFamily="18" charset="0"/>
              </a:defRPr>
            </a:lvl6pPr>
            <a:lvl7pPr fontAlgn="base">
              <a:spcBef>
                <a:spcPct val="0"/>
              </a:spcBef>
              <a:spcAft>
                <a:spcPct val="0"/>
              </a:spcAft>
              <a:tabLst>
                <a:tab pos="457200" algn="r"/>
                <a:tab pos="2743200" algn="ctr"/>
                <a:tab pos="5486400" algn="r"/>
              </a:tabLst>
              <a:defRPr sz="2400">
                <a:solidFill>
                  <a:schemeClr val="tx1"/>
                </a:solidFill>
                <a:latin typeface="Times New Roman" panose="02020603050405020304" pitchFamily="18" charset="0"/>
              </a:defRPr>
            </a:lvl7pPr>
            <a:lvl8pPr fontAlgn="base">
              <a:spcBef>
                <a:spcPct val="0"/>
              </a:spcBef>
              <a:spcAft>
                <a:spcPct val="0"/>
              </a:spcAft>
              <a:tabLst>
                <a:tab pos="457200" algn="r"/>
                <a:tab pos="2743200" algn="ctr"/>
                <a:tab pos="5486400" algn="r"/>
              </a:tabLst>
              <a:defRPr sz="2400">
                <a:solidFill>
                  <a:schemeClr val="tx1"/>
                </a:solidFill>
                <a:latin typeface="Times New Roman" panose="02020603050405020304" pitchFamily="18" charset="0"/>
              </a:defRPr>
            </a:lvl8pPr>
            <a:lvl9pPr fontAlgn="base">
              <a:spcBef>
                <a:spcPct val="0"/>
              </a:spcBef>
              <a:spcAft>
                <a:spcPct val="0"/>
              </a:spcAft>
              <a:tabLst>
                <a:tab pos="457200" algn="r"/>
                <a:tab pos="2743200" algn="ctr"/>
                <a:tab pos="5486400" algn="r"/>
              </a:tabLst>
              <a:defRPr sz="2400">
                <a:solidFill>
                  <a:schemeClr val="tx1"/>
                </a:solidFill>
                <a:latin typeface="Times New Roman" panose="02020603050405020304" pitchFamily="18" charset="0"/>
              </a:defRPr>
            </a:lvl9pPr>
          </a:lstStyle>
          <a:p>
            <a:pPr algn="ctr"/>
            <a:r>
              <a:rPr lang="en-GB" altLang="en-US" sz="1200">
                <a:cs typeface="Times New Roman" panose="02020603050405020304" pitchFamily="18" charset="0"/>
              </a:rPr>
              <a:t> </a:t>
            </a:r>
            <a:endParaRPr lang="en-US" altLang="en-US" sz="1200">
              <a:cs typeface="Times New Roman" panose="02020603050405020304" pitchFamily="18" charset="0"/>
            </a:endParaRPr>
          </a:p>
          <a:p>
            <a:pPr algn="ctr" eaLnBrk="0" hangingPunct="0"/>
            <a:r>
              <a:rPr lang="en-GB" altLang="en-US" sz="1200" u="sng">
                <a:cs typeface="Times New Roman" panose="02020603050405020304" pitchFamily="18" charset="0"/>
              </a:rPr>
              <a:t>PATIENT FACTORS</a:t>
            </a:r>
            <a:endParaRPr lang="en-US" altLang="en-US" sz="1200" u="sng">
              <a:cs typeface="Times New Roman" panose="02020603050405020304" pitchFamily="18" charset="0"/>
            </a:endParaRPr>
          </a:p>
          <a:p>
            <a:pPr algn="ctr" eaLnBrk="0" hangingPunct="0"/>
            <a:r>
              <a:rPr lang="en-GB" altLang="en-US" sz="1200">
                <a:cs typeface="Times New Roman" panose="02020603050405020304" pitchFamily="18" charset="0"/>
              </a:rPr>
              <a:t>		</a:t>
            </a:r>
            <a:endParaRPr lang="en-US" altLang="en-US"/>
          </a:p>
        </p:txBody>
      </p:sp>
      <p:sp>
        <p:nvSpPr>
          <p:cNvPr id="2059" name="Rectangle 11"/>
          <p:cNvSpPr>
            <a:spLocks noChangeArrowheads="1"/>
          </p:cNvSpPr>
          <p:nvPr/>
        </p:nvSpPr>
        <p:spPr bwMode="auto">
          <a:xfrm>
            <a:off x="1522412" y="2684464"/>
            <a:ext cx="9144000" cy="4847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457200" algn="r"/>
                <a:tab pos="2743200" algn="ctr"/>
                <a:tab pos="5486400" algn="r"/>
              </a:tabLst>
              <a:defRPr sz="2400">
                <a:solidFill>
                  <a:schemeClr val="tx1"/>
                </a:solidFill>
                <a:latin typeface="Times New Roman" panose="02020603050405020304" pitchFamily="18" charset="0"/>
              </a:defRPr>
            </a:lvl1pPr>
            <a:lvl2pPr>
              <a:tabLst>
                <a:tab pos="457200" algn="r"/>
                <a:tab pos="2743200" algn="ctr"/>
                <a:tab pos="5486400" algn="r"/>
              </a:tabLst>
              <a:defRPr sz="2400">
                <a:solidFill>
                  <a:schemeClr val="tx1"/>
                </a:solidFill>
                <a:latin typeface="Times New Roman" panose="02020603050405020304" pitchFamily="18" charset="0"/>
              </a:defRPr>
            </a:lvl2pPr>
            <a:lvl3pPr>
              <a:tabLst>
                <a:tab pos="457200" algn="r"/>
                <a:tab pos="2743200" algn="ctr"/>
                <a:tab pos="5486400" algn="r"/>
              </a:tabLst>
              <a:defRPr sz="2400">
                <a:solidFill>
                  <a:schemeClr val="tx1"/>
                </a:solidFill>
                <a:latin typeface="Times New Roman" panose="02020603050405020304" pitchFamily="18" charset="0"/>
              </a:defRPr>
            </a:lvl3pPr>
            <a:lvl4pPr>
              <a:tabLst>
                <a:tab pos="457200" algn="r"/>
                <a:tab pos="2743200" algn="ctr"/>
                <a:tab pos="5486400" algn="r"/>
              </a:tabLst>
              <a:defRPr sz="2400">
                <a:solidFill>
                  <a:schemeClr val="tx1"/>
                </a:solidFill>
                <a:latin typeface="Times New Roman" panose="02020603050405020304" pitchFamily="18" charset="0"/>
              </a:defRPr>
            </a:lvl4pPr>
            <a:lvl5pPr>
              <a:tabLst>
                <a:tab pos="457200" algn="r"/>
                <a:tab pos="2743200" algn="ctr"/>
                <a:tab pos="5486400" algn="r"/>
              </a:tabLst>
              <a:defRPr sz="2400">
                <a:solidFill>
                  <a:schemeClr val="tx1"/>
                </a:solidFill>
                <a:latin typeface="Times New Roman" panose="02020603050405020304" pitchFamily="18" charset="0"/>
              </a:defRPr>
            </a:lvl5pPr>
            <a:lvl6pPr fontAlgn="base">
              <a:spcBef>
                <a:spcPct val="0"/>
              </a:spcBef>
              <a:spcAft>
                <a:spcPct val="0"/>
              </a:spcAft>
              <a:tabLst>
                <a:tab pos="457200" algn="r"/>
                <a:tab pos="2743200" algn="ctr"/>
                <a:tab pos="5486400" algn="r"/>
              </a:tabLst>
              <a:defRPr sz="2400">
                <a:solidFill>
                  <a:schemeClr val="tx1"/>
                </a:solidFill>
                <a:latin typeface="Times New Roman" panose="02020603050405020304" pitchFamily="18" charset="0"/>
              </a:defRPr>
            </a:lvl6pPr>
            <a:lvl7pPr fontAlgn="base">
              <a:spcBef>
                <a:spcPct val="0"/>
              </a:spcBef>
              <a:spcAft>
                <a:spcPct val="0"/>
              </a:spcAft>
              <a:tabLst>
                <a:tab pos="457200" algn="r"/>
                <a:tab pos="2743200" algn="ctr"/>
                <a:tab pos="5486400" algn="r"/>
              </a:tabLst>
              <a:defRPr sz="2400">
                <a:solidFill>
                  <a:schemeClr val="tx1"/>
                </a:solidFill>
                <a:latin typeface="Times New Roman" panose="02020603050405020304" pitchFamily="18" charset="0"/>
              </a:defRPr>
            </a:lvl7pPr>
            <a:lvl8pPr fontAlgn="base">
              <a:spcBef>
                <a:spcPct val="0"/>
              </a:spcBef>
              <a:spcAft>
                <a:spcPct val="0"/>
              </a:spcAft>
              <a:tabLst>
                <a:tab pos="457200" algn="r"/>
                <a:tab pos="2743200" algn="ctr"/>
                <a:tab pos="5486400" algn="r"/>
              </a:tabLst>
              <a:defRPr sz="2400">
                <a:solidFill>
                  <a:schemeClr val="tx1"/>
                </a:solidFill>
                <a:latin typeface="Times New Roman" panose="02020603050405020304" pitchFamily="18" charset="0"/>
              </a:defRPr>
            </a:lvl8pPr>
            <a:lvl9pPr fontAlgn="base">
              <a:spcBef>
                <a:spcPct val="0"/>
              </a:spcBef>
              <a:spcAft>
                <a:spcPct val="0"/>
              </a:spcAft>
              <a:tabLst>
                <a:tab pos="457200" algn="r"/>
                <a:tab pos="2743200" algn="ctr"/>
                <a:tab pos="5486400" algn="r"/>
              </a:tabLst>
              <a:defRPr sz="2400">
                <a:solidFill>
                  <a:schemeClr val="tx1"/>
                </a:solidFill>
                <a:latin typeface="Times New Roman" panose="02020603050405020304" pitchFamily="18" charset="0"/>
              </a:defRPr>
            </a:lvl9pPr>
          </a:lstStyle>
          <a:p>
            <a:r>
              <a:rPr lang="en-GB" altLang="en-US" sz="1100"/>
              <a:t> </a:t>
            </a:r>
            <a:endParaRPr lang="en-CA" altLang="en-US"/>
          </a:p>
          <a:p>
            <a:pPr eaLnBrk="0" hangingPunct="0"/>
            <a:r>
              <a:rPr lang="en-GB" altLang="en-US" sz="1200">
                <a:cs typeface="Times New Roman" panose="02020603050405020304" pitchFamily="18" charset="0"/>
              </a:rPr>
              <a:t> </a:t>
            </a:r>
            <a:endParaRPr lang="en-US" altLang="en-US" sz="1200">
              <a:cs typeface="Times New Roman" panose="02020603050405020304" pitchFamily="18" charset="0"/>
            </a:endParaRPr>
          </a:p>
          <a:p>
            <a:pPr eaLnBrk="0" hangingPunct="0"/>
            <a:r>
              <a:rPr lang="en-GB" altLang="en-US" sz="1200">
                <a:cs typeface="Times New Roman" panose="02020603050405020304" pitchFamily="18" charset="0"/>
              </a:rPr>
              <a:t> </a:t>
            </a:r>
            <a:endParaRPr lang="en-US" altLang="en-US" sz="1200">
              <a:cs typeface="Times New Roman" panose="02020603050405020304" pitchFamily="18" charset="0"/>
            </a:endParaRPr>
          </a:p>
          <a:p>
            <a:pPr eaLnBrk="0" hangingPunct="0"/>
            <a:r>
              <a:rPr lang="en-GB" altLang="en-US" sz="1200">
                <a:cs typeface="Times New Roman" panose="02020603050405020304" pitchFamily="18" charset="0"/>
              </a:rPr>
              <a:t> </a:t>
            </a:r>
            <a:endParaRPr lang="en-US" altLang="en-US" sz="1200">
              <a:cs typeface="Times New Roman" panose="02020603050405020304" pitchFamily="18" charset="0"/>
            </a:endParaRPr>
          </a:p>
          <a:p>
            <a:pPr eaLnBrk="0" hangingPunct="0"/>
            <a:r>
              <a:rPr lang="en-GB" altLang="en-US" sz="1200">
                <a:cs typeface="Times New Roman" panose="02020603050405020304" pitchFamily="18" charset="0"/>
              </a:rPr>
              <a:t> </a:t>
            </a:r>
            <a:endParaRPr lang="en-US" altLang="en-US" sz="1200">
              <a:cs typeface="Times New Roman" panose="02020603050405020304" pitchFamily="18" charset="0"/>
            </a:endParaRPr>
          </a:p>
          <a:p>
            <a:pPr eaLnBrk="0" hangingPunct="0"/>
            <a:r>
              <a:rPr lang="en-GB" altLang="en-US" sz="1200">
                <a:cs typeface="Times New Roman" panose="02020603050405020304" pitchFamily="18" charset="0"/>
              </a:rPr>
              <a:t> </a:t>
            </a:r>
            <a:endParaRPr lang="en-US" altLang="en-US" sz="1200">
              <a:cs typeface="Times New Roman" panose="02020603050405020304" pitchFamily="18" charset="0"/>
            </a:endParaRPr>
          </a:p>
          <a:p>
            <a:pPr eaLnBrk="0" hangingPunct="0"/>
            <a:r>
              <a:rPr lang="en-GB" altLang="en-US" sz="1200">
                <a:cs typeface="Times New Roman" panose="02020603050405020304" pitchFamily="18" charset="0"/>
              </a:rPr>
              <a:t> </a:t>
            </a:r>
            <a:endParaRPr lang="en-US" altLang="en-US" sz="1200">
              <a:cs typeface="Times New Roman" panose="02020603050405020304" pitchFamily="18" charset="0"/>
            </a:endParaRPr>
          </a:p>
          <a:p>
            <a:pPr eaLnBrk="0" hangingPunct="0"/>
            <a:r>
              <a:rPr lang="en-GB" altLang="en-US" sz="1200">
                <a:cs typeface="Times New Roman" panose="02020603050405020304" pitchFamily="18" charset="0"/>
              </a:rPr>
              <a:t> </a:t>
            </a:r>
            <a:endParaRPr lang="en-US" altLang="en-US" sz="1200">
              <a:cs typeface="Times New Roman" panose="02020603050405020304" pitchFamily="18" charset="0"/>
            </a:endParaRPr>
          </a:p>
          <a:p>
            <a:pPr eaLnBrk="0" hangingPunct="0"/>
            <a:r>
              <a:rPr lang="en-GB" altLang="en-US" sz="1200">
                <a:cs typeface="Times New Roman" panose="02020603050405020304" pitchFamily="18" charset="0"/>
              </a:rPr>
              <a:t> </a:t>
            </a:r>
            <a:endParaRPr lang="en-US" altLang="en-US" sz="1200">
              <a:cs typeface="Times New Roman" panose="02020603050405020304" pitchFamily="18" charset="0"/>
            </a:endParaRPr>
          </a:p>
          <a:p>
            <a:pPr eaLnBrk="0" hangingPunct="0"/>
            <a:r>
              <a:rPr lang="en-GB" altLang="en-US" sz="1200">
                <a:cs typeface="Times New Roman" panose="02020603050405020304" pitchFamily="18" charset="0"/>
              </a:rPr>
              <a:t> </a:t>
            </a:r>
            <a:endParaRPr lang="en-US" altLang="en-US" sz="1200">
              <a:cs typeface="Times New Roman" panose="02020603050405020304" pitchFamily="18" charset="0"/>
            </a:endParaRPr>
          </a:p>
          <a:p>
            <a:pPr eaLnBrk="0" hangingPunct="0"/>
            <a:r>
              <a:rPr lang="en-GB" altLang="en-US" sz="1200">
                <a:cs typeface="Times New Roman" panose="02020603050405020304" pitchFamily="18" charset="0"/>
              </a:rPr>
              <a:t> </a:t>
            </a:r>
            <a:endParaRPr lang="en-US" altLang="en-US" sz="1200">
              <a:cs typeface="Times New Roman" panose="02020603050405020304" pitchFamily="18" charset="0"/>
            </a:endParaRPr>
          </a:p>
          <a:p>
            <a:pPr eaLnBrk="0" hangingPunct="0"/>
            <a:r>
              <a:rPr lang="en-GB" altLang="en-US" sz="1200">
                <a:cs typeface="Times New Roman" panose="02020603050405020304" pitchFamily="18" charset="0"/>
              </a:rPr>
              <a:t> </a:t>
            </a:r>
            <a:endParaRPr lang="en-US" altLang="en-US" sz="1200">
              <a:cs typeface="Times New Roman" panose="02020603050405020304" pitchFamily="18" charset="0"/>
            </a:endParaRPr>
          </a:p>
          <a:p>
            <a:pPr eaLnBrk="0" hangingPunct="0"/>
            <a:r>
              <a:rPr lang="en-GB" altLang="en-US" sz="1200">
                <a:cs typeface="Times New Roman" panose="02020603050405020304" pitchFamily="18" charset="0"/>
              </a:rPr>
              <a:t> </a:t>
            </a:r>
            <a:endParaRPr lang="en-US" altLang="en-US" sz="1200">
              <a:cs typeface="Times New Roman" panose="02020603050405020304" pitchFamily="18" charset="0"/>
            </a:endParaRPr>
          </a:p>
          <a:p>
            <a:pPr eaLnBrk="0" hangingPunct="0"/>
            <a:r>
              <a:rPr lang="en-GB" altLang="en-US" sz="1200">
                <a:cs typeface="Times New Roman" panose="02020603050405020304" pitchFamily="18" charset="0"/>
              </a:rPr>
              <a:t> </a:t>
            </a:r>
            <a:endParaRPr lang="en-US" altLang="en-US" sz="1200">
              <a:cs typeface="Times New Roman" panose="02020603050405020304" pitchFamily="18" charset="0"/>
            </a:endParaRPr>
          </a:p>
          <a:p>
            <a:pPr eaLnBrk="0" hangingPunct="0"/>
            <a:r>
              <a:rPr lang="en-GB" altLang="en-US" sz="1200">
                <a:cs typeface="Times New Roman" panose="02020603050405020304" pitchFamily="18" charset="0"/>
              </a:rPr>
              <a:t> </a:t>
            </a:r>
            <a:endParaRPr lang="en-US" altLang="en-US" sz="1200">
              <a:cs typeface="Times New Roman" panose="02020603050405020304" pitchFamily="18" charset="0"/>
            </a:endParaRPr>
          </a:p>
          <a:p>
            <a:pPr eaLnBrk="0" hangingPunct="0"/>
            <a:r>
              <a:rPr lang="en-GB" altLang="en-US" sz="1200">
                <a:cs typeface="Times New Roman" panose="02020603050405020304" pitchFamily="18" charset="0"/>
              </a:rPr>
              <a:t> </a:t>
            </a:r>
            <a:endParaRPr lang="en-US" altLang="en-US" sz="1200">
              <a:cs typeface="Times New Roman" panose="02020603050405020304" pitchFamily="18" charset="0"/>
            </a:endParaRPr>
          </a:p>
          <a:p>
            <a:pPr eaLnBrk="0" hangingPunct="0"/>
            <a:r>
              <a:rPr lang="en-GB" altLang="en-US" sz="1200">
                <a:cs typeface="Times New Roman" panose="02020603050405020304" pitchFamily="18" charset="0"/>
              </a:rPr>
              <a:t> </a:t>
            </a:r>
            <a:endParaRPr lang="en-US" altLang="en-US" sz="1200">
              <a:cs typeface="Times New Roman" panose="02020603050405020304" pitchFamily="18" charset="0"/>
            </a:endParaRPr>
          </a:p>
          <a:p>
            <a:pPr eaLnBrk="0" hangingPunct="0"/>
            <a:r>
              <a:rPr lang="en-GB" altLang="en-US" sz="1200">
                <a:cs typeface="Times New Roman" panose="02020603050405020304" pitchFamily="18" charset="0"/>
              </a:rPr>
              <a:t> </a:t>
            </a:r>
            <a:endParaRPr lang="en-US" altLang="en-US" sz="1200">
              <a:cs typeface="Times New Roman" panose="02020603050405020304" pitchFamily="18" charset="0"/>
            </a:endParaRPr>
          </a:p>
          <a:p>
            <a:pPr eaLnBrk="0" hangingPunct="0"/>
            <a:r>
              <a:rPr lang="en-GB" altLang="en-US" sz="1200">
                <a:cs typeface="Times New Roman" panose="02020603050405020304" pitchFamily="18" charset="0"/>
              </a:rPr>
              <a:t> </a:t>
            </a:r>
            <a:endParaRPr lang="en-US" altLang="en-US" sz="1200">
              <a:cs typeface="Times New Roman" panose="02020603050405020304" pitchFamily="18" charset="0"/>
            </a:endParaRPr>
          </a:p>
          <a:p>
            <a:pPr eaLnBrk="0" hangingPunct="0"/>
            <a:r>
              <a:rPr lang="en-GB" altLang="en-US" sz="1200">
                <a:cs typeface="Times New Roman" panose="02020603050405020304" pitchFamily="18" charset="0"/>
              </a:rPr>
              <a:t> </a:t>
            </a:r>
            <a:endParaRPr lang="en-US" altLang="en-US" sz="1200">
              <a:cs typeface="Times New Roman" panose="02020603050405020304" pitchFamily="18" charset="0"/>
            </a:endParaRPr>
          </a:p>
          <a:p>
            <a:pPr eaLnBrk="0" hangingPunct="0"/>
            <a:r>
              <a:rPr lang="en-GB" altLang="en-US" sz="1200">
                <a:cs typeface="Times New Roman" panose="02020603050405020304" pitchFamily="18" charset="0"/>
              </a:rPr>
              <a:t> </a:t>
            </a:r>
            <a:endParaRPr lang="en-US" altLang="en-US" sz="1200">
              <a:cs typeface="Times New Roman" panose="02020603050405020304" pitchFamily="18" charset="0"/>
            </a:endParaRPr>
          </a:p>
          <a:p>
            <a:pPr eaLnBrk="0" hangingPunct="0"/>
            <a:r>
              <a:rPr lang="en-GB" altLang="en-US" sz="1200">
                <a:cs typeface="Times New Roman" panose="02020603050405020304" pitchFamily="18" charset="0"/>
              </a:rPr>
              <a:t> </a:t>
            </a:r>
            <a:endParaRPr lang="en-US" altLang="en-US" sz="1200">
              <a:cs typeface="Times New Roman" panose="02020603050405020304" pitchFamily="18" charset="0"/>
            </a:endParaRPr>
          </a:p>
          <a:p>
            <a:pPr eaLnBrk="0" hangingPunct="0"/>
            <a:r>
              <a:rPr lang="en-GB" altLang="en-US" sz="1200">
                <a:cs typeface="Times New Roman" panose="02020603050405020304" pitchFamily="18" charset="0"/>
              </a:rPr>
              <a:t> </a:t>
            </a:r>
            <a:endParaRPr lang="en-US" altLang="en-US" sz="1200">
              <a:cs typeface="Times New Roman" panose="02020603050405020304" pitchFamily="18" charset="0"/>
            </a:endParaRPr>
          </a:p>
          <a:p>
            <a:pPr eaLnBrk="0" hangingPunct="0"/>
            <a:r>
              <a:rPr lang="en-US" altLang="en-US" sz="1000">
                <a:cs typeface="Times New Roman" panose="02020603050405020304" pitchFamily="18" charset="0"/>
              </a:rPr>
              <a:t> </a:t>
            </a:r>
          </a:p>
          <a:p>
            <a:pPr eaLnBrk="0" hangingPunct="0"/>
            <a:endParaRPr lang="en-US" altLang="en-US"/>
          </a:p>
        </p:txBody>
      </p:sp>
      <p:sp>
        <p:nvSpPr>
          <p:cNvPr id="2060" name="Rectangle 12"/>
          <p:cNvSpPr>
            <a:spLocks noChangeArrowheads="1"/>
          </p:cNvSpPr>
          <p:nvPr/>
        </p:nvSpPr>
        <p:spPr bwMode="auto">
          <a:xfrm>
            <a:off x="3656012" y="1447800"/>
            <a:ext cx="3657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457200" algn="r"/>
                <a:tab pos="2743200" algn="ctr"/>
                <a:tab pos="5486400" algn="r"/>
              </a:tabLst>
              <a:defRPr sz="2400">
                <a:solidFill>
                  <a:schemeClr val="tx1"/>
                </a:solidFill>
                <a:latin typeface="Times New Roman" panose="02020603050405020304" pitchFamily="18" charset="0"/>
              </a:defRPr>
            </a:lvl1pPr>
            <a:lvl2pPr>
              <a:tabLst>
                <a:tab pos="457200" algn="r"/>
                <a:tab pos="2743200" algn="ctr"/>
                <a:tab pos="5486400" algn="r"/>
              </a:tabLst>
              <a:defRPr sz="2400">
                <a:solidFill>
                  <a:schemeClr val="tx1"/>
                </a:solidFill>
                <a:latin typeface="Times New Roman" panose="02020603050405020304" pitchFamily="18" charset="0"/>
              </a:defRPr>
            </a:lvl2pPr>
            <a:lvl3pPr>
              <a:tabLst>
                <a:tab pos="457200" algn="r"/>
                <a:tab pos="2743200" algn="ctr"/>
                <a:tab pos="5486400" algn="r"/>
              </a:tabLst>
              <a:defRPr sz="2400">
                <a:solidFill>
                  <a:schemeClr val="tx1"/>
                </a:solidFill>
                <a:latin typeface="Times New Roman" panose="02020603050405020304" pitchFamily="18" charset="0"/>
              </a:defRPr>
            </a:lvl3pPr>
            <a:lvl4pPr>
              <a:tabLst>
                <a:tab pos="457200" algn="r"/>
                <a:tab pos="2743200" algn="ctr"/>
                <a:tab pos="5486400" algn="r"/>
              </a:tabLst>
              <a:defRPr sz="2400">
                <a:solidFill>
                  <a:schemeClr val="tx1"/>
                </a:solidFill>
                <a:latin typeface="Times New Roman" panose="02020603050405020304" pitchFamily="18" charset="0"/>
              </a:defRPr>
            </a:lvl4pPr>
            <a:lvl5pPr>
              <a:tabLst>
                <a:tab pos="457200" algn="r"/>
                <a:tab pos="2743200" algn="ctr"/>
                <a:tab pos="5486400" algn="r"/>
              </a:tabLst>
              <a:defRPr sz="2400">
                <a:solidFill>
                  <a:schemeClr val="tx1"/>
                </a:solidFill>
                <a:latin typeface="Times New Roman" panose="02020603050405020304" pitchFamily="18" charset="0"/>
              </a:defRPr>
            </a:lvl5pPr>
            <a:lvl6pPr fontAlgn="base">
              <a:spcBef>
                <a:spcPct val="0"/>
              </a:spcBef>
              <a:spcAft>
                <a:spcPct val="0"/>
              </a:spcAft>
              <a:tabLst>
                <a:tab pos="457200" algn="r"/>
                <a:tab pos="2743200" algn="ctr"/>
                <a:tab pos="5486400" algn="r"/>
              </a:tabLst>
              <a:defRPr sz="2400">
                <a:solidFill>
                  <a:schemeClr val="tx1"/>
                </a:solidFill>
                <a:latin typeface="Times New Roman" panose="02020603050405020304" pitchFamily="18" charset="0"/>
              </a:defRPr>
            </a:lvl6pPr>
            <a:lvl7pPr fontAlgn="base">
              <a:spcBef>
                <a:spcPct val="0"/>
              </a:spcBef>
              <a:spcAft>
                <a:spcPct val="0"/>
              </a:spcAft>
              <a:tabLst>
                <a:tab pos="457200" algn="r"/>
                <a:tab pos="2743200" algn="ctr"/>
                <a:tab pos="5486400" algn="r"/>
              </a:tabLst>
              <a:defRPr sz="2400">
                <a:solidFill>
                  <a:schemeClr val="tx1"/>
                </a:solidFill>
                <a:latin typeface="Times New Roman" panose="02020603050405020304" pitchFamily="18" charset="0"/>
              </a:defRPr>
            </a:lvl7pPr>
            <a:lvl8pPr fontAlgn="base">
              <a:spcBef>
                <a:spcPct val="0"/>
              </a:spcBef>
              <a:spcAft>
                <a:spcPct val="0"/>
              </a:spcAft>
              <a:tabLst>
                <a:tab pos="457200" algn="r"/>
                <a:tab pos="2743200" algn="ctr"/>
                <a:tab pos="5486400" algn="r"/>
              </a:tabLst>
              <a:defRPr sz="2400">
                <a:solidFill>
                  <a:schemeClr val="tx1"/>
                </a:solidFill>
                <a:latin typeface="Times New Roman" panose="02020603050405020304" pitchFamily="18" charset="0"/>
              </a:defRPr>
            </a:lvl8pPr>
            <a:lvl9pPr fontAlgn="base">
              <a:spcBef>
                <a:spcPct val="0"/>
              </a:spcBef>
              <a:spcAft>
                <a:spcPct val="0"/>
              </a:spcAft>
              <a:tabLst>
                <a:tab pos="457200" algn="r"/>
                <a:tab pos="2743200" algn="ctr"/>
                <a:tab pos="5486400" algn="r"/>
              </a:tabLst>
              <a:defRPr sz="2400">
                <a:solidFill>
                  <a:schemeClr val="tx1"/>
                </a:solidFill>
                <a:latin typeface="Times New Roman" panose="02020603050405020304" pitchFamily="18" charset="0"/>
              </a:defRPr>
            </a:lvl9pPr>
          </a:lstStyle>
          <a:p>
            <a:pPr algn="ctr"/>
            <a:r>
              <a:rPr lang="en-GB" altLang="en-US" sz="1200">
                <a:cs typeface="Times New Roman" panose="02020603050405020304" pitchFamily="18" charset="0"/>
              </a:rPr>
              <a:t> </a:t>
            </a:r>
            <a:endParaRPr lang="en-US" altLang="en-US" sz="1200">
              <a:cs typeface="Times New Roman" panose="02020603050405020304" pitchFamily="18" charset="0"/>
            </a:endParaRPr>
          </a:p>
          <a:p>
            <a:pPr algn="ctr" eaLnBrk="0" hangingPunct="0"/>
            <a:r>
              <a:rPr lang="en-GB" altLang="en-US" sz="1200" u="sng">
                <a:cs typeface="Times New Roman" panose="02020603050405020304" pitchFamily="18" charset="0"/>
              </a:rPr>
              <a:t>STRUCTURE AND PROCESSES OF CARE</a:t>
            </a:r>
            <a:endParaRPr lang="en-US" altLang="en-US" u="sng"/>
          </a:p>
        </p:txBody>
      </p:sp>
      <p:sp>
        <p:nvSpPr>
          <p:cNvPr id="2061" name="Rectangle 13"/>
          <p:cNvSpPr>
            <a:spLocks noChangeArrowheads="1"/>
          </p:cNvSpPr>
          <p:nvPr/>
        </p:nvSpPr>
        <p:spPr bwMode="auto">
          <a:xfrm>
            <a:off x="7923212" y="1447801"/>
            <a:ext cx="20574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457200" algn="r"/>
                <a:tab pos="2743200" algn="ctr"/>
                <a:tab pos="5486400" algn="r"/>
              </a:tabLst>
              <a:defRPr sz="2400">
                <a:solidFill>
                  <a:schemeClr val="tx1"/>
                </a:solidFill>
                <a:latin typeface="Times New Roman" panose="02020603050405020304" pitchFamily="18" charset="0"/>
              </a:defRPr>
            </a:lvl1pPr>
            <a:lvl2pPr>
              <a:tabLst>
                <a:tab pos="457200" algn="r"/>
                <a:tab pos="2743200" algn="ctr"/>
                <a:tab pos="5486400" algn="r"/>
              </a:tabLst>
              <a:defRPr sz="2400">
                <a:solidFill>
                  <a:schemeClr val="tx1"/>
                </a:solidFill>
                <a:latin typeface="Times New Roman" panose="02020603050405020304" pitchFamily="18" charset="0"/>
              </a:defRPr>
            </a:lvl2pPr>
            <a:lvl3pPr>
              <a:tabLst>
                <a:tab pos="457200" algn="r"/>
                <a:tab pos="2743200" algn="ctr"/>
                <a:tab pos="5486400" algn="r"/>
              </a:tabLst>
              <a:defRPr sz="2400">
                <a:solidFill>
                  <a:schemeClr val="tx1"/>
                </a:solidFill>
                <a:latin typeface="Times New Roman" panose="02020603050405020304" pitchFamily="18" charset="0"/>
              </a:defRPr>
            </a:lvl3pPr>
            <a:lvl4pPr>
              <a:tabLst>
                <a:tab pos="457200" algn="r"/>
                <a:tab pos="2743200" algn="ctr"/>
                <a:tab pos="5486400" algn="r"/>
              </a:tabLst>
              <a:defRPr sz="2400">
                <a:solidFill>
                  <a:schemeClr val="tx1"/>
                </a:solidFill>
                <a:latin typeface="Times New Roman" panose="02020603050405020304" pitchFamily="18" charset="0"/>
              </a:defRPr>
            </a:lvl4pPr>
            <a:lvl5pPr>
              <a:tabLst>
                <a:tab pos="457200" algn="r"/>
                <a:tab pos="2743200" algn="ctr"/>
                <a:tab pos="5486400" algn="r"/>
              </a:tabLst>
              <a:defRPr sz="2400">
                <a:solidFill>
                  <a:schemeClr val="tx1"/>
                </a:solidFill>
                <a:latin typeface="Times New Roman" panose="02020603050405020304" pitchFamily="18" charset="0"/>
              </a:defRPr>
            </a:lvl5pPr>
            <a:lvl6pPr fontAlgn="base">
              <a:spcBef>
                <a:spcPct val="0"/>
              </a:spcBef>
              <a:spcAft>
                <a:spcPct val="0"/>
              </a:spcAft>
              <a:tabLst>
                <a:tab pos="457200" algn="r"/>
                <a:tab pos="2743200" algn="ctr"/>
                <a:tab pos="5486400" algn="r"/>
              </a:tabLst>
              <a:defRPr sz="2400">
                <a:solidFill>
                  <a:schemeClr val="tx1"/>
                </a:solidFill>
                <a:latin typeface="Times New Roman" panose="02020603050405020304" pitchFamily="18" charset="0"/>
              </a:defRPr>
            </a:lvl6pPr>
            <a:lvl7pPr fontAlgn="base">
              <a:spcBef>
                <a:spcPct val="0"/>
              </a:spcBef>
              <a:spcAft>
                <a:spcPct val="0"/>
              </a:spcAft>
              <a:tabLst>
                <a:tab pos="457200" algn="r"/>
                <a:tab pos="2743200" algn="ctr"/>
                <a:tab pos="5486400" algn="r"/>
              </a:tabLst>
              <a:defRPr sz="2400">
                <a:solidFill>
                  <a:schemeClr val="tx1"/>
                </a:solidFill>
                <a:latin typeface="Times New Roman" panose="02020603050405020304" pitchFamily="18" charset="0"/>
              </a:defRPr>
            </a:lvl7pPr>
            <a:lvl8pPr fontAlgn="base">
              <a:spcBef>
                <a:spcPct val="0"/>
              </a:spcBef>
              <a:spcAft>
                <a:spcPct val="0"/>
              </a:spcAft>
              <a:tabLst>
                <a:tab pos="457200" algn="r"/>
                <a:tab pos="2743200" algn="ctr"/>
                <a:tab pos="5486400" algn="r"/>
              </a:tabLst>
              <a:defRPr sz="2400">
                <a:solidFill>
                  <a:schemeClr val="tx1"/>
                </a:solidFill>
                <a:latin typeface="Times New Roman" panose="02020603050405020304" pitchFamily="18" charset="0"/>
              </a:defRPr>
            </a:lvl8pPr>
            <a:lvl9pPr fontAlgn="base">
              <a:spcBef>
                <a:spcPct val="0"/>
              </a:spcBef>
              <a:spcAft>
                <a:spcPct val="0"/>
              </a:spcAft>
              <a:tabLst>
                <a:tab pos="457200" algn="r"/>
                <a:tab pos="2743200" algn="ctr"/>
                <a:tab pos="5486400" algn="r"/>
              </a:tabLst>
              <a:defRPr sz="2400">
                <a:solidFill>
                  <a:schemeClr val="tx1"/>
                </a:solidFill>
                <a:latin typeface="Times New Roman" panose="02020603050405020304" pitchFamily="18" charset="0"/>
              </a:defRPr>
            </a:lvl9pPr>
          </a:lstStyle>
          <a:p>
            <a:pPr algn="ctr"/>
            <a:r>
              <a:rPr lang="en-GB" altLang="en-US" sz="1200">
                <a:cs typeface="Times New Roman" panose="02020603050405020304" pitchFamily="18" charset="0"/>
              </a:rPr>
              <a:t> </a:t>
            </a:r>
            <a:endParaRPr lang="en-US" altLang="en-US" sz="1200">
              <a:cs typeface="Times New Roman" panose="02020603050405020304" pitchFamily="18" charset="0"/>
            </a:endParaRPr>
          </a:p>
          <a:p>
            <a:pPr algn="ctr" eaLnBrk="0" hangingPunct="0"/>
            <a:r>
              <a:rPr lang="en-GB" altLang="en-US" sz="1200" u="sng">
                <a:cs typeface="Times New Roman" panose="02020603050405020304" pitchFamily="18" charset="0"/>
              </a:rPr>
              <a:t>OUTCOMES</a:t>
            </a:r>
            <a:endParaRPr lang="en-US" altLang="en-US" sz="1200" u="sng">
              <a:cs typeface="Times New Roman" panose="02020603050405020304" pitchFamily="18" charset="0"/>
            </a:endParaRPr>
          </a:p>
          <a:p>
            <a:pPr algn="ctr" eaLnBrk="0" hangingPunct="0"/>
            <a:r>
              <a:rPr lang="en-GB" altLang="en-US" sz="1200">
                <a:cs typeface="Times New Roman" panose="02020603050405020304" pitchFamily="18" charset="0"/>
              </a:rPr>
              <a:t>		</a:t>
            </a:r>
            <a:endParaRPr lang="en-US" altLang="en-US"/>
          </a:p>
        </p:txBody>
      </p:sp>
      <p:sp>
        <p:nvSpPr>
          <p:cNvPr id="2062" name="Text Box 14"/>
          <p:cNvSpPr txBox="1">
            <a:spLocks noChangeArrowheads="1"/>
          </p:cNvSpPr>
          <p:nvPr/>
        </p:nvSpPr>
        <p:spPr bwMode="auto">
          <a:xfrm>
            <a:off x="4799012" y="5975351"/>
            <a:ext cx="5867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en-US" altLang="en-US"/>
              <a:t>Stewart J Pain and Symptom Management 1999:17:93</a:t>
            </a:r>
            <a:endParaRPr lang="en-CA" altLang="en-US"/>
          </a:p>
        </p:txBody>
      </p:sp>
      <p:sp>
        <p:nvSpPr>
          <p:cNvPr id="2" name="TextBox 1"/>
          <p:cNvSpPr txBox="1"/>
          <p:nvPr/>
        </p:nvSpPr>
        <p:spPr>
          <a:xfrm>
            <a:off x="1640793" y="507155"/>
            <a:ext cx="8797019" cy="584775"/>
          </a:xfrm>
          <a:prstGeom prst="rect">
            <a:avLst/>
          </a:prstGeom>
          <a:noFill/>
        </p:spPr>
        <p:txBody>
          <a:bodyPr wrap="square" rtlCol="0">
            <a:spAutoFit/>
          </a:bodyPr>
          <a:lstStyle/>
          <a:p>
            <a:pPr algn="ctr"/>
            <a:r>
              <a:rPr lang="en-CA" sz="3200" b="1" dirty="0" smtClean="0">
                <a:solidFill>
                  <a:schemeClr val="tx2"/>
                </a:solidFill>
              </a:rPr>
              <a:t>Conceptual Framework for Quality of Care</a:t>
            </a:r>
            <a:endParaRPr lang="en-CA" sz="3200" b="1" dirty="0">
              <a:solidFill>
                <a:schemeClr val="tx2"/>
              </a:solidFill>
            </a:endParaRPr>
          </a:p>
        </p:txBody>
      </p:sp>
      <p:sp>
        <p:nvSpPr>
          <p:cNvPr id="3" name="Oval 2"/>
          <p:cNvSpPr/>
          <p:nvPr/>
        </p:nvSpPr>
        <p:spPr>
          <a:xfrm>
            <a:off x="7127193" y="3093578"/>
            <a:ext cx="1824719" cy="868822"/>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858455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979612" y="228600"/>
            <a:ext cx="8229600" cy="1143000"/>
          </a:xfrm>
        </p:spPr>
        <p:txBody>
          <a:bodyPr/>
          <a:lstStyle/>
          <a:p>
            <a:r>
              <a:rPr lang="en-CA" altLang="en-US"/>
              <a:t>Partnering with Patient and their Families</a:t>
            </a:r>
          </a:p>
        </p:txBody>
      </p:sp>
      <p:sp>
        <p:nvSpPr>
          <p:cNvPr id="13315" name="Content Placeholder 2"/>
          <p:cNvSpPr>
            <a:spLocks noGrp="1"/>
          </p:cNvSpPr>
          <p:nvPr>
            <p:ph idx="1"/>
          </p:nvPr>
        </p:nvSpPr>
        <p:spPr>
          <a:xfrm>
            <a:off x="1793221" y="1638602"/>
            <a:ext cx="8229600" cy="4525962"/>
          </a:xfrm>
        </p:spPr>
        <p:txBody>
          <a:bodyPr>
            <a:normAutofit fontScale="92500" lnSpcReduction="10000"/>
          </a:bodyPr>
          <a:lstStyle/>
          <a:p>
            <a:r>
              <a:rPr lang="en-CA" altLang="en-US" sz="2400" dirty="0"/>
              <a:t>Partnering with families members of critically ill patients has been shown to </a:t>
            </a:r>
          </a:p>
          <a:p>
            <a:pPr lvl="1"/>
            <a:r>
              <a:rPr lang="en-CA" altLang="en-US" sz="2000" dirty="0">
                <a:ea typeface="Arial" panose="020B0604020202020204" pitchFamily="34" charset="0"/>
              </a:rPr>
              <a:t>decrease patient anxiety, confusion and agitation, </a:t>
            </a:r>
          </a:p>
          <a:p>
            <a:pPr lvl="1"/>
            <a:r>
              <a:rPr lang="en-CA" altLang="en-US" sz="2000" dirty="0">
                <a:ea typeface="Arial" panose="020B0604020202020204" pitchFamily="34" charset="0"/>
              </a:rPr>
              <a:t>reduce cardiovascular complications, </a:t>
            </a:r>
          </a:p>
          <a:p>
            <a:pPr lvl="1"/>
            <a:r>
              <a:rPr lang="en-CA" altLang="en-US" sz="2000" dirty="0">
                <a:ea typeface="Arial" panose="020B0604020202020204" pitchFamily="34" charset="0"/>
              </a:rPr>
              <a:t>decrease length of stay in the ICU, </a:t>
            </a:r>
          </a:p>
          <a:p>
            <a:pPr lvl="1"/>
            <a:r>
              <a:rPr lang="en-CA" altLang="en-US" sz="2000" dirty="0">
                <a:ea typeface="Arial" panose="020B0604020202020204" pitchFamily="34" charset="0"/>
              </a:rPr>
              <a:t>make the patient feel more secure and </a:t>
            </a:r>
          </a:p>
          <a:p>
            <a:pPr lvl="1"/>
            <a:r>
              <a:rPr lang="en-CA" altLang="en-US" sz="2000" dirty="0">
                <a:ea typeface="Arial" panose="020B0604020202020204" pitchFamily="34" charset="0"/>
              </a:rPr>
              <a:t>increase patient satisfaction. </a:t>
            </a:r>
          </a:p>
          <a:p>
            <a:r>
              <a:rPr lang="en-CA" altLang="en-US" sz="2400" dirty="0"/>
              <a:t>Reduces family </a:t>
            </a:r>
            <a:r>
              <a:rPr lang="en-CA" altLang="en-US" sz="2400" dirty="0" smtClean="0"/>
              <a:t>stress</a:t>
            </a:r>
            <a:endParaRPr lang="en-CA" altLang="en-US" sz="2000" dirty="0">
              <a:ea typeface="Arial" panose="020B0604020202020204" pitchFamily="34" charset="0"/>
            </a:endParaRPr>
          </a:p>
          <a:p>
            <a:r>
              <a:rPr lang="en-CA" altLang="en-US" sz="2400" dirty="0"/>
              <a:t>Overall, it is thought to promote                                           quality and safety in the ICU. </a:t>
            </a:r>
            <a:endParaRPr lang="en-CA" altLang="en-US" sz="2400" dirty="0" smtClean="0"/>
          </a:p>
          <a:p>
            <a:r>
              <a:rPr lang="en-CA" altLang="en-US" sz="2400" dirty="0" smtClean="0"/>
              <a:t>But do we know how best to partner with families?</a:t>
            </a:r>
            <a:endParaRPr lang="en-CA" altLang="en-US" dirty="0" smtClean="0"/>
          </a:p>
        </p:txBody>
      </p:sp>
      <p:pic>
        <p:nvPicPr>
          <p:cNvPr id="13316" name="Picture 3" descr="E:\Face to Face May 2014\Agenda\banner.tif"/>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8532100" y="3526632"/>
            <a:ext cx="2971800" cy="2220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7" name="Slide Number Placeholder 4"/>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spcBef>
                <a:spcPct val="0"/>
              </a:spcBef>
              <a:buFontTx/>
              <a:buNone/>
            </a:pPr>
            <a:fld id="{B59ED7A7-E313-45DF-95FC-74A8889744D5}" type="slidenum">
              <a:rPr lang="en-US" altLang="en-US" sz="1400"/>
              <a:pPr>
                <a:spcBef>
                  <a:spcPct val="0"/>
                </a:spcBef>
                <a:buFontTx/>
                <a:buNone/>
              </a:pPr>
              <a:t>40</a:t>
            </a:fld>
            <a:endParaRPr lang="en-US" altLang="en-US" sz="1400"/>
          </a:p>
        </p:txBody>
      </p:sp>
    </p:spTree>
    <p:extLst>
      <p:ext uri="{BB962C8B-B14F-4D97-AF65-F5344CB8AC3E}">
        <p14:creationId xmlns:p14="http://schemas.microsoft.com/office/powerpoint/2010/main" val="391940764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a:xfrm>
            <a:off x="-76912" y="210886"/>
            <a:ext cx="10813832" cy="1116106"/>
          </a:xfrm>
        </p:spPr>
        <p:txBody>
          <a:bodyPr/>
          <a:lstStyle/>
          <a:p>
            <a:pPr algn="ctr"/>
            <a:r>
              <a:rPr lang="en-US" altLang="en-US" b="1" u="sng" dirty="0"/>
              <a:t>Im</a:t>
            </a:r>
            <a:r>
              <a:rPr lang="en-US" altLang="en-US" b="1" dirty="0"/>
              <a:t>proving </a:t>
            </a:r>
            <a:r>
              <a:rPr lang="en-US" altLang="en-US" b="1" u="sng" dirty="0"/>
              <a:t>Pa</a:t>
            </a:r>
            <a:r>
              <a:rPr lang="en-US" altLang="en-US" b="1" dirty="0"/>
              <a:t>rtnerships with F</a:t>
            </a:r>
            <a:r>
              <a:rPr lang="en-US" altLang="en-US" b="1" u="sng" dirty="0"/>
              <a:t>a</a:t>
            </a:r>
            <a:r>
              <a:rPr lang="en-US" altLang="en-US" b="1" dirty="0"/>
              <a:t>mily Members of I</a:t>
            </a:r>
            <a:r>
              <a:rPr lang="en-US" altLang="en-US" b="1" u="sng" dirty="0"/>
              <a:t>C</a:t>
            </a:r>
            <a:r>
              <a:rPr lang="en-US" altLang="en-US" b="1" dirty="0"/>
              <a:t>U Patien</a:t>
            </a:r>
            <a:r>
              <a:rPr lang="en-US" altLang="en-US" b="1" u="sng" dirty="0"/>
              <a:t>t</a:t>
            </a:r>
            <a:r>
              <a:rPr lang="en-US" altLang="en-US" b="1" dirty="0"/>
              <a:t>s: </a:t>
            </a:r>
            <a:br>
              <a:rPr lang="en-US" altLang="en-US" b="1" dirty="0"/>
            </a:br>
            <a:r>
              <a:rPr lang="en-US" altLang="en-US" b="1" dirty="0"/>
              <a:t>The IMPACT Trial</a:t>
            </a:r>
            <a:endParaRPr lang="en-CA" altLang="en-US" dirty="0"/>
          </a:p>
        </p:txBody>
      </p:sp>
      <p:sp>
        <p:nvSpPr>
          <p:cNvPr id="67587" name="TextBox 3"/>
          <p:cNvSpPr txBox="1">
            <a:spLocks noChangeArrowheads="1"/>
          </p:cNvSpPr>
          <p:nvPr/>
        </p:nvSpPr>
        <p:spPr bwMode="auto">
          <a:xfrm>
            <a:off x="1751012" y="2667000"/>
            <a:ext cx="1981200" cy="120015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spcBef>
                <a:spcPct val="0"/>
              </a:spcBef>
              <a:buFontTx/>
              <a:buNone/>
            </a:pPr>
            <a:r>
              <a:rPr lang="en-CA" altLang="en-US" sz="1800"/>
              <a:t>150 Eligible ‘high-risk’ patients and their family member</a:t>
            </a:r>
          </a:p>
        </p:txBody>
      </p:sp>
      <p:grpSp>
        <p:nvGrpSpPr>
          <p:cNvPr id="67588" name="Group 10"/>
          <p:cNvGrpSpPr>
            <a:grpSpLocks/>
          </p:cNvGrpSpPr>
          <p:nvPr/>
        </p:nvGrpSpPr>
        <p:grpSpPr bwMode="auto">
          <a:xfrm>
            <a:off x="3884612" y="2667000"/>
            <a:ext cx="1371600" cy="1066800"/>
            <a:chOff x="2743200" y="2667000"/>
            <a:chExt cx="1371600" cy="1066800"/>
          </a:xfrm>
        </p:grpSpPr>
        <p:sp>
          <p:nvSpPr>
            <p:cNvPr id="5" name="Oval 4"/>
            <p:cNvSpPr/>
            <p:nvPr/>
          </p:nvSpPr>
          <p:spPr>
            <a:xfrm>
              <a:off x="2743200" y="2667000"/>
              <a:ext cx="1371600" cy="10668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7" name="Rectangle 6"/>
            <p:cNvSpPr/>
            <p:nvPr/>
          </p:nvSpPr>
          <p:spPr>
            <a:xfrm>
              <a:off x="3086598" y="2738735"/>
              <a:ext cx="684803" cy="923330"/>
            </a:xfrm>
            <a:prstGeom prst="rect">
              <a:avLst/>
            </a:prstGeom>
            <a:noFill/>
          </p:spPr>
          <p:txBody>
            <a:bodyPr wrap="none">
              <a:spAutoFit/>
            </a:bodyPr>
            <a:lstStyle/>
            <a:p>
              <a:pPr algn="ctr">
                <a:defRPr/>
              </a:pPr>
              <a:r>
                <a:rPr lang="en-US" sz="5400" b="1" dirty="0">
                  <a:ln w="6600">
                    <a:solidFill>
                      <a:schemeClr val="accent2"/>
                    </a:solidFill>
                    <a:prstDash val="solid"/>
                  </a:ln>
                  <a:solidFill>
                    <a:srgbClr val="FFFFFF"/>
                  </a:solidFill>
                  <a:effectLst>
                    <a:outerShdw dist="38100" dir="2700000" algn="tl" rotWithShape="0">
                      <a:schemeClr val="accent2"/>
                    </a:outerShdw>
                  </a:effectLst>
                </a:rPr>
                <a:t>R</a:t>
              </a:r>
            </a:p>
          </p:txBody>
        </p:sp>
      </p:grpSp>
      <p:sp>
        <p:nvSpPr>
          <p:cNvPr id="67589" name="TextBox 7"/>
          <p:cNvSpPr txBox="1">
            <a:spLocks noChangeArrowheads="1"/>
          </p:cNvSpPr>
          <p:nvPr/>
        </p:nvSpPr>
        <p:spPr bwMode="auto">
          <a:xfrm>
            <a:off x="5484812" y="1981201"/>
            <a:ext cx="3657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spcBef>
                <a:spcPct val="0"/>
              </a:spcBef>
              <a:buFontTx/>
              <a:buNone/>
            </a:pPr>
            <a:r>
              <a:rPr lang="en-CA" altLang="en-US" sz="1800"/>
              <a:t>Nutrition Intervention</a:t>
            </a:r>
          </a:p>
          <a:p>
            <a:pPr>
              <a:spcBef>
                <a:spcPct val="0"/>
              </a:spcBef>
              <a:buFontTx/>
              <a:buNone/>
            </a:pPr>
            <a:r>
              <a:rPr lang="en-CA" altLang="en-US" sz="1800"/>
              <a:t> (OPTICS)</a:t>
            </a:r>
          </a:p>
        </p:txBody>
      </p:sp>
      <p:sp>
        <p:nvSpPr>
          <p:cNvPr id="67590" name="TextBox 8"/>
          <p:cNvSpPr txBox="1">
            <a:spLocks noChangeArrowheads="1"/>
          </p:cNvSpPr>
          <p:nvPr/>
        </p:nvSpPr>
        <p:spPr bwMode="auto">
          <a:xfrm>
            <a:off x="5588000" y="3016251"/>
            <a:ext cx="3657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spcBef>
                <a:spcPct val="0"/>
              </a:spcBef>
              <a:buFontTx/>
              <a:buNone/>
            </a:pPr>
            <a:r>
              <a:rPr lang="en-CA" altLang="en-US" sz="1800"/>
              <a:t>Decision Support Intervention</a:t>
            </a:r>
          </a:p>
          <a:p>
            <a:pPr>
              <a:spcBef>
                <a:spcPct val="0"/>
              </a:spcBef>
              <a:buFontTx/>
              <a:buNone/>
            </a:pPr>
            <a:r>
              <a:rPr lang="en-CA" altLang="en-US" sz="1800"/>
              <a:t> (My ICU Guide)</a:t>
            </a:r>
          </a:p>
        </p:txBody>
      </p:sp>
      <p:sp>
        <p:nvSpPr>
          <p:cNvPr id="67591" name="TextBox 9"/>
          <p:cNvSpPr txBox="1">
            <a:spLocks noChangeArrowheads="1"/>
          </p:cNvSpPr>
          <p:nvPr/>
        </p:nvSpPr>
        <p:spPr bwMode="auto">
          <a:xfrm>
            <a:off x="5484812" y="3967163"/>
            <a:ext cx="36576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spcBef>
                <a:spcPct val="0"/>
              </a:spcBef>
              <a:buFontTx/>
              <a:buNone/>
            </a:pPr>
            <a:r>
              <a:rPr lang="en-CA" altLang="en-US" sz="1800"/>
              <a:t>Usual Care</a:t>
            </a:r>
          </a:p>
        </p:txBody>
      </p:sp>
      <p:sp>
        <p:nvSpPr>
          <p:cNvPr id="12" name="Right Arrow 11"/>
          <p:cNvSpPr/>
          <p:nvPr/>
        </p:nvSpPr>
        <p:spPr>
          <a:xfrm rot="19490923">
            <a:off x="4913312" y="2305050"/>
            <a:ext cx="495300" cy="3619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13" name="Right Arrow 12"/>
          <p:cNvSpPr/>
          <p:nvPr/>
        </p:nvSpPr>
        <p:spPr>
          <a:xfrm>
            <a:off x="5287962" y="3081338"/>
            <a:ext cx="349250" cy="3619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14" name="Right Arrow 13"/>
          <p:cNvSpPr/>
          <p:nvPr/>
        </p:nvSpPr>
        <p:spPr>
          <a:xfrm rot="2309866">
            <a:off x="4951412" y="3716339"/>
            <a:ext cx="495300" cy="3825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15" name="Right Brace 14"/>
          <p:cNvSpPr/>
          <p:nvPr/>
        </p:nvSpPr>
        <p:spPr>
          <a:xfrm>
            <a:off x="8380412" y="1981200"/>
            <a:ext cx="762000" cy="2667000"/>
          </a:xfrm>
          <a:prstGeom prst="rightBrace">
            <a:avLst/>
          </a:prstGeom>
          <a:ln w="60325"/>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CA"/>
          </a:p>
        </p:txBody>
      </p:sp>
      <p:sp>
        <p:nvSpPr>
          <p:cNvPr id="67596" name="TextBox 15"/>
          <p:cNvSpPr txBox="1">
            <a:spLocks noChangeArrowheads="1"/>
          </p:cNvSpPr>
          <p:nvPr/>
        </p:nvSpPr>
        <p:spPr bwMode="auto">
          <a:xfrm>
            <a:off x="9218612" y="2590801"/>
            <a:ext cx="1447800" cy="147796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spcBef>
                <a:spcPct val="0"/>
              </a:spcBef>
              <a:buFontTx/>
              <a:buNone/>
            </a:pPr>
            <a:r>
              <a:rPr lang="en-CA" altLang="en-US" sz="1800"/>
              <a:t>Process Measures and Short-term outcomes</a:t>
            </a:r>
          </a:p>
        </p:txBody>
      </p:sp>
      <p:sp>
        <p:nvSpPr>
          <p:cNvPr id="67597" name="Slide Number Placeholder 15"/>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spcBef>
                <a:spcPct val="0"/>
              </a:spcBef>
              <a:buFontTx/>
              <a:buNone/>
            </a:pPr>
            <a:fld id="{FC0F6961-71A0-44ED-940F-FDC1C9FBB508}" type="slidenum">
              <a:rPr lang="en-US" altLang="en-US" sz="1400"/>
              <a:pPr>
                <a:spcBef>
                  <a:spcPct val="0"/>
                </a:spcBef>
                <a:buFontTx/>
                <a:buNone/>
              </a:pPr>
              <a:t>41</a:t>
            </a:fld>
            <a:endParaRPr lang="en-US" altLang="en-US" sz="1400"/>
          </a:p>
        </p:txBody>
      </p:sp>
      <p:sp>
        <p:nvSpPr>
          <p:cNvPr id="67598" name="Rectangle 16"/>
          <p:cNvSpPr>
            <a:spLocks noChangeArrowheads="1"/>
          </p:cNvSpPr>
          <p:nvPr/>
        </p:nvSpPr>
        <p:spPr bwMode="auto">
          <a:xfrm>
            <a:off x="361484" y="1834833"/>
            <a:ext cx="309659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8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spcBef>
                <a:spcPct val="0"/>
              </a:spcBef>
              <a:buFontTx/>
              <a:buNone/>
            </a:pPr>
            <a:r>
              <a:rPr lang="en-US" altLang="en-US" sz="1800" dirty="0" smtClean="0"/>
              <a:t>Overall Study Design</a:t>
            </a:r>
            <a:endParaRPr lang="en-US" altLang="en-US" sz="1800" dirty="0"/>
          </a:p>
        </p:txBody>
      </p:sp>
      <p:pic>
        <p:nvPicPr>
          <p:cNvPr id="17"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899857" y="4456745"/>
            <a:ext cx="20574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8685271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altLang="en-US" sz="3600" dirty="0"/>
              <a:t>The Nutrition Intervention</a:t>
            </a:r>
            <a:endParaRPr lang="en-CA" sz="3600" dirty="0"/>
          </a:p>
        </p:txBody>
      </p:sp>
      <p:sp>
        <p:nvSpPr>
          <p:cNvPr id="3" name="Text Placeholder 2"/>
          <p:cNvSpPr>
            <a:spLocks noGrp="1"/>
          </p:cNvSpPr>
          <p:nvPr>
            <p:ph type="body" idx="1"/>
          </p:nvPr>
        </p:nvSpPr>
        <p:spPr/>
        <p:txBody>
          <a:bodyPr/>
          <a:lstStyle/>
          <a:p>
            <a:r>
              <a:rPr lang="en-CA" altLang="en-US" sz="2400" i="1" dirty="0" err="1"/>
              <a:t>OPTimal</a:t>
            </a:r>
            <a:r>
              <a:rPr lang="en-CA" altLang="en-US" sz="2400" i="1" dirty="0"/>
              <a:t> nutrition by Informing and Capacitating family members of best practices (OPTICs)</a:t>
            </a:r>
            <a:endParaRPr lang="en-CA" altLang="en-US" sz="2400" dirty="0"/>
          </a:p>
          <a:p>
            <a:endParaRPr lang="en-CA" dirty="0"/>
          </a:p>
        </p:txBody>
      </p:sp>
    </p:spTree>
    <p:extLst>
      <p:ext uri="{BB962C8B-B14F-4D97-AF65-F5344CB8AC3E}">
        <p14:creationId xmlns:p14="http://schemas.microsoft.com/office/powerpoint/2010/main" val="188723468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2208212" y="227013"/>
            <a:ext cx="7772400" cy="1143000"/>
          </a:xfrm>
        </p:spPr>
        <p:txBody>
          <a:bodyPr/>
          <a:lstStyle/>
          <a:p>
            <a:pPr algn="ctr"/>
            <a:r>
              <a:rPr lang="en-CA" altLang="en-US">
                <a:latin typeface="Britannic Bold" panose="020B0903060703020204" pitchFamily="34" charset="0"/>
              </a:rPr>
              <a:t>Optimal Nutrition (&gt;80%) </a:t>
            </a:r>
            <a:br>
              <a:rPr lang="en-CA" altLang="en-US">
                <a:latin typeface="Britannic Bold" panose="020B0903060703020204" pitchFamily="34" charset="0"/>
              </a:rPr>
            </a:br>
            <a:r>
              <a:rPr lang="en-CA" altLang="en-US">
                <a:latin typeface="Britannic Bold" panose="020B0903060703020204" pitchFamily="34" charset="0"/>
              </a:rPr>
              <a:t>is associated with Optimal Outcomes!</a:t>
            </a:r>
          </a:p>
        </p:txBody>
      </p:sp>
      <p:sp>
        <p:nvSpPr>
          <p:cNvPr id="20483" name="TextBox 4"/>
          <p:cNvSpPr txBox="1">
            <a:spLocks noChangeArrowheads="1"/>
          </p:cNvSpPr>
          <p:nvPr/>
        </p:nvSpPr>
        <p:spPr bwMode="auto">
          <a:xfrm>
            <a:off x="3579812" y="5294313"/>
            <a:ext cx="44958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gn="ctr">
              <a:spcBef>
                <a:spcPct val="0"/>
              </a:spcBef>
              <a:buFontTx/>
              <a:buNone/>
            </a:pPr>
            <a:r>
              <a:rPr lang="en-CA" altLang="en-US" sz="2400"/>
              <a:t>If you feed them (better!)</a:t>
            </a:r>
          </a:p>
          <a:p>
            <a:pPr algn="ctr">
              <a:spcBef>
                <a:spcPct val="0"/>
              </a:spcBef>
              <a:buFontTx/>
              <a:buNone/>
            </a:pPr>
            <a:r>
              <a:rPr lang="en-CA" altLang="en-US" sz="2400"/>
              <a:t>They will leave (sooner!)</a:t>
            </a:r>
          </a:p>
        </p:txBody>
      </p:sp>
      <p:sp>
        <p:nvSpPr>
          <p:cNvPr id="20484" name="Freeform 1"/>
          <p:cNvSpPr>
            <a:spLocks/>
          </p:cNvSpPr>
          <p:nvPr/>
        </p:nvSpPr>
        <p:spPr bwMode="auto">
          <a:xfrm>
            <a:off x="7132638" y="2827339"/>
            <a:ext cx="2898775" cy="841375"/>
          </a:xfrm>
          <a:custGeom>
            <a:avLst/>
            <a:gdLst>
              <a:gd name="T0" fmla="*/ 2147483646 w 268941"/>
              <a:gd name="T1" fmla="*/ 1026700025 h 708066"/>
              <a:gd name="T2" fmla="*/ 2147483646 w 268941"/>
              <a:gd name="T3" fmla="*/ 70555754 h 708066"/>
              <a:gd name="T4" fmla="*/ 2147483646 w 268941"/>
              <a:gd name="T5" fmla="*/ 1026700025 h 708066"/>
              <a:gd name="T6" fmla="*/ 2147483646 w 268941"/>
              <a:gd name="T7" fmla="*/ 2147483646 h 708066"/>
              <a:gd name="T8" fmla="*/ 0 w 268941"/>
              <a:gd name="T9" fmla="*/ 2147483646 h 708066"/>
              <a:gd name="T10" fmla="*/ 2147483646 w 268941"/>
              <a:gd name="T11" fmla="*/ 2147483646 h 708066"/>
              <a:gd name="T12" fmla="*/ 2147483646 w 268941"/>
              <a:gd name="T13" fmla="*/ 2147483646 h 708066"/>
              <a:gd name="T14" fmla="*/ 2147483646 w 268941"/>
              <a:gd name="T15" fmla="*/ 2147483646 h 708066"/>
              <a:gd name="T16" fmla="*/ 2147483646 w 268941"/>
              <a:gd name="T17" fmla="*/ 2147483646 h 708066"/>
              <a:gd name="T18" fmla="*/ 2147483646 w 268941"/>
              <a:gd name="T19" fmla="*/ 2147483646 h 708066"/>
              <a:gd name="T20" fmla="*/ 2147483646 w 268941"/>
              <a:gd name="T21" fmla="*/ 2147483646 h 708066"/>
              <a:gd name="T22" fmla="*/ 2147483646 w 268941"/>
              <a:gd name="T23" fmla="*/ 2147483646 h 708066"/>
              <a:gd name="T24" fmla="*/ 2147483646 w 268941"/>
              <a:gd name="T25" fmla="*/ 2147483646 h 708066"/>
              <a:gd name="T26" fmla="*/ 2147483646 w 268941"/>
              <a:gd name="T27" fmla="*/ 2147483646 h 70806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68941"/>
              <a:gd name="T43" fmla="*/ 0 h 708066"/>
              <a:gd name="T44" fmla="*/ 268941 w 268941"/>
              <a:gd name="T45" fmla="*/ 708066 h 70806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68941" h="708066">
                <a:moveTo>
                  <a:pt x="268941" y="16503"/>
                </a:moveTo>
                <a:cubicBezTo>
                  <a:pt x="253573" y="11380"/>
                  <a:pt x="239018" y="1906"/>
                  <a:pt x="222837" y="1135"/>
                </a:cubicBezTo>
                <a:cubicBezTo>
                  <a:pt x="145346" y="-2555"/>
                  <a:pt x="131684" y="2792"/>
                  <a:pt x="76841" y="16503"/>
                </a:cubicBezTo>
                <a:cubicBezTo>
                  <a:pt x="61473" y="31871"/>
                  <a:pt x="37609" y="41988"/>
                  <a:pt x="30736" y="62607"/>
                </a:cubicBezTo>
                <a:cubicBezTo>
                  <a:pt x="19002" y="97808"/>
                  <a:pt x="27912" y="79179"/>
                  <a:pt x="0" y="116395"/>
                </a:cubicBezTo>
                <a:cubicBezTo>
                  <a:pt x="2561" y="172745"/>
                  <a:pt x="4052" y="229153"/>
                  <a:pt x="7684" y="285444"/>
                </a:cubicBezTo>
                <a:cubicBezTo>
                  <a:pt x="9177" y="308590"/>
                  <a:pt x="8033" y="332596"/>
                  <a:pt x="15368" y="354600"/>
                </a:cubicBezTo>
                <a:cubicBezTo>
                  <a:pt x="21209" y="372122"/>
                  <a:pt x="35859" y="385336"/>
                  <a:pt x="46105" y="400704"/>
                </a:cubicBezTo>
                <a:cubicBezTo>
                  <a:pt x="53789" y="423756"/>
                  <a:pt x="60350" y="447214"/>
                  <a:pt x="69157" y="469861"/>
                </a:cubicBezTo>
                <a:cubicBezTo>
                  <a:pt x="78300" y="493372"/>
                  <a:pt x="91409" y="515260"/>
                  <a:pt x="99893" y="539017"/>
                </a:cubicBezTo>
                <a:cubicBezTo>
                  <a:pt x="125382" y="610386"/>
                  <a:pt x="84744" y="546994"/>
                  <a:pt x="130629" y="608173"/>
                </a:cubicBezTo>
                <a:cubicBezTo>
                  <a:pt x="133190" y="618418"/>
                  <a:pt x="133590" y="629463"/>
                  <a:pt x="138313" y="638909"/>
                </a:cubicBezTo>
                <a:cubicBezTo>
                  <a:pt x="141553" y="645389"/>
                  <a:pt x="152109" y="647206"/>
                  <a:pt x="153681" y="654278"/>
                </a:cubicBezTo>
                <a:cubicBezTo>
                  <a:pt x="157570" y="671780"/>
                  <a:pt x="153681" y="690137"/>
                  <a:pt x="153681" y="708066"/>
                </a:cubicBez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28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gn="ctr">
              <a:spcBef>
                <a:spcPct val="0"/>
              </a:spcBef>
              <a:buFontTx/>
              <a:buNone/>
            </a:pPr>
            <a:r>
              <a:rPr lang="en-CA" altLang="en-US" sz="2400">
                <a:solidFill>
                  <a:schemeClr val="tx2"/>
                </a:solidFill>
              </a:rPr>
              <a:t>(For High Risk Patients)</a:t>
            </a:r>
          </a:p>
        </p:txBody>
      </p:sp>
      <p:pic>
        <p:nvPicPr>
          <p:cNvPr id="20485" name="Picture 5" descr="http://static.abbottnutrition.com/cms-prod/malnutrition.com/img/mal-web-feature-press-release.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808413" y="2347914"/>
            <a:ext cx="3654425" cy="2681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0288565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2"/>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spcBef>
                <a:spcPct val="0"/>
              </a:spcBef>
              <a:buFontTx/>
              <a:buNone/>
            </a:pPr>
            <a:fld id="{D0CE59F0-4061-43A6-9521-7B68139D51C0}" type="slidenum">
              <a:rPr lang="en-US" altLang="en-US" sz="1400"/>
              <a:pPr>
                <a:spcBef>
                  <a:spcPct val="0"/>
                </a:spcBef>
                <a:buFontTx/>
                <a:buNone/>
              </a:pPr>
              <a:t>44</a:t>
            </a:fld>
            <a:endParaRPr lang="en-US" altLang="en-US" sz="1400"/>
          </a:p>
        </p:txBody>
      </p:sp>
      <p:sp>
        <p:nvSpPr>
          <p:cNvPr id="21507" name="TextBox 2"/>
          <p:cNvSpPr txBox="1">
            <a:spLocks noChangeArrowheads="1"/>
          </p:cNvSpPr>
          <p:nvPr/>
        </p:nvSpPr>
        <p:spPr bwMode="auto">
          <a:xfrm>
            <a:off x="2132012" y="457200"/>
            <a:ext cx="7620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gn="ctr" eaLnBrk="1" hangingPunct="1">
              <a:spcBef>
                <a:spcPct val="0"/>
              </a:spcBef>
              <a:buFontTx/>
              <a:buNone/>
            </a:pPr>
            <a:r>
              <a:rPr lang="en-CA" altLang="en-US" sz="2400" b="1">
                <a:solidFill>
                  <a:schemeClr val="tx2"/>
                </a:solidFill>
                <a:latin typeface="Britannic Bold" panose="020B0903060703020204" pitchFamily="34" charset="0"/>
                <a:ea typeface="MS Mincho" pitchFamily="49" charset="-128"/>
              </a:rPr>
              <a:t>The Prevalence of Iatrogenic Underfeeding</a:t>
            </a:r>
          </a:p>
          <a:p>
            <a:pPr algn="ctr" eaLnBrk="1" hangingPunct="1">
              <a:spcBef>
                <a:spcPct val="0"/>
              </a:spcBef>
              <a:buFontTx/>
              <a:buNone/>
            </a:pPr>
            <a:r>
              <a:rPr lang="en-CA" altLang="en-US" sz="2400" b="1">
                <a:solidFill>
                  <a:schemeClr val="tx2"/>
                </a:solidFill>
                <a:latin typeface="Britannic Bold" panose="020B0903060703020204" pitchFamily="34" charset="0"/>
                <a:ea typeface="MS Mincho" pitchFamily="49" charset="-128"/>
              </a:rPr>
              <a:t>in the Nutritionally ‘At-Risk’ Critically Ill Patient  </a:t>
            </a:r>
          </a:p>
          <a:p>
            <a:pPr eaLnBrk="1" hangingPunct="1">
              <a:spcBef>
                <a:spcPct val="0"/>
              </a:spcBef>
              <a:buFontTx/>
              <a:buNone/>
            </a:pPr>
            <a:endParaRPr lang="en-CA" altLang="en-US" sz="2400" b="1">
              <a:solidFill>
                <a:schemeClr val="tx2"/>
              </a:solidFill>
              <a:latin typeface="Britannic Bold" panose="020B0903060703020204" pitchFamily="34" charset="0"/>
            </a:endParaRPr>
          </a:p>
        </p:txBody>
      </p:sp>
      <p:sp>
        <p:nvSpPr>
          <p:cNvPr id="5" name="Rectangle 5"/>
          <p:cNvSpPr>
            <a:spLocks noGrp="1" noChangeArrowheads="1"/>
          </p:cNvSpPr>
          <p:nvPr>
            <p:ph type="title" idx="4294967295"/>
          </p:nvPr>
        </p:nvSpPr>
        <p:spPr>
          <a:xfrm>
            <a:off x="2076450" y="5603876"/>
            <a:ext cx="6858000" cy="461963"/>
          </a:xfrm>
        </p:spPr>
        <p:txBody>
          <a:bodyPr/>
          <a:lstStyle/>
          <a:p>
            <a:pPr>
              <a:lnSpc>
                <a:spcPct val="85000"/>
              </a:lnSpc>
              <a:defRPr/>
            </a:pPr>
            <a:r>
              <a:rPr lang="en-US" sz="2700" dirty="0"/>
              <a:t>Failure Rate</a:t>
            </a:r>
            <a:endParaRPr lang="en-US" sz="2850" dirty="0"/>
          </a:p>
        </p:txBody>
      </p:sp>
      <p:sp>
        <p:nvSpPr>
          <p:cNvPr id="6" name="Rectangle 5"/>
          <p:cNvSpPr/>
          <p:nvPr/>
        </p:nvSpPr>
        <p:spPr>
          <a:xfrm>
            <a:off x="3067049" y="1553902"/>
            <a:ext cx="5448300" cy="548640"/>
          </a:xfrm>
          <a:prstGeom prst="rect">
            <a:avLst/>
          </a:prstGeom>
          <a:solidFill>
            <a:srgbClr val="1AA4D5"/>
          </a:solidFill>
          <a:ln>
            <a:noFill/>
          </a:ln>
          <a:effectLst/>
          <a:scene3d>
            <a:camera prst="orthographicFront">
              <a:rot lat="0" lon="0" rev="0"/>
            </a:camera>
            <a:lightRig rig="chilly" dir="t">
              <a:rot lat="0" lon="0" rev="18480000"/>
            </a:lightRig>
          </a:scene3d>
          <a:sp3d prstMaterial="clear">
            <a:bevelT h="63500"/>
          </a:sp3d>
        </p:spPr>
        <p:txBody>
          <a:bodyPr anchor="ctr"/>
          <a:lstStyle/>
          <a:p>
            <a:pPr algn="ctr" eaLnBrk="1" hangingPunct="1">
              <a:defRPr/>
            </a:pPr>
            <a:r>
              <a:rPr lang="en-US" sz="1500" b="1" dirty="0"/>
              <a:t>% high risk patients </a:t>
            </a:r>
            <a:r>
              <a:rPr lang="en-US" sz="1500" b="1" u="sng" dirty="0"/>
              <a:t>who failed </a:t>
            </a:r>
            <a:r>
              <a:rPr lang="en-US" sz="1500" b="1" dirty="0"/>
              <a:t>to meet minimal quality targets (80% overall energy adequacy) </a:t>
            </a:r>
          </a:p>
        </p:txBody>
      </p:sp>
      <p:sp>
        <p:nvSpPr>
          <p:cNvPr id="21510" name="TextBox 3"/>
          <p:cNvSpPr txBox="1">
            <a:spLocks noChangeArrowheads="1"/>
          </p:cNvSpPr>
          <p:nvPr/>
        </p:nvSpPr>
        <p:spPr bwMode="auto">
          <a:xfrm>
            <a:off x="9131300" y="5070475"/>
            <a:ext cx="17526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eaLnBrk="1" hangingPunct="1">
              <a:spcBef>
                <a:spcPct val="0"/>
              </a:spcBef>
              <a:buFontTx/>
              <a:buNone/>
            </a:pPr>
            <a:r>
              <a:rPr lang="en-CA" altLang="en-US" sz="1400"/>
              <a:t>Heyland </a:t>
            </a:r>
          </a:p>
          <a:p>
            <a:pPr eaLnBrk="1" hangingPunct="1">
              <a:spcBef>
                <a:spcPct val="0"/>
              </a:spcBef>
              <a:buFontTx/>
              <a:buNone/>
            </a:pPr>
            <a:r>
              <a:rPr lang="en-CA" altLang="en-US" sz="1400"/>
              <a:t>Clinical Nutrition 2015</a:t>
            </a:r>
          </a:p>
        </p:txBody>
      </p:sp>
      <p:sp>
        <p:nvSpPr>
          <p:cNvPr id="21511" name="TextBox 4"/>
          <p:cNvSpPr txBox="1">
            <a:spLocks noChangeArrowheads="1"/>
          </p:cNvSpPr>
          <p:nvPr/>
        </p:nvSpPr>
        <p:spPr bwMode="auto">
          <a:xfrm>
            <a:off x="9142412" y="2395538"/>
            <a:ext cx="1447800" cy="206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eaLnBrk="1" hangingPunct="1">
              <a:spcBef>
                <a:spcPct val="0"/>
              </a:spcBef>
              <a:buFontTx/>
              <a:buNone/>
            </a:pPr>
            <a:r>
              <a:rPr lang="en-CA" altLang="en-US" sz="1600"/>
              <a:t>Of all at-risk patients</a:t>
            </a:r>
            <a:r>
              <a:rPr lang="en-CA" altLang="en-US" sz="1600" u="sng"/>
              <a:t>, 14% </a:t>
            </a:r>
            <a:r>
              <a:rPr lang="en-CA" altLang="en-US" sz="1600"/>
              <a:t>were ever prescribed volume-based feeds</a:t>
            </a:r>
          </a:p>
          <a:p>
            <a:pPr eaLnBrk="1" hangingPunct="1">
              <a:spcBef>
                <a:spcPct val="0"/>
              </a:spcBef>
              <a:buFontTx/>
              <a:buNone/>
            </a:pPr>
            <a:r>
              <a:rPr lang="en-CA" altLang="en-US" sz="1600" u="sng"/>
              <a:t>15%</a:t>
            </a:r>
            <a:r>
              <a:rPr lang="en-CA" altLang="en-US" sz="1600"/>
              <a:t> ever received sPN</a:t>
            </a:r>
          </a:p>
        </p:txBody>
      </p:sp>
      <p:pic>
        <p:nvPicPr>
          <p:cNvPr id="21512" name="Picture 5"/>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979613" y="2359026"/>
            <a:ext cx="7051675" cy="411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5757359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3"/>
          <p:cNvSpPr>
            <a:spLocks noGrp="1" noChangeArrowheads="1"/>
          </p:cNvSpPr>
          <p:nvPr>
            <p:ph idx="1"/>
          </p:nvPr>
        </p:nvSpPr>
        <p:spPr/>
        <p:txBody>
          <a:bodyPr>
            <a:normAutofit fontScale="85000" lnSpcReduction="20000"/>
          </a:bodyPr>
          <a:lstStyle/>
          <a:p>
            <a:pPr eaLnBrk="1" hangingPunct="1">
              <a:lnSpc>
                <a:spcPct val="80000"/>
              </a:lnSpc>
            </a:pPr>
            <a:r>
              <a:rPr lang="en-US" altLang="en-US" sz="2400" b="1" dirty="0"/>
              <a:t>Hospitalized patients</a:t>
            </a:r>
            <a:r>
              <a:rPr lang="en-US" altLang="en-US" sz="2400" dirty="0"/>
              <a:t>: </a:t>
            </a:r>
            <a:r>
              <a:rPr lang="en-US" altLang="en-US" sz="2400" dirty="0" smtClean="0"/>
              <a:t>                                 </a:t>
            </a:r>
            <a:endParaRPr lang="en-US" altLang="en-US" sz="2400" dirty="0"/>
          </a:p>
          <a:p>
            <a:pPr eaLnBrk="1" hangingPunct="1">
              <a:lnSpc>
                <a:spcPct val="80000"/>
              </a:lnSpc>
              <a:buFontTx/>
              <a:buNone/>
            </a:pPr>
            <a:r>
              <a:rPr lang="en-US" altLang="en-US" sz="2400" dirty="0"/>
              <a:t>    </a:t>
            </a:r>
            <a:r>
              <a:rPr lang="en-US" altLang="en-US" sz="2400" dirty="0" smtClean="0"/>
              <a:t>- approximately </a:t>
            </a:r>
            <a:r>
              <a:rPr lang="en-US" altLang="en-US" sz="2100" dirty="0" smtClean="0"/>
              <a:t>31-45</a:t>
            </a:r>
            <a:r>
              <a:rPr lang="en-US" altLang="en-US" sz="2100" dirty="0"/>
              <a:t>% are malnourished</a:t>
            </a:r>
          </a:p>
          <a:p>
            <a:pPr lvl="1" eaLnBrk="1" hangingPunct="1">
              <a:lnSpc>
                <a:spcPct val="80000"/>
              </a:lnSpc>
            </a:pPr>
            <a:r>
              <a:rPr lang="en-US" altLang="en-US" sz="2100" dirty="0">
                <a:ea typeface="Arial" panose="020B0604020202020204" pitchFamily="34" charset="0"/>
              </a:rPr>
              <a:t>Protein/energy depletion and poor patient </a:t>
            </a:r>
            <a:r>
              <a:rPr lang="en-US" altLang="en-US" sz="2100" dirty="0" smtClean="0">
                <a:ea typeface="Arial" panose="020B0604020202020204" pitchFamily="34" charset="0"/>
              </a:rPr>
              <a:t> outcomes</a:t>
            </a:r>
            <a:endParaRPr lang="en-US" altLang="en-US" sz="2100" dirty="0">
              <a:ea typeface="Arial" panose="020B0604020202020204" pitchFamily="34" charset="0"/>
            </a:endParaRPr>
          </a:p>
          <a:p>
            <a:pPr eaLnBrk="1" hangingPunct="1">
              <a:lnSpc>
                <a:spcPct val="80000"/>
              </a:lnSpc>
            </a:pPr>
            <a:endParaRPr lang="en-US" altLang="en-US" sz="2100" dirty="0"/>
          </a:p>
          <a:p>
            <a:pPr eaLnBrk="1" hangingPunct="1">
              <a:lnSpc>
                <a:spcPct val="80000"/>
              </a:lnSpc>
            </a:pPr>
            <a:r>
              <a:rPr lang="en-US" altLang="en-US" sz="2400" b="1" dirty="0"/>
              <a:t>ICU patients</a:t>
            </a:r>
            <a:r>
              <a:rPr lang="en-US" altLang="en-US" sz="2400" b="1" dirty="0" smtClean="0"/>
              <a:t>: </a:t>
            </a:r>
            <a:endParaRPr lang="en-US" altLang="en-US" sz="2400" dirty="0" smtClean="0"/>
          </a:p>
          <a:p>
            <a:pPr lvl="1" eaLnBrk="1" hangingPunct="1">
              <a:lnSpc>
                <a:spcPct val="80000"/>
              </a:lnSpc>
            </a:pPr>
            <a:r>
              <a:rPr lang="en-US" altLang="en-US" sz="2100" dirty="0" smtClean="0">
                <a:ea typeface="Arial" panose="020B0604020202020204" pitchFamily="34" charset="0"/>
              </a:rPr>
              <a:t>Increased risk of malnutrition</a:t>
            </a:r>
          </a:p>
          <a:p>
            <a:pPr lvl="1" eaLnBrk="1" hangingPunct="1">
              <a:lnSpc>
                <a:spcPct val="80000"/>
              </a:lnSpc>
            </a:pPr>
            <a:r>
              <a:rPr lang="en-US" altLang="en-US" sz="2100" dirty="0" smtClean="0">
                <a:ea typeface="Arial" panose="020B0604020202020204" pitchFamily="34" charset="0"/>
              </a:rPr>
              <a:t>nutrition </a:t>
            </a:r>
            <a:r>
              <a:rPr lang="en-US" altLang="en-US" sz="2100" dirty="0">
                <a:ea typeface="Arial" panose="020B0604020202020204" pitchFamily="34" charset="0"/>
              </a:rPr>
              <a:t>adequacy is poor, </a:t>
            </a:r>
            <a:r>
              <a:rPr lang="en-US" altLang="en-US" sz="2100" dirty="0" err="1">
                <a:ea typeface="Arial" panose="020B0604020202020204" pitchFamily="34" charset="0"/>
              </a:rPr>
              <a:t>hypercatabolic</a:t>
            </a:r>
            <a:r>
              <a:rPr lang="en-US" altLang="en-US" sz="2100" dirty="0">
                <a:ea typeface="Arial" panose="020B0604020202020204" pitchFamily="34" charset="0"/>
              </a:rPr>
              <a:t> state, poor delivery, intolerance</a:t>
            </a:r>
          </a:p>
          <a:p>
            <a:pPr lvl="1" eaLnBrk="1" hangingPunct="1">
              <a:lnSpc>
                <a:spcPct val="80000"/>
              </a:lnSpc>
            </a:pPr>
            <a:r>
              <a:rPr lang="en-US" altLang="en-US" sz="2100" dirty="0">
                <a:ea typeface="Arial" panose="020B0604020202020204" pitchFamily="34" charset="0"/>
              </a:rPr>
              <a:t>Can result in prolonged stay in ICU, health care costs and higher mortality</a:t>
            </a:r>
          </a:p>
          <a:p>
            <a:pPr eaLnBrk="1" hangingPunct="1">
              <a:lnSpc>
                <a:spcPct val="80000"/>
              </a:lnSpc>
              <a:buFontTx/>
              <a:buNone/>
            </a:pPr>
            <a:endParaRPr lang="en-US" altLang="en-US" dirty="0"/>
          </a:p>
          <a:p>
            <a:pPr eaLnBrk="1" hangingPunct="1">
              <a:lnSpc>
                <a:spcPct val="80000"/>
              </a:lnSpc>
            </a:pPr>
            <a:r>
              <a:rPr lang="en-US" altLang="en-US" sz="2400" b="1" dirty="0"/>
              <a:t>Post ICU: </a:t>
            </a:r>
            <a:r>
              <a:rPr lang="en-US" altLang="en-US" sz="1800" dirty="0" smtClean="0"/>
              <a:t>oral </a:t>
            </a:r>
            <a:r>
              <a:rPr lang="en-US" altLang="en-US" sz="1800" dirty="0"/>
              <a:t>intake post </a:t>
            </a:r>
            <a:r>
              <a:rPr lang="en-US" altLang="en-US" sz="1800" dirty="0" err="1"/>
              <a:t>extubation</a:t>
            </a:r>
            <a:r>
              <a:rPr lang="en-US" altLang="en-US" sz="1800" dirty="0"/>
              <a:t> is inadequate </a:t>
            </a:r>
            <a:r>
              <a:rPr lang="en-US" altLang="en-US" sz="1800" dirty="0" smtClean="0"/>
              <a:t>  </a:t>
            </a:r>
            <a:r>
              <a:rPr lang="en-US" altLang="en-US" sz="1800" dirty="0"/>
              <a:t>(Peterson JADA</a:t>
            </a:r>
            <a:r>
              <a:rPr lang="en-US" altLang="en-US" sz="1800" i="1" dirty="0"/>
              <a:t> </a:t>
            </a:r>
            <a:r>
              <a:rPr lang="en-US" altLang="en-US" sz="1800" dirty="0"/>
              <a:t>2010)</a:t>
            </a:r>
          </a:p>
          <a:p>
            <a:pPr eaLnBrk="1" hangingPunct="1">
              <a:lnSpc>
                <a:spcPct val="80000"/>
              </a:lnSpc>
              <a:buFontTx/>
              <a:buNone/>
            </a:pPr>
            <a:endParaRPr lang="en-US" altLang="en-US" sz="1800" dirty="0"/>
          </a:p>
          <a:p>
            <a:pPr eaLnBrk="1" hangingPunct="1">
              <a:lnSpc>
                <a:spcPct val="80000"/>
              </a:lnSpc>
            </a:pPr>
            <a:r>
              <a:rPr lang="en-US" altLang="en-US" sz="2400" b="1" dirty="0"/>
              <a:t>Post hospital syndrome: </a:t>
            </a:r>
            <a:r>
              <a:rPr lang="en-US" altLang="en-US" sz="1800" dirty="0"/>
              <a:t>vulnerable period is 30 days after hospital discharge (</a:t>
            </a:r>
            <a:r>
              <a:rPr lang="en-US" altLang="en-US" sz="1800" dirty="0" err="1"/>
              <a:t>Krumholz</a:t>
            </a:r>
            <a:r>
              <a:rPr lang="en-US" altLang="en-US" sz="1800" dirty="0"/>
              <a:t> NEJM 2013)</a:t>
            </a:r>
          </a:p>
          <a:p>
            <a:pPr eaLnBrk="1" hangingPunct="1">
              <a:lnSpc>
                <a:spcPct val="80000"/>
              </a:lnSpc>
              <a:buFontTx/>
              <a:buNone/>
            </a:pPr>
            <a:endParaRPr lang="en-US" altLang="en-US" sz="1600" dirty="0"/>
          </a:p>
          <a:p>
            <a:pPr eaLnBrk="1" hangingPunct="1">
              <a:lnSpc>
                <a:spcPct val="80000"/>
              </a:lnSpc>
            </a:pPr>
            <a:endParaRPr lang="en-US" altLang="en-US" sz="1600" dirty="0"/>
          </a:p>
          <a:p>
            <a:pPr eaLnBrk="1" hangingPunct="1">
              <a:lnSpc>
                <a:spcPct val="80000"/>
              </a:lnSpc>
              <a:buFontTx/>
              <a:buNone/>
            </a:pPr>
            <a:endParaRPr lang="en-US" altLang="en-US" sz="1600" dirty="0"/>
          </a:p>
          <a:p>
            <a:pPr eaLnBrk="1" hangingPunct="1">
              <a:lnSpc>
                <a:spcPct val="80000"/>
              </a:lnSpc>
            </a:pPr>
            <a:endParaRPr lang="en-US" altLang="en-US" sz="1600" dirty="0"/>
          </a:p>
        </p:txBody>
      </p:sp>
      <p:sp>
        <p:nvSpPr>
          <p:cNvPr id="22531" name="Slide Number Placeholder 4"/>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spcBef>
                <a:spcPct val="0"/>
              </a:spcBef>
              <a:buFontTx/>
              <a:buNone/>
            </a:pPr>
            <a:fld id="{B7FF474B-6818-4B6B-981B-DCFC41552234}" type="slidenum">
              <a:rPr lang="en-US" altLang="en-US" sz="1400"/>
              <a:pPr>
                <a:spcBef>
                  <a:spcPct val="0"/>
                </a:spcBef>
                <a:buFontTx/>
                <a:buNone/>
              </a:pPr>
              <a:t>45</a:t>
            </a:fld>
            <a:endParaRPr lang="en-US" altLang="en-US" sz="1400"/>
          </a:p>
        </p:txBody>
      </p:sp>
      <p:sp>
        <p:nvSpPr>
          <p:cNvPr id="22532" name="Text Box 7"/>
          <p:cNvSpPr txBox="1">
            <a:spLocks noChangeArrowheads="1"/>
          </p:cNvSpPr>
          <p:nvPr/>
        </p:nvSpPr>
        <p:spPr bwMode="auto">
          <a:xfrm>
            <a:off x="2246312" y="293688"/>
            <a:ext cx="7696200"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3200">
                <a:latin typeface="Britannic Bold" panose="020B0903060703020204" pitchFamily="34" charset="0"/>
              </a:rPr>
              <a:t>Malnutrition and underfeeding</a:t>
            </a:r>
          </a:p>
          <a:p>
            <a:pPr algn="ctr" eaLnBrk="1" hangingPunct="1">
              <a:spcBef>
                <a:spcPct val="0"/>
              </a:spcBef>
              <a:buFontTx/>
              <a:buNone/>
            </a:pPr>
            <a:r>
              <a:rPr lang="en-US" altLang="en-US" sz="3200">
                <a:latin typeface="Britannic Bold" panose="020B0903060703020204" pitchFamily="34" charset="0"/>
              </a:rPr>
              <a:t>across the continuum of care</a:t>
            </a:r>
          </a:p>
        </p:txBody>
      </p:sp>
      <p:pic>
        <p:nvPicPr>
          <p:cNvPr id="22533" name="Picture 4" descr="C:\Users\Rupinder\Desktop\banner.tif"/>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8532812" y="1676400"/>
            <a:ext cx="16764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6050737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1065187" y="228600"/>
            <a:ext cx="9220225" cy="1143000"/>
          </a:xfrm>
        </p:spPr>
        <p:txBody>
          <a:bodyPr/>
          <a:lstStyle/>
          <a:p>
            <a:pPr algn="ctr"/>
            <a:r>
              <a:rPr lang="en-US" altLang="en-US" sz="2800" dirty="0">
                <a:latin typeface="Calibri" panose="020F0502020204030204" pitchFamily="34" charset="0"/>
                <a:cs typeface="Calibri" panose="020F0502020204030204" pitchFamily="34" charset="0"/>
              </a:rPr>
              <a:t>Understanding Adherence to Guidelines in the ICU: </a:t>
            </a:r>
            <a:br>
              <a:rPr lang="en-US" altLang="en-US" sz="2800" dirty="0">
                <a:latin typeface="Calibri" panose="020F0502020204030204" pitchFamily="34" charset="0"/>
                <a:cs typeface="Calibri" panose="020F0502020204030204" pitchFamily="34" charset="0"/>
              </a:rPr>
            </a:br>
            <a:r>
              <a:rPr lang="en-US" altLang="en-US" sz="2800" dirty="0">
                <a:latin typeface="Calibri" panose="020F0502020204030204" pitchFamily="34" charset="0"/>
                <a:cs typeface="Calibri" panose="020F0502020204030204" pitchFamily="34" charset="0"/>
              </a:rPr>
              <a:t>Development of a Comprehensive Framework</a:t>
            </a:r>
          </a:p>
        </p:txBody>
      </p:sp>
      <p:sp>
        <p:nvSpPr>
          <p:cNvPr id="25603" name="Text Box 4"/>
          <p:cNvSpPr txBox="1">
            <a:spLocks noChangeArrowheads="1"/>
          </p:cNvSpPr>
          <p:nvPr/>
        </p:nvSpPr>
        <p:spPr bwMode="auto">
          <a:xfrm>
            <a:off x="1751012" y="5743575"/>
            <a:ext cx="175260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9" tIns="45719" rIns="91439" bIns="45719">
            <a:spAutoFit/>
          </a:bodyPr>
          <a:lstStyle>
            <a:lvl1pPr>
              <a:spcBef>
                <a:spcPct val="20000"/>
              </a:spcBef>
              <a:buChar char="•"/>
              <a:defRPr sz="28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eaLnBrk="1" hangingPunct="1">
              <a:spcBef>
                <a:spcPct val="50000"/>
              </a:spcBef>
              <a:buFontTx/>
              <a:buNone/>
            </a:pPr>
            <a:r>
              <a:rPr lang="en-US" altLang="en-US" sz="1200"/>
              <a:t>Jones N, Heyland DK </a:t>
            </a:r>
          </a:p>
          <a:p>
            <a:pPr eaLnBrk="1" hangingPunct="1">
              <a:spcBef>
                <a:spcPct val="50000"/>
              </a:spcBef>
              <a:buFontTx/>
              <a:buNone/>
            </a:pPr>
            <a:r>
              <a:rPr lang="en-US" altLang="en-US" sz="1200"/>
              <a:t>JPEN Nov 2010</a:t>
            </a:r>
          </a:p>
        </p:txBody>
      </p:sp>
      <p:sp>
        <p:nvSpPr>
          <p:cNvPr id="25604" name="Rectangle 2"/>
          <p:cNvSpPr>
            <a:spLocks noChangeArrowheads="1"/>
          </p:cNvSpPr>
          <p:nvPr/>
        </p:nvSpPr>
        <p:spPr bwMode="auto">
          <a:xfrm>
            <a:off x="2055812" y="1524000"/>
            <a:ext cx="1295400" cy="609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1439" tIns="45719" rIns="91439" bIns="45719" anchor="ctr"/>
          <a:lstStyle>
            <a:lvl1pPr>
              <a:spcBef>
                <a:spcPct val="20000"/>
              </a:spcBef>
              <a:buChar char="•"/>
              <a:defRPr sz="28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eaLnBrk="1" hangingPunct="1">
              <a:spcBef>
                <a:spcPct val="0"/>
              </a:spcBef>
              <a:buFontTx/>
              <a:buNone/>
            </a:pPr>
            <a:r>
              <a:rPr lang="en-CA" altLang="en-US" sz="1200"/>
              <a:t>CPG</a:t>
            </a:r>
          </a:p>
          <a:p>
            <a:pPr eaLnBrk="1" hangingPunct="1">
              <a:spcBef>
                <a:spcPct val="0"/>
              </a:spcBef>
              <a:buFontTx/>
              <a:buNone/>
            </a:pPr>
            <a:r>
              <a:rPr lang="en-CA" altLang="en-US" sz="1200"/>
              <a:t>Characteristics</a:t>
            </a:r>
            <a:endParaRPr lang="en-US" altLang="en-US" sz="1200"/>
          </a:p>
        </p:txBody>
      </p:sp>
      <p:sp>
        <p:nvSpPr>
          <p:cNvPr id="25605" name="Rectangle 3"/>
          <p:cNvSpPr>
            <a:spLocks noChangeArrowheads="1"/>
          </p:cNvSpPr>
          <p:nvPr/>
        </p:nvSpPr>
        <p:spPr bwMode="auto">
          <a:xfrm>
            <a:off x="8532812" y="1524000"/>
            <a:ext cx="1295400" cy="609600"/>
          </a:xfrm>
          <a:prstGeom prst="rect">
            <a:avLst/>
          </a:prstGeom>
          <a:solidFill>
            <a:schemeClr val="hlink"/>
          </a:solidFill>
          <a:ln w="9525">
            <a:solidFill>
              <a:schemeClr val="tx1"/>
            </a:solidFill>
            <a:miter lim="800000"/>
            <a:headEnd/>
            <a:tailEnd/>
          </a:ln>
        </p:spPr>
        <p:txBody>
          <a:bodyPr wrap="none" lIns="91439" tIns="45719" rIns="91439" bIns="45719" anchor="ctr"/>
          <a:lstStyle>
            <a:lvl1pPr>
              <a:spcBef>
                <a:spcPct val="20000"/>
              </a:spcBef>
              <a:buChar char="•"/>
              <a:defRPr sz="28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eaLnBrk="1" hangingPunct="1">
              <a:spcBef>
                <a:spcPct val="0"/>
              </a:spcBef>
              <a:buFontTx/>
              <a:buNone/>
            </a:pPr>
            <a:r>
              <a:rPr lang="en-CA" altLang="en-US" sz="1200">
                <a:solidFill>
                  <a:srgbClr val="FFFF00"/>
                </a:solidFill>
              </a:rPr>
              <a:t>ADHERENCE</a:t>
            </a:r>
            <a:endParaRPr lang="en-US" altLang="en-US" sz="1200">
              <a:solidFill>
                <a:srgbClr val="FFFF00"/>
              </a:solidFill>
            </a:endParaRPr>
          </a:p>
        </p:txBody>
      </p:sp>
      <p:sp>
        <p:nvSpPr>
          <p:cNvPr id="25606" name="Line 4"/>
          <p:cNvSpPr>
            <a:spLocks noChangeShapeType="1"/>
          </p:cNvSpPr>
          <p:nvPr/>
        </p:nvSpPr>
        <p:spPr bwMode="auto">
          <a:xfrm>
            <a:off x="3351212" y="1676400"/>
            <a:ext cx="5181600" cy="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lIns="91439" tIns="45719" rIns="91439" bIns="45719"/>
          <a:lstStyle/>
          <a:p>
            <a:endParaRPr lang="en-CA"/>
          </a:p>
        </p:txBody>
      </p:sp>
      <p:sp>
        <p:nvSpPr>
          <p:cNvPr id="25607" name="Oval 5"/>
          <p:cNvSpPr>
            <a:spLocks noChangeArrowheads="1"/>
          </p:cNvSpPr>
          <p:nvPr/>
        </p:nvSpPr>
        <p:spPr bwMode="auto">
          <a:xfrm>
            <a:off x="1751012" y="2681288"/>
            <a:ext cx="1981200" cy="6858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91439" tIns="45719" rIns="91439" bIns="45719" anchor="ctr"/>
          <a:lstStyle>
            <a:lvl1pPr>
              <a:spcBef>
                <a:spcPct val="20000"/>
              </a:spcBef>
              <a:buChar char="•"/>
              <a:defRPr sz="28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gn="ctr" eaLnBrk="1" hangingPunct="1">
              <a:spcBef>
                <a:spcPct val="0"/>
              </a:spcBef>
              <a:buFontTx/>
              <a:buNone/>
            </a:pPr>
            <a:r>
              <a:rPr lang="en-CA" altLang="en-US" sz="1200" b="1">
                <a:solidFill>
                  <a:schemeClr val="tx2"/>
                </a:solidFill>
              </a:rPr>
              <a:t>Implementation Process</a:t>
            </a:r>
            <a:endParaRPr lang="en-US" altLang="en-US" sz="1200" b="1">
              <a:solidFill>
                <a:schemeClr val="tx2"/>
              </a:solidFill>
            </a:endParaRPr>
          </a:p>
        </p:txBody>
      </p:sp>
      <p:sp>
        <p:nvSpPr>
          <p:cNvPr id="25608" name="Oval 6"/>
          <p:cNvSpPr>
            <a:spLocks noChangeArrowheads="1"/>
          </p:cNvSpPr>
          <p:nvPr/>
        </p:nvSpPr>
        <p:spPr bwMode="auto">
          <a:xfrm>
            <a:off x="4037012" y="2743200"/>
            <a:ext cx="1828800" cy="6858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91439" tIns="45719" rIns="91439" bIns="45719" anchor="ctr"/>
          <a:lstStyle>
            <a:lvl1pPr>
              <a:spcBef>
                <a:spcPct val="20000"/>
              </a:spcBef>
              <a:buChar char="•"/>
              <a:defRPr sz="28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gn="ctr" eaLnBrk="1" hangingPunct="1">
              <a:spcBef>
                <a:spcPct val="0"/>
              </a:spcBef>
              <a:buFontTx/>
              <a:buNone/>
            </a:pPr>
            <a:r>
              <a:rPr lang="en-CA" altLang="en-US" sz="1200" b="1">
                <a:solidFill>
                  <a:schemeClr val="tx2"/>
                </a:solidFill>
              </a:rPr>
              <a:t>Institutional Factors</a:t>
            </a:r>
            <a:endParaRPr lang="en-US" altLang="en-US" sz="1200" b="1">
              <a:solidFill>
                <a:schemeClr val="tx2"/>
              </a:solidFill>
            </a:endParaRPr>
          </a:p>
        </p:txBody>
      </p:sp>
      <p:sp>
        <p:nvSpPr>
          <p:cNvPr id="25609" name="Oval 7"/>
          <p:cNvSpPr>
            <a:spLocks noChangeArrowheads="1"/>
          </p:cNvSpPr>
          <p:nvPr/>
        </p:nvSpPr>
        <p:spPr bwMode="auto">
          <a:xfrm>
            <a:off x="6704012" y="2667000"/>
            <a:ext cx="1828800" cy="6858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91439" tIns="45719" rIns="91439" bIns="45719" anchor="ctr"/>
          <a:lstStyle>
            <a:lvl1pPr>
              <a:spcBef>
                <a:spcPct val="20000"/>
              </a:spcBef>
              <a:buChar char="•"/>
              <a:defRPr sz="28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eaLnBrk="1" hangingPunct="1">
              <a:spcBef>
                <a:spcPct val="0"/>
              </a:spcBef>
              <a:buFontTx/>
              <a:buNone/>
            </a:pPr>
            <a:r>
              <a:rPr lang="en-CA" altLang="en-US" sz="1200" b="1">
                <a:solidFill>
                  <a:schemeClr val="tx2"/>
                </a:solidFill>
              </a:rPr>
              <a:t>Provider Intent</a:t>
            </a:r>
            <a:endParaRPr lang="en-US" altLang="en-US" sz="1200" b="1">
              <a:solidFill>
                <a:schemeClr val="tx2"/>
              </a:solidFill>
            </a:endParaRPr>
          </a:p>
        </p:txBody>
      </p:sp>
      <p:sp>
        <p:nvSpPr>
          <p:cNvPr id="25610" name="Rectangle 8"/>
          <p:cNvSpPr>
            <a:spLocks noChangeArrowheads="1"/>
          </p:cNvSpPr>
          <p:nvPr/>
        </p:nvSpPr>
        <p:spPr bwMode="auto">
          <a:xfrm>
            <a:off x="4189412" y="4419600"/>
            <a:ext cx="1447800" cy="990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1439" tIns="45719" rIns="91439" bIns="45719" anchor="ctr"/>
          <a:lstStyle>
            <a:lvl1pPr>
              <a:spcBef>
                <a:spcPct val="20000"/>
              </a:spcBef>
              <a:buChar char="•"/>
              <a:defRPr sz="28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eaLnBrk="1" hangingPunct="1">
              <a:spcBef>
                <a:spcPct val="0"/>
              </a:spcBef>
              <a:buFontTx/>
              <a:buNone/>
            </a:pPr>
            <a:endParaRPr lang="en-CA" altLang="en-US" sz="1000">
              <a:solidFill>
                <a:schemeClr val="tx2"/>
              </a:solidFill>
            </a:endParaRPr>
          </a:p>
          <a:p>
            <a:pPr eaLnBrk="1" hangingPunct="1">
              <a:spcBef>
                <a:spcPct val="0"/>
              </a:spcBef>
              <a:buFontTx/>
              <a:buNone/>
            </a:pPr>
            <a:endParaRPr lang="en-CA" altLang="en-US" sz="1000">
              <a:solidFill>
                <a:schemeClr val="tx2"/>
              </a:solidFill>
            </a:endParaRPr>
          </a:p>
          <a:p>
            <a:pPr eaLnBrk="1" hangingPunct="1">
              <a:spcBef>
                <a:spcPct val="0"/>
              </a:spcBef>
              <a:buFontTx/>
              <a:buNone/>
            </a:pPr>
            <a:r>
              <a:rPr lang="en-CA" altLang="en-US" sz="1000">
                <a:solidFill>
                  <a:schemeClr val="tx2"/>
                </a:solidFill>
              </a:rPr>
              <a:t>Hospital</a:t>
            </a:r>
          </a:p>
          <a:p>
            <a:pPr eaLnBrk="1" hangingPunct="1">
              <a:spcBef>
                <a:spcPct val="0"/>
              </a:spcBef>
              <a:buFontTx/>
              <a:buNone/>
            </a:pPr>
            <a:r>
              <a:rPr lang="en-CA" altLang="en-US" sz="1000">
                <a:solidFill>
                  <a:schemeClr val="tx2"/>
                </a:solidFill>
              </a:rPr>
              <a:t> characteristics</a:t>
            </a:r>
          </a:p>
          <a:p>
            <a:pPr eaLnBrk="1" hangingPunct="1">
              <a:spcBef>
                <a:spcPct val="0"/>
              </a:spcBef>
              <a:buFontTx/>
              <a:buChar char="-"/>
            </a:pPr>
            <a:r>
              <a:rPr lang="en-CA" altLang="en-US" sz="1000">
                <a:solidFill>
                  <a:schemeClr val="tx2"/>
                </a:solidFill>
              </a:rPr>
              <a:t>Structure</a:t>
            </a:r>
          </a:p>
          <a:p>
            <a:pPr eaLnBrk="1" hangingPunct="1">
              <a:spcBef>
                <a:spcPct val="0"/>
              </a:spcBef>
              <a:buFontTx/>
              <a:buChar char="-"/>
            </a:pPr>
            <a:r>
              <a:rPr lang="en-CA" altLang="en-US" sz="1000">
                <a:solidFill>
                  <a:schemeClr val="tx2"/>
                </a:solidFill>
              </a:rPr>
              <a:t> Processes</a:t>
            </a:r>
          </a:p>
          <a:p>
            <a:pPr eaLnBrk="1" hangingPunct="1">
              <a:spcBef>
                <a:spcPct val="0"/>
              </a:spcBef>
              <a:buFontTx/>
              <a:buChar char="-"/>
            </a:pPr>
            <a:r>
              <a:rPr lang="en-CA" altLang="en-US" sz="1000">
                <a:solidFill>
                  <a:schemeClr val="tx2"/>
                </a:solidFill>
              </a:rPr>
              <a:t>Resources</a:t>
            </a:r>
          </a:p>
          <a:p>
            <a:pPr eaLnBrk="1" hangingPunct="1">
              <a:spcBef>
                <a:spcPct val="0"/>
              </a:spcBef>
              <a:buFontTx/>
              <a:buChar char="-"/>
            </a:pPr>
            <a:endParaRPr lang="en-US" altLang="en-US" sz="1000" i="1">
              <a:solidFill>
                <a:schemeClr val="tx2"/>
              </a:solidFill>
            </a:endParaRPr>
          </a:p>
        </p:txBody>
      </p:sp>
      <p:sp>
        <p:nvSpPr>
          <p:cNvPr id="25611" name="Rectangle 9"/>
          <p:cNvSpPr>
            <a:spLocks noChangeArrowheads="1"/>
          </p:cNvSpPr>
          <p:nvPr/>
        </p:nvSpPr>
        <p:spPr bwMode="auto">
          <a:xfrm>
            <a:off x="5942012" y="4572000"/>
            <a:ext cx="1447800" cy="533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1439" tIns="45719" rIns="91439" bIns="45719" anchor="ctr"/>
          <a:lstStyle>
            <a:lvl1pPr>
              <a:spcBef>
                <a:spcPct val="20000"/>
              </a:spcBef>
              <a:buChar char="•"/>
              <a:defRPr sz="28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eaLnBrk="1" hangingPunct="1">
              <a:spcBef>
                <a:spcPct val="0"/>
              </a:spcBef>
              <a:buFontTx/>
              <a:buNone/>
            </a:pPr>
            <a:r>
              <a:rPr lang="en-CA" altLang="en-US" sz="1000">
                <a:solidFill>
                  <a:schemeClr val="tx2"/>
                </a:solidFill>
              </a:rPr>
              <a:t>Knowledge</a:t>
            </a:r>
            <a:endParaRPr lang="en-US" altLang="en-US" sz="1000">
              <a:solidFill>
                <a:schemeClr val="tx2"/>
              </a:solidFill>
            </a:endParaRPr>
          </a:p>
        </p:txBody>
      </p:sp>
      <p:sp>
        <p:nvSpPr>
          <p:cNvPr id="25612" name="Rectangle 10"/>
          <p:cNvSpPr>
            <a:spLocks noChangeArrowheads="1"/>
          </p:cNvSpPr>
          <p:nvPr/>
        </p:nvSpPr>
        <p:spPr bwMode="auto">
          <a:xfrm>
            <a:off x="7618412" y="4572000"/>
            <a:ext cx="1447800" cy="533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1439" tIns="45719" rIns="91439" bIns="45719" anchor="ctr"/>
          <a:lstStyle>
            <a:lvl1pPr>
              <a:spcBef>
                <a:spcPct val="20000"/>
              </a:spcBef>
              <a:buChar char="•"/>
              <a:defRPr sz="28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eaLnBrk="1" hangingPunct="1">
              <a:spcBef>
                <a:spcPct val="0"/>
              </a:spcBef>
              <a:buFontTx/>
              <a:buNone/>
            </a:pPr>
            <a:r>
              <a:rPr lang="en-CA" altLang="en-US" sz="1000">
                <a:solidFill>
                  <a:schemeClr val="tx2"/>
                </a:solidFill>
              </a:rPr>
              <a:t>Attitudes</a:t>
            </a:r>
            <a:endParaRPr lang="en-US" altLang="en-US" sz="1000">
              <a:solidFill>
                <a:schemeClr val="tx2"/>
              </a:solidFill>
            </a:endParaRPr>
          </a:p>
        </p:txBody>
      </p:sp>
      <p:sp>
        <p:nvSpPr>
          <p:cNvPr id="25613" name="Rectangle 11"/>
          <p:cNvSpPr>
            <a:spLocks noChangeArrowheads="1"/>
          </p:cNvSpPr>
          <p:nvPr/>
        </p:nvSpPr>
        <p:spPr bwMode="auto">
          <a:xfrm>
            <a:off x="6170612" y="5334000"/>
            <a:ext cx="838200" cy="533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1439" tIns="45719" rIns="91439" bIns="45719" anchor="ctr"/>
          <a:lstStyle>
            <a:lvl1pPr>
              <a:spcBef>
                <a:spcPct val="20000"/>
              </a:spcBef>
              <a:buChar char="•"/>
              <a:defRPr sz="28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eaLnBrk="1" hangingPunct="1">
              <a:spcBef>
                <a:spcPct val="0"/>
              </a:spcBef>
              <a:buFontTx/>
              <a:buNone/>
            </a:pPr>
            <a:r>
              <a:rPr lang="en-CA" altLang="en-US" sz="1000">
                <a:solidFill>
                  <a:schemeClr val="tx2"/>
                </a:solidFill>
              </a:rPr>
              <a:t>Familiarity</a:t>
            </a:r>
            <a:endParaRPr lang="en-US" altLang="en-US" sz="1000">
              <a:solidFill>
                <a:schemeClr val="tx2"/>
              </a:solidFill>
            </a:endParaRPr>
          </a:p>
        </p:txBody>
      </p:sp>
      <p:sp>
        <p:nvSpPr>
          <p:cNvPr id="25614" name="Rectangle 12"/>
          <p:cNvSpPr>
            <a:spLocks noChangeArrowheads="1"/>
          </p:cNvSpPr>
          <p:nvPr/>
        </p:nvSpPr>
        <p:spPr bwMode="auto">
          <a:xfrm>
            <a:off x="6170612" y="6096000"/>
            <a:ext cx="838200" cy="533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1439" tIns="45719" rIns="91439" bIns="45719" anchor="ctr"/>
          <a:lstStyle>
            <a:lvl1pPr>
              <a:spcBef>
                <a:spcPct val="20000"/>
              </a:spcBef>
              <a:buChar char="•"/>
              <a:defRPr sz="28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eaLnBrk="1" hangingPunct="1">
              <a:spcBef>
                <a:spcPct val="0"/>
              </a:spcBef>
              <a:buFontTx/>
              <a:buNone/>
            </a:pPr>
            <a:r>
              <a:rPr lang="en-CA" altLang="en-US" sz="1000">
                <a:solidFill>
                  <a:schemeClr val="tx2"/>
                </a:solidFill>
              </a:rPr>
              <a:t>Awareness</a:t>
            </a:r>
            <a:endParaRPr lang="en-US" altLang="en-US" sz="1000">
              <a:solidFill>
                <a:schemeClr val="tx2"/>
              </a:solidFill>
            </a:endParaRPr>
          </a:p>
        </p:txBody>
      </p:sp>
      <p:sp>
        <p:nvSpPr>
          <p:cNvPr id="25615" name="Rectangle 13"/>
          <p:cNvSpPr>
            <a:spLocks noChangeArrowheads="1"/>
          </p:cNvSpPr>
          <p:nvPr/>
        </p:nvSpPr>
        <p:spPr bwMode="auto">
          <a:xfrm>
            <a:off x="7466012" y="6019800"/>
            <a:ext cx="762000" cy="533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1439" tIns="45719" rIns="91439" bIns="45719" anchor="ctr"/>
          <a:lstStyle>
            <a:lvl1pPr>
              <a:spcBef>
                <a:spcPct val="20000"/>
              </a:spcBef>
              <a:buChar char="•"/>
              <a:defRPr sz="28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eaLnBrk="1" hangingPunct="1">
              <a:spcBef>
                <a:spcPct val="0"/>
              </a:spcBef>
              <a:buFontTx/>
              <a:buNone/>
            </a:pPr>
            <a:r>
              <a:rPr lang="en-CA" altLang="en-US" sz="1000">
                <a:solidFill>
                  <a:schemeClr val="tx2"/>
                </a:solidFill>
              </a:rPr>
              <a:t>Motivation</a:t>
            </a:r>
            <a:endParaRPr lang="en-US" altLang="en-US" sz="1000">
              <a:solidFill>
                <a:schemeClr val="tx2"/>
              </a:solidFill>
            </a:endParaRPr>
          </a:p>
        </p:txBody>
      </p:sp>
      <p:sp>
        <p:nvSpPr>
          <p:cNvPr id="25616" name="Rectangle 14"/>
          <p:cNvSpPr>
            <a:spLocks noChangeArrowheads="1"/>
          </p:cNvSpPr>
          <p:nvPr/>
        </p:nvSpPr>
        <p:spPr bwMode="auto">
          <a:xfrm>
            <a:off x="8456612" y="6019800"/>
            <a:ext cx="762000" cy="533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1439" tIns="45719" rIns="91439" bIns="45719" anchor="ctr"/>
          <a:lstStyle>
            <a:lvl1pPr>
              <a:spcBef>
                <a:spcPct val="20000"/>
              </a:spcBef>
              <a:buChar char="•"/>
              <a:defRPr sz="28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eaLnBrk="1" hangingPunct="1">
              <a:spcBef>
                <a:spcPct val="0"/>
              </a:spcBef>
              <a:buFontTx/>
              <a:buNone/>
            </a:pPr>
            <a:r>
              <a:rPr lang="en-CA" altLang="en-US" sz="1000">
                <a:solidFill>
                  <a:schemeClr val="tx2"/>
                </a:solidFill>
              </a:rPr>
              <a:t>Self-efficacy</a:t>
            </a:r>
            <a:endParaRPr lang="en-US" altLang="en-US" sz="1000">
              <a:solidFill>
                <a:schemeClr val="tx2"/>
              </a:solidFill>
            </a:endParaRPr>
          </a:p>
        </p:txBody>
      </p:sp>
      <p:sp>
        <p:nvSpPr>
          <p:cNvPr id="25617" name="Rectangle 15"/>
          <p:cNvSpPr>
            <a:spLocks noChangeArrowheads="1"/>
          </p:cNvSpPr>
          <p:nvPr/>
        </p:nvSpPr>
        <p:spPr bwMode="auto">
          <a:xfrm>
            <a:off x="8456612" y="5334000"/>
            <a:ext cx="838200" cy="533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1439" tIns="45719" rIns="91439" bIns="45719" anchor="ctr"/>
          <a:lstStyle>
            <a:lvl1pPr>
              <a:spcBef>
                <a:spcPct val="20000"/>
              </a:spcBef>
              <a:buChar char="•"/>
              <a:defRPr sz="28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eaLnBrk="1" hangingPunct="1">
              <a:spcBef>
                <a:spcPct val="0"/>
              </a:spcBef>
              <a:buFontTx/>
              <a:buNone/>
            </a:pPr>
            <a:r>
              <a:rPr lang="en-CA" altLang="en-US" sz="1000">
                <a:solidFill>
                  <a:schemeClr val="tx2"/>
                </a:solidFill>
              </a:rPr>
              <a:t>Outcome</a:t>
            </a:r>
          </a:p>
          <a:p>
            <a:pPr eaLnBrk="1" hangingPunct="1">
              <a:spcBef>
                <a:spcPct val="0"/>
              </a:spcBef>
              <a:buFontTx/>
              <a:buNone/>
            </a:pPr>
            <a:r>
              <a:rPr lang="en-CA" altLang="en-US" sz="1000">
                <a:solidFill>
                  <a:schemeClr val="tx2"/>
                </a:solidFill>
              </a:rPr>
              <a:t>expectancy</a:t>
            </a:r>
            <a:endParaRPr lang="en-US" altLang="en-US" sz="1000">
              <a:solidFill>
                <a:schemeClr val="tx2"/>
              </a:solidFill>
            </a:endParaRPr>
          </a:p>
        </p:txBody>
      </p:sp>
      <p:sp>
        <p:nvSpPr>
          <p:cNvPr id="25618" name="Rectangle 16"/>
          <p:cNvSpPr>
            <a:spLocks noChangeArrowheads="1"/>
          </p:cNvSpPr>
          <p:nvPr/>
        </p:nvSpPr>
        <p:spPr bwMode="auto">
          <a:xfrm>
            <a:off x="7466012" y="5334000"/>
            <a:ext cx="762000" cy="533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1439" tIns="45719" rIns="91439" bIns="45719" anchor="ctr"/>
          <a:lstStyle>
            <a:lvl1pPr>
              <a:spcBef>
                <a:spcPct val="20000"/>
              </a:spcBef>
              <a:buChar char="•"/>
              <a:defRPr sz="28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eaLnBrk="1" hangingPunct="1">
              <a:spcBef>
                <a:spcPct val="0"/>
              </a:spcBef>
              <a:buFontTx/>
              <a:buNone/>
            </a:pPr>
            <a:r>
              <a:rPr lang="en-CA" altLang="en-US" sz="1000">
                <a:solidFill>
                  <a:schemeClr val="tx2"/>
                </a:solidFill>
              </a:rPr>
              <a:t>Agreement</a:t>
            </a:r>
            <a:endParaRPr lang="en-US" altLang="en-US" sz="1000">
              <a:solidFill>
                <a:schemeClr val="tx2"/>
              </a:solidFill>
            </a:endParaRPr>
          </a:p>
        </p:txBody>
      </p:sp>
      <p:sp>
        <p:nvSpPr>
          <p:cNvPr id="25619" name="Line 17"/>
          <p:cNvSpPr>
            <a:spLocks noChangeShapeType="1"/>
          </p:cNvSpPr>
          <p:nvPr/>
        </p:nvSpPr>
        <p:spPr bwMode="auto">
          <a:xfrm flipV="1">
            <a:off x="4951412" y="1676400"/>
            <a:ext cx="0" cy="10668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lIns="91439" tIns="45719" rIns="91439" bIns="45719"/>
          <a:lstStyle/>
          <a:p>
            <a:endParaRPr lang="en-CA"/>
          </a:p>
        </p:txBody>
      </p:sp>
      <p:sp>
        <p:nvSpPr>
          <p:cNvPr id="25620" name="Line 18"/>
          <p:cNvSpPr>
            <a:spLocks noChangeShapeType="1"/>
          </p:cNvSpPr>
          <p:nvPr/>
        </p:nvSpPr>
        <p:spPr bwMode="auto">
          <a:xfrm flipH="1">
            <a:off x="3808412" y="3124200"/>
            <a:ext cx="2286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lIns="91439" tIns="45719" rIns="91439" bIns="45719"/>
          <a:lstStyle/>
          <a:p>
            <a:endParaRPr lang="en-CA"/>
          </a:p>
        </p:txBody>
      </p:sp>
      <p:sp>
        <p:nvSpPr>
          <p:cNvPr id="25621" name="Line 19"/>
          <p:cNvSpPr>
            <a:spLocks noChangeShapeType="1"/>
          </p:cNvSpPr>
          <p:nvPr/>
        </p:nvSpPr>
        <p:spPr bwMode="auto">
          <a:xfrm>
            <a:off x="5865812" y="2971800"/>
            <a:ext cx="7620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lIns="91439" tIns="45719" rIns="91439" bIns="45719"/>
          <a:lstStyle/>
          <a:p>
            <a:endParaRPr lang="en-CA"/>
          </a:p>
        </p:txBody>
      </p:sp>
      <p:sp>
        <p:nvSpPr>
          <p:cNvPr id="25622" name="Line 20"/>
          <p:cNvSpPr>
            <a:spLocks noChangeShapeType="1"/>
          </p:cNvSpPr>
          <p:nvPr/>
        </p:nvSpPr>
        <p:spPr bwMode="auto">
          <a:xfrm flipV="1">
            <a:off x="4875212" y="3429000"/>
            <a:ext cx="0" cy="3048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lIns="91439" tIns="45719" rIns="91439" bIns="45719"/>
          <a:lstStyle/>
          <a:p>
            <a:endParaRPr lang="en-CA"/>
          </a:p>
        </p:txBody>
      </p:sp>
      <p:sp>
        <p:nvSpPr>
          <p:cNvPr id="25623" name="Line 21"/>
          <p:cNvSpPr>
            <a:spLocks noChangeShapeType="1"/>
          </p:cNvSpPr>
          <p:nvPr/>
        </p:nvSpPr>
        <p:spPr bwMode="auto">
          <a:xfrm flipV="1">
            <a:off x="6627812" y="4419600"/>
            <a:ext cx="152400" cy="1524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lIns="91439" tIns="45719" rIns="91439" bIns="45719"/>
          <a:lstStyle/>
          <a:p>
            <a:endParaRPr lang="en-CA"/>
          </a:p>
        </p:txBody>
      </p:sp>
      <p:sp>
        <p:nvSpPr>
          <p:cNvPr id="25624" name="Line 22"/>
          <p:cNvSpPr>
            <a:spLocks noChangeShapeType="1"/>
          </p:cNvSpPr>
          <p:nvPr/>
        </p:nvSpPr>
        <p:spPr bwMode="auto">
          <a:xfrm flipH="1" flipV="1">
            <a:off x="8532812" y="4419600"/>
            <a:ext cx="152400" cy="1524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lIns="91439" tIns="45719" rIns="91439" bIns="45719"/>
          <a:lstStyle/>
          <a:p>
            <a:endParaRPr lang="en-CA"/>
          </a:p>
        </p:txBody>
      </p:sp>
      <p:sp>
        <p:nvSpPr>
          <p:cNvPr id="25625" name="Line 23"/>
          <p:cNvSpPr>
            <a:spLocks noChangeShapeType="1"/>
          </p:cNvSpPr>
          <p:nvPr/>
        </p:nvSpPr>
        <p:spPr bwMode="auto">
          <a:xfrm flipV="1">
            <a:off x="7847012" y="5105400"/>
            <a:ext cx="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lIns="91439" tIns="45719" rIns="91439" bIns="45719"/>
          <a:lstStyle/>
          <a:p>
            <a:endParaRPr lang="en-CA"/>
          </a:p>
        </p:txBody>
      </p:sp>
      <p:sp>
        <p:nvSpPr>
          <p:cNvPr id="25626" name="Line 24"/>
          <p:cNvSpPr>
            <a:spLocks noChangeShapeType="1"/>
          </p:cNvSpPr>
          <p:nvPr/>
        </p:nvSpPr>
        <p:spPr bwMode="auto">
          <a:xfrm flipV="1">
            <a:off x="6551612" y="5867400"/>
            <a:ext cx="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91439" tIns="45719" rIns="91439" bIns="45719"/>
          <a:lstStyle/>
          <a:p>
            <a:endParaRPr lang="en-CA"/>
          </a:p>
        </p:txBody>
      </p:sp>
      <p:sp>
        <p:nvSpPr>
          <p:cNvPr id="25627" name="Line 25"/>
          <p:cNvSpPr>
            <a:spLocks noChangeShapeType="1"/>
          </p:cNvSpPr>
          <p:nvPr/>
        </p:nvSpPr>
        <p:spPr bwMode="auto">
          <a:xfrm flipV="1">
            <a:off x="8837612" y="5867400"/>
            <a:ext cx="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91439" tIns="45719" rIns="91439" bIns="45719"/>
          <a:lstStyle/>
          <a:p>
            <a:endParaRPr lang="en-CA"/>
          </a:p>
        </p:txBody>
      </p:sp>
      <p:sp>
        <p:nvSpPr>
          <p:cNvPr id="25628" name="Line 26"/>
          <p:cNvSpPr>
            <a:spLocks noChangeShapeType="1"/>
          </p:cNvSpPr>
          <p:nvPr/>
        </p:nvSpPr>
        <p:spPr bwMode="auto">
          <a:xfrm flipH="1" flipV="1">
            <a:off x="6551612" y="5105400"/>
            <a:ext cx="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lIns="91439" tIns="45719" rIns="91439" bIns="45719"/>
          <a:lstStyle/>
          <a:p>
            <a:endParaRPr lang="en-CA"/>
          </a:p>
        </p:txBody>
      </p:sp>
      <p:sp>
        <p:nvSpPr>
          <p:cNvPr id="25629" name="Line 27"/>
          <p:cNvSpPr>
            <a:spLocks noChangeShapeType="1"/>
          </p:cNvSpPr>
          <p:nvPr/>
        </p:nvSpPr>
        <p:spPr bwMode="auto">
          <a:xfrm flipH="1">
            <a:off x="7389812" y="4724400"/>
            <a:ext cx="2286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lIns="91439" tIns="45719" rIns="91439" bIns="45719"/>
          <a:lstStyle/>
          <a:p>
            <a:endParaRPr lang="en-CA"/>
          </a:p>
        </p:txBody>
      </p:sp>
      <p:sp>
        <p:nvSpPr>
          <p:cNvPr id="25630" name="Line 28"/>
          <p:cNvSpPr>
            <a:spLocks noChangeShapeType="1"/>
          </p:cNvSpPr>
          <p:nvPr/>
        </p:nvSpPr>
        <p:spPr bwMode="auto">
          <a:xfrm>
            <a:off x="7389812" y="4876800"/>
            <a:ext cx="2286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lIns="91439" tIns="45719" rIns="91439" bIns="45719"/>
          <a:lstStyle/>
          <a:p>
            <a:endParaRPr lang="en-CA"/>
          </a:p>
        </p:txBody>
      </p:sp>
      <p:sp>
        <p:nvSpPr>
          <p:cNvPr id="25631" name="Line 29"/>
          <p:cNvSpPr>
            <a:spLocks noChangeShapeType="1"/>
          </p:cNvSpPr>
          <p:nvPr/>
        </p:nvSpPr>
        <p:spPr bwMode="auto">
          <a:xfrm>
            <a:off x="3808412" y="2971800"/>
            <a:ext cx="2286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lIns="91439" tIns="45719" rIns="91439" bIns="45719"/>
          <a:lstStyle/>
          <a:p>
            <a:endParaRPr lang="en-CA"/>
          </a:p>
        </p:txBody>
      </p:sp>
      <p:sp>
        <p:nvSpPr>
          <p:cNvPr id="25632" name="Line 30"/>
          <p:cNvSpPr>
            <a:spLocks noChangeShapeType="1"/>
          </p:cNvSpPr>
          <p:nvPr/>
        </p:nvSpPr>
        <p:spPr bwMode="auto">
          <a:xfrm flipH="1">
            <a:off x="5865812" y="3124200"/>
            <a:ext cx="8382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lIns="91439" tIns="45719" rIns="91439" bIns="45719"/>
          <a:lstStyle/>
          <a:p>
            <a:endParaRPr lang="en-CA"/>
          </a:p>
        </p:txBody>
      </p:sp>
      <p:sp>
        <p:nvSpPr>
          <p:cNvPr id="25633" name="Rectangle 31"/>
          <p:cNvSpPr>
            <a:spLocks noChangeArrowheads="1"/>
          </p:cNvSpPr>
          <p:nvPr/>
        </p:nvSpPr>
        <p:spPr bwMode="auto">
          <a:xfrm>
            <a:off x="4189412" y="5562600"/>
            <a:ext cx="1447800" cy="1143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1439" tIns="45719" rIns="91439" bIns="45719" anchor="ctr"/>
          <a:lstStyle>
            <a:lvl1pPr>
              <a:spcBef>
                <a:spcPct val="20000"/>
              </a:spcBef>
              <a:buChar char="•"/>
              <a:defRPr sz="28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eaLnBrk="1" hangingPunct="1">
              <a:spcBef>
                <a:spcPct val="0"/>
              </a:spcBef>
              <a:buFontTx/>
              <a:buNone/>
            </a:pPr>
            <a:r>
              <a:rPr lang="en-CA" altLang="en-US" sz="1000">
                <a:solidFill>
                  <a:schemeClr val="tx2"/>
                </a:solidFill>
              </a:rPr>
              <a:t>ICU</a:t>
            </a:r>
          </a:p>
          <a:p>
            <a:pPr eaLnBrk="1" hangingPunct="1">
              <a:spcBef>
                <a:spcPct val="0"/>
              </a:spcBef>
              <a:buFontTx/>
              <a:buNone/>
            </a:pPr>
            <a:r>
              <a:rPr lang="en-CA" altLang="en-US" sz="1000">
                <a:solidFill>
                  <a:schemeClr val="tx2"/>
                </a:solidFill>
              </a:rPr>
              <a:t> characteristics</a:t>
            </a:r>
          </a:p>
          <a:p>
            <a:pPr eaLnBrk="1" hangingPunct="1">
              <a:spcBef>
                <a:spcPct val="0"/>
              </a:spcBef>
              <a:buFontTx/>
              <a:buChar char="-"/>
            </a:pPr>
            <a:r>
              <a:rPr lang="en-CA" altLang="en-US" sz="1000">
                <a:solidFill>
                  <a:schemeClr val="tx2"/>
                </a:solidFill>
              </a:rPr>
              <a:t>Structure</a:t>
            </a:r>
          </a:p>
          <a:p>
            <a:pPr eaLnBrk="1" hangingPunct="1">
              <a:spcBef>
                <a:spcPct val="0"/>
              </a:spcBef>
              <a:buFontTx/>
              <a:buChar char="-"/>
            </a:pPr>
            <a:r>
              <a:rPr lang="en-CA" altLang="en-US" sz="1000">
                <a:solidFill>
                  <a:schemeClr val="tx2"/>
                </a:solidFill>
              </a:rPr>
              <a:t> Processes</a:t>
            </a:r>
          </a:p>
          <a:p>
            <a:pPr eaLnBrk="1" hangingPunct="1">
              <a:spcBef>
                <a:spcPct val="0"/>
              </a:spcBef>
              <a:buFontTx/>
              <a:buChar char="-"/>
            </a:pPr>
            <a:r>
              <a:rPr lang="en-CA" altLang="en-US" sz="1000">
                <a:solidFill>
                  <a:schemeClr val="tx2"/>
                </a:solidFill>
              </a:rPr>
              <a:t>Resources</a:t>
            </a:r>
          </a:p>
          <a:p>
            <a:pPr eaLnBrk="1" hangingPunct="1">
              <a:spcBef>
                <a:spcPct val="0"/>
              </a:spcBef>
              <a:buFontTx/>
              <a:buChar char="-"/>
            </a:pPr>
            <a:r>
              <a:rPr lang="en-CA" altLang="en-US" sz="1000">
                <a:solidFill>
                  <a:schemeClr val="tx2"/>
                </a:solidFill>
              </a:rPr>
              <a:t> </a:t>
            </a:r>
            <a:r>
              <a:rPr lang="en-CA" altLang="en-US" sz="1000" i="1">
                <a:solidFill>
                  <a:schemeClr val="tx2"/>
                </a:solidFill>
              </a:rPr>
              <a:t>Culture</a:t>
            </a:r>
            <a:endParaRPr lang="en-US" altLang="en-US" sz="1000" i="1">
              <a:solidFill>
                <a:schemeClr val="tx2"/>
              </a:solidFill>
            </a:endParaRPr>
          </a:p>
        </p:txBody>
      </p:sp>
      <p:sp>
        <p:nvSpPr>
          <p:cNvPr id="25634" name="Line 32"/>
          <p:cNvSpPr>
            <a:spLocks noChangeShapeType="1"/>
          </p:cNvSpPr>
          <p:nvPr/>
        </p:nvSpPr>
        <p:spPr bwMode="auto">
          <a:xfrm flipV="1">
            <a:off x="4875212" y="5410200"/>
            <a:ext cx="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91439" tIns="45719" rIns="91439" bIns="45719"/>
          <a:lstStyle/>
          <a:p>
            <a:endParaRPr lang="en-CA"/>
          </a:p>
        </p:txBody>
      </p:sp>
      <p:sp>
        <p:nvSpPr>
          <p:cNvPr id="25635" name="Line 33"/>
          <p:cNvSpPr>
            <a:spLocks noChangeShapeType="1"/>
          </p:cNvSpPr>
          <p:nvPr/>
        </p:nvSpPr>
        <p:spPr bwMode="auto">
          <a:xfrm>
            <a:off x="7847012" y="5867400"/>
            <a:ext cx="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91439" tIns="45719" rIns="91439" bIns="45719"/>
          <a:lstStyle/>
          <a:p>
            <a:endParaRPr lang="en-CA"/>
          </a:p>
        </p:txBody>
      </p:sp>
      <p:sp>
        <p:nvSpPr>
          <p:cNvPr id="25636" name="Line 35"/>
          <p:cNvSpPr>
            <a:spLocks noChangeShapeType="1"/>
          </p:cNvSpPr>
          <p:nvPr/>
        </p:nvSpPr>
        <p:spPr bwMode="auto">
          <a:xfrm flipV="1">
            <a:off x="8837612" y="5105400"/>
            <a:ext cx="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lIns="91439" tIns="45719" rIns="91439" bIns="45719"/>
          <a:lstStyle/>
          <a:p>
            <a:endParaRPr lang="en-CA"/>
          </a:p>
        </p:txBody>
      </p:sp>
      <p:sp>
        <p:nvSpPr>
          <p:cNvPr id="25637" name="Rectangle 36"/>
          <p:cNvSpPr>
            <a:spLocks noChangeArrowheads="1"/>
          </p:cNvSpPr>
          <p:nvPr/>
        </p:nvSpPr>
        <p:spPr bwMode="auto">
          <a:xfrm>
            <a:off x="6627812" y="3505200"/>
            <a:ext cx="2057400" cy="914400"/>
          </a:xfrm>
          <a:prstGeom prst="rect">
            <a:avLst/>
          </a:prstGeom>
          <a:noFill/>
          <a:ln w="9525">
            <a:solidFill>
              <a:schemeClr val="tx1"/>
            </a:solidFill>
            <a:prstDash val="dash"/>
            <a:miter lim="800000"/>
            <a:headEnd/>
            <a:tailEnd/>
          </a:ln>
          <a:extLst>
            <a:ext uri="{909E8E84-426E-40DD-AFC4-6F175D3DCCD1}">
              <a14:hiddenFill xmlns:a14="http://schemas.microsoft.com/office/drawing/2010/main">
                <a:solidFill>
                  <a:srgbClr val="FFFFFF"/>
                </a:solidFill>
              </a14:hiddenFill>
            </a:ext>
          </a:extLst>
        </p:spPr>
        <p:txBody>
          <a:bodyPr wrap="none" lIns="91439" tIns="45719" rIns="91439" bIns="45719" anchor="ctr"/>
          <a:lstStyle>
            <a:lvl1pPr>
              <a:spcBef>
                <a:spcPct val="20000"/>
              </a:spcBef>
              <a:buChar char="•"/>
              <a:defRPr sz="28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eaLnBrk="1" hangingPunct="1">
              <a:spcBef>
                <a:spcPct val="0"/>
              </a:spcBef>
              <a:buFontTx/>
              <a:buNone/>
            </a:pPr>
            <a:r>
              <a:rPr lang="en-US" altLang="en-US" sz="1000" i="1">
                <a:solidFill>
                  <a:schemeClr val="tx2"/>
                </a:solidFill>
              </a:rPr>
              <a:t>Provider Characteristics</a:t>
            </a:r>
          </a:p>
          <a:p>
            <a:pPr eaLnBrk="1" hangingPunct="1">
              <a:spcBef>
                <a:spcPct val="0"/>
              </a:spcBef>
              <a:buFontTx/>
              <a:buNone/>
            </a:pPr>
            <a:r>
              <a:rPr lang="en-US" altLang="en-US" sz="1000" i="1">
                <a:solidFill>
                  <a:schemeClr val="tx2"/>
                </a:solidFill>
              </a:rPr>
              <a:t>- Profession </a:t>
            </a:r>
          </a:p>
          <a:p>
            <a:pPr eaLnBrk="1" hangingPunct="1">
              <a:spcBef>
                <a:spcPct val="0"/>
              </a:spcBef>
              <a:buFontTx/>
              <a:buChar char="-"/>
            </a:pPr>
            <a:r>
              <a:rPr lang="en-US" altLang="en-US" sz="1000" i="1">
                <a:solidFill>
                  <a:schemeClr val="tx2"/>
                </a:solidFill>
              </a:rPr>
              <a:t>Critical care expertise</a:t>
            </a:r>
          </a:p>
          <a:p>
            <a:pPr eaLnBrk="1" hangingPunct="1">
              <a:spcBef>
                <a:spcPct val="0"/>
              </a:spcBef>
              <a:buFontTx/>
              <a:buChar char="-"/>
            </a:pPr>
            <a:r>
              <a:rPr lang="en-US" altLang="en-US" sz="1000" i="1">
                <a:solidFill>
                  <a:schemeClr val="tx2"/>
                </a:solidFill>
              </a:rPr>
              <a:t>Educational background</a:t>
            </a:r>
          </a:p>
          <a:p>
            <a:pPr eaLnBrk="1" hangingPunct="1">
              <a:spcBef>
                <a:spcPct val="0"/>
              </a:spcBef>
              <a:buFontTx/>
              <a:buChar char="-"/>
            </a:pPr>
            <a:r>
              <a:rPr lang="en-US" altLang="en-US" sz="1000" i="1">
                <a:solidFill>
                  <a:schemeClr val="tx2"/>
                </a:solidFill>
              </a:rPr>
              <a:t>Personality</a:t>
            </a:r>
          </a:p>
        </p:txBody>
      </p:sp>
      <p:sp>
        <p:nvSpPr>
          <p:cNvPr id="25638" name="Line 37"/>
          <p:cNvSpPr>
            <a:spLocks noChangeShapeType="1"/>
          </p:cNvSpPr>
          <p:nvPr/>
        </p:nvSpPr>
        <p:spPr bwMode="auto">
          <a:xfrm flipH="1">
            <a:off x="7008812" y="4419600"/>
            <a:ext cx="152400" cy="1524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lIns="91439" tIns="45719" rIns="91439" bIns="45719"/>
          <a:lstStyle/>
          <a:p>
            <a:endParaRPr lang="en-CA"/>
          </a:p>
        </p:txBody>
      </p:sp>
      <p:sp>
        <p:nvSpPr>
          <p:cNvPr id="25639" name="Line 38"/>
          <p:cNvSpPr>
            <a:spLocks noChangeShapeType="1"/>
          </p:cNvSpPr>
          <p:nvPr/>
        </p:nvSpPr>
        <p:spPr bwMode="auto">
          <a:xfrm>
            <a:off x="8075612" y="4419600"/>
            <a:ext cx="228600" cy="1524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lIns="91439" tIns="45719" rIns="91439" bIns="45719"/>
          <a:lstStyle/>
          <a:p>
            <a:endParaRPr lang="en-CA"/>
          </a:p>
        </p:txBody>
      </p:sp>
      <p:sp>
        <p:nvSpPr>
          <p:cNvPr id="25640" name="Line 39"/>
          <p:cNvSpPr>
            <a:spLocks noChangeShapeType="1"/>
          </p:cNvSpPr>
          <p:nvPr/>
        </p:nvSpPr>
        <p:spPr bwMode="auto">
          <a:xfrm flipV="1">
            <a:off x="7618412" y="3352800"/>
            <a:ext cx="0" cy="1524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lIns="91439" tIns="45719" rIns="91439" bIns="45719"/>
          <a:lstStyle/>
          <a:p>
            <a:endParaRPr lang="en-CA"/>
          </a:p>
        </p:txBody>
      </p:sp>
      <p:sp>
        <p:nvSpPr>
          <p:cNvPr id="25641" name="Rectangle 40"/>
          <p:cNvSpPr>
            <a:spLocks noChangeArrowheads="1"/>
          </p:cNvSpPr>
          <p:nvPr/>
        </p:nvSpPr>
        <p:spPr bwMode="auto">
          <a:xfrm>
            <a:off x="6856412" y="1981200"/>
            <a:ext cx="1600200" cy="457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1439" tIns="45719" rIns="91439" bIns="45719" anchor="ctr"/>
          <a:lstStyle>
            <a:lvl1pPr>
              <a:spcBef>
                <a:spcPct val="20000"/>
              </a:spcBef>
              <a:buChar char="•"/>
              <a:defRPr sz="28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eaLnBrk="1" hangingPunct="1">
              <a:spcBef>
                <a:spcPct val="0"/>
              </a:spcBef>
              <a:buFontTx/>
              <a:buNone/>
            </a:pPr>
            <a:r>
              <a:rPr lang="en-CA" altLang="en-US" sz="1000">
                <a:solidFill>
                  <a:schemeClr val="tx2"/>
                </a:solidFill>
              </a:rPr>
              <a:t>Patient Characteristics</a:t>
            </a:r>
            <a:endParaRPr lang="en-US" altLang="en-US" sz="1000">
              <a:solidFill>
                <a:schemeClr val="tx2"/>
              </a:solidFill>
            </a:endParaRPr>
          </a:p>
        </p:txBody>
      </p:sp>
      <p:sp>
        <p:nvSpPr>
          <p:cNvPr id="25642" name="Line 41"/>
          <p:cNvSpPr>
            <a:spLocks noChangeShapeType="1"/>
          </p:cNvSpPr>
          <p:nvPr/>
        </p:nvSpPr>
        <p:spPr bwMode="auto">
          <a:xfrm flipV="1">
            <a:off x="7618412" y="2438400"/>
            <a:ext cx="0" cy="2286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lIns="91439" tIns="45719" rIns="91439" bIns="45719"/>
          <a:lstStyle/>
          <a:p>
            <a:endParaRPr lang="en-CA"/>
          </a:p>
        </p:txBody>
      </p:sp>
      <p:sp>
        <p:nvSpPr>
          <p:cNvPr id="25643" name="Line 42"/>
          <p:cNvSpPr>
            <a:spLocks noChangeShapeType="1"/>
          </p:cNvSpPr>
          <p:nvPr/>
        </p:nvSpPr>
        <p:spPr bwMode="auto">
          <a:xfrm flipV="1">
            <a:off x="7618412" y="1676400"/>
            <a:ext cx="0" cy="3048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lIns="91439" tIns="45719" rIns="91439" bIns="45719"/>
          <a:lstStyle/>
          <a:p>
            <a:endParaRPr lang="en-CA"/>
          </a:p>
        </p:txBody>
      </p:sp>
      <p:sp>
        <p:nvSpPr>
          <p:cNvPr id="25644" name="Line 43"/>
          <p:cNvSpPr>
            <a:spLocks noChangeShapeType="1"/>
          </p:cNvSpPr>
          <p:nvPr/>
        </p:nvSpPr>
        <p:spPr bwMode="auto">
          <a:xfrm>
            <a:off x="2665412" y="2133600"/>
            <a:ext cx="0" cy="6096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lIns="91439" tIns="45719" rIns="91439" bIns="45719"/>
          <a:lstStyle/>
          <a:p>
            <a:endParaRPr lang="en-CA"/>
          </a:p>
        </p:txBody>
      </p:sp>
      <p:sp>
        <p:nvSpPr>
          <p:cNvPr id="25645" name="Line 44"/>
          <p:cNvSpPr>
            <a:spLocks noChangeShapeType="1"/>
          </p:cNvSpPr>
          <p:nvPr/>
        </p:nvSpPr>
        <p:spPr bwMode="auto">
          <a:xfrm flipV="1">
            <a:off x="3351212" y="1676400"/>
            <a:ext cx="381000" cy="11430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lIns="91439" tIns="45719" rIns="91439" bIns="45719"/>
          <a:lstStyle/>
          <a:p>
            <a:endParaRPr lang="en-CA"/>
          </a:p>
        </p:txBody>
      </p:sp>
      <p:cxnSp>
        <p:nvCxnSpPr>
          <p:cNvPr id="25646" name="Straight Arrow Connector 49"/>
          <p:cNvCxnSpPr>
            <a:cxnSpLocks noChangeShapeType="1"/>
          </p:cNvCxnSpPr>
          <p:nvPr/>
        </p:nvCxnSpPr>
        <p:spPr bwMode="auto">
          <a:xfrm flipH="1">
            <a:off x="7694612" y="2590800"/>
            <a:ext cx="1295400" cy="0"/>
          </a:xfrm>
          <a:prstGeom prst="straightConnector1">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type="arrow" w="med" len="med"/>
              </a14:hiddenLine>
            </a:ext>
          </a:extLst>
        </p:spPr>
      </p:cxnSp>
      <p:sp>
        <p:nvSpPr>
          <p:cNvPr id="25647" name="Rectangle 8"/>
          <p:cNvSpPr>
            <a:spLocks noChangeArrowheads="1"/>
          </p:cNvSpPr>
          <p:nvPr/>
        </p:nvSpPr>
        <p:spPr bwMode="auto">
          <a:xfrm>
            <a:off x="4189412" y="3733800"/>
            <a:ext cx="1447800" cy="533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1439" tIns="45719" rIns="91439" bIns="45719" anchor="ctr"/>
          <a:lstStyle>
            <a:lvl1pPr>
              <a:spcBef>
                <a:spcPct val="20000"/>
              </a:spcBef>
              <a:buChar char="•"/>
              <a:defRPr sz="28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eaLnBrk="1" hangingPunct="1">
              <a:spcBef>
                <a:spcPct val="0"/>
              </a:spcBef>
              <a:buFontTx/>
              <a:buNone/>
            </a:pPr>
            <a:r>
              <a:rPr lang="en-CA" altLang="en-US" sz="1000">
                <a:solidFill>
                  <a:schemeClr val="tx2"/>
                </a:solidFill>
              </a:rPr>
              <a:t>System</a:t>
            </a:r>
          </a:p>
          <a:p>
            <a:pPr eaLnBrk="1" hangingPunct="1">
              <a:spcBef>
                <a:spcPct val="0"/>
              </a:spcBef>
              <a:buFontTx/>
              <a:buNone/>
            </a:pPr>
            <a:r>
              <a:rPr lang="en-CA" altLang="en-US" sz="1000">
                <a:solidFill>
                  <a:schemeClr val="tx2"/>
                </a:solidFill>
              </a:rPr>
              <a:t> characteristics</a:t>
            </a:r>
            <a:endParaRPr lang="en-US" altLang="en-US" sz="1000" i="1">
              <a:solidFill>
                <a:schemeClr val="tx2"/>
              </a:solidFill>
            </a:endParaRPr>
          </a:p>
        </p:txBody>
      </p:sp>
      <p:sp>
        <p:nvSpPr>
          <p:cNvPr id="25648" name="Line 32"/>
          <p:cNvSpPr>
            <a:spLocks noChangeShapeType="1"/>
          </p:cNvSpPr>
          <p:nvPr/>
        </p:nvSpPr>
        <p:spPr bwMode="auto">
          <a:xfrm flipV="1">
            <a:off x="4875212" y="4267200"/>
            <a:ext cx="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91439" tIns="45719" rIns="91439" bIns="45719"/>
          <a:lstStyle/>
          <a:p>
            <a:endParaRPr lang="en-CA"/>
          </a:p>
        </p:txBody>
      </p:sp>
      <p:sp>
        <p:nvSpPr>
          <p:cNvPr id="25649" name="Slide Number Placeholder 48"/>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spcBef>
                <a:spcPct val="0"/>
              </a:spcBef>
              <a:buFontTx/>
              <a:buNone/>
            </a:pPr>
            <a:fld id="{E4AE6927-C246-4F6B-89BE-9008C688D4D6}" type="slidenum">
              <a:rPr lang="en-US" altLang="en-US" sz="1400"/>
              <a:pPr>
                <a:spcBef>
                  <a:spcPct val="0"/>
                </a:spcBef>
                <a:buFontTx/>
                <a:buNone/>
              </a:pPr>
              <a:t>46</a:t>
            </a:fld>
            <a:endParaRPr lang="en-US" altLang="en-US" sz="1400"/>
          </a:p>
        </p:txBody>
      </p:sp>
    </p:spTree>
    <p:extLst>
      <p:ext uri="{BB962C8B-B14F-4D97-AF65-F5344CB8AC3E}">
        <p14:creationId xmlns:p14="http://schemas.microsoft.com/office/powerpoint/2010/main" val="3821589702"/>
      </p:ext>
    </p:extLst>
  </p:cSld>
  <p:clrMapOvr>
    <a:masterClrMapping/>
  </p:clrMapOvr>
  <p:transition spd="slow"/>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4" name="image11.jpeg"/>
          <p:cNvPicPr/>
          <p:nvPr/>
        </p:nvPicPr>
        <p:blipFill>
          <a:blip r:embed="rId2">
            <a:extLst/>
          </a:blip>
          <a:stretch>
            <a:fillRect/>
          </a:stretch>
        </p:blipFill>
        <p:spPr>
          <a:xfrm>
            <a:off x="4762" y="0"/>
            <a:ext cx="12179300" cy="6858000"/>
          </a:xfrm>
          <a:prstGeom prst="rect">
            <a:avLst/>
          </a:prstGeom>
          <a:ln w="12700">
            <a:miter lim="400000"/>
          </a:ln>
        </p:spPr>
      </p:pic>
      <p:sp>
        <p:nvSpPr>
          <p:cNvPr id="845" name="Shape 845"/>
          <p:cNvSpPr/>
          <p:nvPr/>
        </p:nvSpPr>
        <p:spPr>
          <a:xfrm>
            <a:off x="782865" y="492050"/>
            <a:ext cx="13381627" cy="249299"/>
          </a:xfrm>
          <a:prstGeom prst="rect">
            <a:avLst/>
          </a:prstGeom>
          <a:ln w="12700">
            <a:miter lim="400000"/>
          </a:ln>
          <a:effectLst>
            <a:outerShdw blurRad="38100" dir="5400000" rotWithShape="0">
              <a:srgbClr val="000000">
                <a:alpha val="5242"/>
              </a:srgbClr>
            </a:outerShdw>
          </a:effectLst>
          <a:extLst>
            <a:ext uri="{C572A759-6A51-4108-AA02-DFA0A04FC94B}">
              <ma14:wrappingTextBoxFlag xmlns:ma14="http://schemas.microsoft.com/office/mac/drawingml/2011/main" xmlns="" val="1"/>
            </a:ext>
          </a:extLst>
        </p:spPr>
        <p:txBody>
          <a:bodyPr lIns="0" tIns="0" rIns="0" bIns="0" anchor="ctr">
            <a:spAutoFit/>
          </a:bodyPr>
          <a:lstStyle>
            <a:lvl1pPr defTabSz="584200">
              <a:lnSpc>
                <a:spcPct val="90000"/>
              </a:lnSpc>
              <a:defRPr sz="3500" b="1" spc="-39">
                <a:solidFill>
                  <a:srgbClr val="0050E1"/>
                </a:solidFill>
                <a:latin typeface="+mn-lt"/>
                <a:ea typeface="+mn-ea"/>
                <a:cs typeface="+mn-cs"/>
                <a:sym typeface="Helvetica Neue"/>
              </a:defRPr>
            </a:lvl1pPr>
          </a:lstStyle>
          <a:p>
            <a:pPr lvl="0">
              <a:defRPr sz="1800" b="0" spc="0">
                <a:solidFill>
                  <a:srgbClr val="000000"/>
                </a:solidFill>
              </a:defRPr>
            </a:pPr>
            <a:r>
              <a:rPr/>
              <a:t>Top Barriers to Enteral Feeding</a:t>
            </a:r>
          </a:p>
        </p:txBody>
      </p:sp>
      <p:pic>
        <p:nvPicPr>
          <p:cNvPr id="846" name="image61.png"/>
          <p:cNvPicPr/>
          <p:nvPr/>
        </p:nvPicPr>
        <p:blipFill>
          <a:blip r:embed="rId3">
            <a:extLst/>
          </a:blip>
          <a:stretch>
            <a:fillRect/>
          </a:stretch>
        </p:blipFill>
        <p:spPr>
          <a:xfrm>
            <a:off x="-3896772" y="1030047"/>
            <a:ext cx="13657451" cy="5578241"/>
          </a:xfrm>
          <a:prstGeom prst="rect">
            <a:avLst/>
          </a:prstGeom>
          <a:ln w="12700">
            <a:miter lim="400000"/>
          </a:ln>
        </p:spPr>
      </p:pic>
      <p:sp>
        <p:nvSpPr>
          <p:cNvPr id="847" name="Shape 847"/>
          <p:cNvSpPr/>
          <p:nvPr/>
        </p:nvSpPr>
        <p:spPr>
          <a:xfrm>
            <a:off x="8204787" y="6257443"/>
            <a:ext cx="3639828" cy="626133"/>
          </a:xfrm>
          <a:prstGeom prst="rect">
            <a:avLst/>
          </a:prstGeom>
          <a:ln w="12700">
            <a:miter lim="400000"/>
          </a:ln>
          <a:extLst>
            <a:ext uri="{C572A759-6A51-4108-AA02-DFA0A04FC94B}">
              <ma14:wrappingTextBoxFlag xmlns:ma14="http://schemas.microsoft.com/office/mac/drawingml/2011/main" xmlns="" val="1"/>
            </a:ext>
          </a:extLst>
        </p:spPr>
        <p:txBody>
          <a:bodyPr lIns="35719" tIns="35719" rIns="35719" bIns="35719" anchor="ctr">
            <a:spAutoFit/>
          </a:bodyPr>
          <a:lstStyle>
            <a:lvl1pPr algn="r">
              <a:defRPr sz="1200">
                <a:latin typeface="Helvetica Neue Light"/>
                <a:ea typeface="Helvetica Neue Light"/>
                <a:cs typeface="Helvetica Neue Light"/>
                <a:sym typeface="Helvetica Neue Light"/>
              </a:defRPr>
            </a:lvl1pPr>
          </a:lstStyle>
          <a:p>
            <a:pPr lvl="0">
              <a:defRPr sz="1800"/>
            </a:pPr>
            <a:r>
              <a:rPr/>
              <a:t>Cahill J Crit Care 2012 27(6):727-734</a:t>
            </a:r>
          </a:p>
        </p:txBody>
      </p:sp>
      <p:pic>
        <p:nvPicPr>
          <p:cNvPr id="848" name="image9.png"/>
          <p:cNvPicPr/>
          <p:nvPr/>
        </p:nvPicPr>
        <p:blipFill>
          <a:blip r:embed="rId4">
            <a:extLst/>
          </a:blip>
          <a:stretch>
            <a:fillRect/>
          </a:stretch>
        </p:blipFill>
        <p:spPr>
          <a:xfrm>
            <a:off x="9951486" y="-448772"/>
            <a:ext cx="3523754" cy="1761877"/>
          </a:xfrm>
          <a:prstGeom prst="rect">
            <a:avLst/>
          </a:prstGeom>
          <a:ln w="12700">
            <a:miter lim="400000"/>
          </a:ln>
        </p:spPr>
      </p:pic>
    </p:spTree>
    <p:extLst>
      <p:ext uri="{BB962C8B-B14F-4D97-AF65-F5344CB8AC3E}">
        <p14:creationId xmlns:p14="http://schemas.microsoft.com/office/powerpoint/2010/main" val="2813064030"/>
      </p:ext>
    </p:extLst>
  </p:cSld>
  <p:clrMapOvr>
    <a:masterClrMapping/>
  </p:clrMapOvr>
  <p:transition spd="med"/>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pPr algn="ctr"/>
            <a:r>
              <a:rPr lang="en-CA" altLang="en-US" dirty="0" smtClean="0">
                <a:latin typeface="Calibri" panose="020F0502020204030204" pitchFamily="34" charset="0"/>
                <a:cs typeface="Calibri" panose="020F0502020204030204" pitchFamily="34" charset="0"/>
              </a:rPr>
              <a:t>A Quotable Quote</a:t>
            </a:r>
          </a:p>
        </p:txBody>
      </p:sp>
      <p:sp>
        <p:nvSpPr>
          <p:cNvPr id="28675" name="Content Placeholder 2"/>
          <p:cNvSpPr>
            <a:spLocks noGrp="1"/>
          </p:cNvSpPr>
          <p:nvPr>
            <p:ph idx="1"/>
          </p:nvPr>
        </p:nvSpPr>
        <p:spPr>
          <a:xfrm>
            <a:off x="1979612" y="1600200"/>
            <a:ext cx="8229600" cy="2362200"/>
          </a:xfrm>
        </p:spPr>
        <p:txBody>
          <a:bodyPr/>
          <a:lstStyle/>
          <a:p>
            <a:pPr marL="0" indent="0">
              <a:buNone/>
            </a:pPr>
            <a:r>
              <a:rPr lang="en-CA" altLang="en-US" smtClean="0"/>
              <a:t>“With critical illness, nutrition is often one of the last things on the minds of the health care team….”</a:t>
            </a:r>
          </a:p>
          <a:p>
            <a:pPr marL="0" indent="0">
              <a:buNone/>
            </a:pPr>
            <a:r>
              <a:rPr lang="en-CA" altLang="en-US" smtClean="0"/>
              <a:t>					</a:t>
            </a:r>
            <a:r>
              <a:rPr lang="en-CA" altLang="en-US" sz="2400"/>
              <a:t>Nurse in OPTICS study</a:t>
            </a:r>
          </a:p>
        </p:txBody>
      </p:sp>
      <p:sp>
        <p:nvSpPr>
          <p:cNvPr id="28676" name="TextBox 3"/>
          <p:cNvSpPr txBox="1">
            <a:spLocks noChangeArrowheads="1"/>
          </p:cNvSpPr>
          <p:nvPr/>
        </p:nvSpPr>
        <p:spPr bwMode="auto">
          <a:xfrm>
            <a:off x="2589212" y="4279900"/>
            <a:ext cx="6858000" cy="18161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gn="ctr" eaLnBrk="1" hangingPunct="1">
              <a:spcBef>
                <a:spcPct val="0"/>
              </a:spcBef>
              <a:buFontTx/>
              <a:buNone/>
            </a:pPr>
            <a:r>
              <a:rPr lang="en-CA" altLang="en-US"/>
              <a:t>How do we change the culture and make nutrition a higher priority? </a:t>
            </a:r>
          </a:p>
          <a:p>
            <a:pPr algn="ctr" eaLnBrk="1" hangingPunct="1">
              <a:spcBef>
                <a:spcPct val="0"/>
              </a:spcBef>
              <a:buFontTx/>
              <a:buNone/>
            </a:pPr>
            <a:r>
              <a:rPr lang="en-CA" altLang="en-US"/>
              <a:t>Airway, Breathing, Circulation, </a:t>
            </a:r>
          </a:p>
          <a:p>
            <a:pPr algn="ctr" eaLnBrk="1" hangingPunct="1">
              <a:spcBef>
                <a:spcPct val="0"/>
              </a:spcBef>
              <a:buFontTx/>
              <a:buNone/>
            </a:pPr>
            <a:r>
              <a:rPr lang="en-CA" altLang="en-US"/>
              <a:t>D(Digestion), E(Early EN)</a:t>
            </a:r>
          </a:p>
        </p:txBody>
      </p:sp>
      <p:sp>
        <p:nvSpPr>
          <p:cNvPr id="28677" name="Slide Number Placeholder 4"/>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spcBef>
                <a:spcPct val="0"/>
              </a:spcBef>
              <a:buFontTx/>
              <a:buNone/>
            </a:pPr>
            <a:fld id="{EB219AAA-431B-4B53-96A7-154D1984BAAF}" type="slidenum">
              <a:rPr lang="en-US" altLang="en-US" sz="1400"/>
              <a:pPr>
                <a:spcBef>
                  <a:spcPct val="0"/>
                </a:spcBef>
                <a:buFontTx/>
                <a:buNone/>
              </a:pPr>
              <a:t>48</a:t>
            </a:fld>
            <a:endParaRPr lang="en-US" altLang="en-US" sz="1400"/>
          </a:p>
        </p:txBody>
      </p:sp>
    </p:spTree>
    <p:extLst>
      <p:ext uri="{BB962C8B-B14F-4D97-AF65-F5344CB8AC3E}">
        <p14:creationId xmlns:p14="http://schemas.microsoft.com/office/powerpoint/2010/main" val="150387517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2208212" y="228600"/>
            <a:ext cx="7772400" cy="1143000"/>
          </a:xfrm>
        </p:spPr>
        <p:txBody>
          <a:bodyPr/>
          <a:lstStyle/>
          <a:p>
            <a:pPr algn="ctr"/>
            <a:r>
              <a:rPr lang="en-CA" altLang="en-US" dirty="0">
                <a:latin typeface="Calibri" panose="020F0502020204030204" pitchFamily="34" charset="0"/>
                <a:cs typeface="Calibri" panose="020F0502020204030204" pitchFamily="34" charset="0"/>
              </a:rPr>
              <a:t>What can we do differently </a:t>
            </a:r>
            <a:br>
              <a:rPr lang="en-CA" altLang="en-US" dirty="0">
                <a:latin typeface="Calibri" panose="020F0502020204030204" pitchFamily="34" charset="0"/>
                <a:cs typeface="Calibri" panose="020F0502020204030204" pitchFamily="34" charset="0"/>
              </a:rPr>
            </a:br>
            <a:r>
              <a:rPr lang="en-CA" altLang="en-US" dirty="0">
                <a:latin typeface="Calibri" panose="020F0502020204030204" pitchFamily="34" charset="0"/>
                <a:cs typeface="Calibri" panose="020F0502020204030204" pitchFamily="34" charset="0"/>
              </a:rPr>
              <a:t>to change performance?</a:t>
            </a:r>
          </a:p>
        </p:txBody>
      </p:sp>
      <p:sp>
        <p:nvSpPr>
          <p:cNvPr id="29699" name="TextBox 4"/>
          <p:cNvSpPr txBox="1">
            <a:spLocks noChangeArrowheads="1"/>
          </p:cNvSpPr>
          <p:nvPr/>
        </p:nvSpPr>
        <p:spPr bwMode="auto">
          <a:xfrm>
            <a:off x="3451225" y="5334001"/>
            <a:ext cx="54102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gn="ctr" eaLnBrk="1" hangingPunct="1">
              <a:spcBef>
                <a:spcPct val="0"/>
              </a:spcBef>
              <a:buFontTx/>
              <a:buNone/>
            </a:pPr>
            <a:r>
              <a:rPr lang="en-CA" altLang="en-US" sz="2400">
                <a:solidFill>
                  <a:schemeClr val="tx2"/>
                </a:solidFill>
              </a:rPr>
              <a:t>The same thinking that got you into this mess won’t get you out of it!</a:t>
            </a:r>
          </a:p>
        </p:txBody>
      </p:sp>
      <p:pic>
        <p:nvPicPr>
          <p:cNvPr id="29700" name="Picture 4" descr="think_outside_the_box_by_neho.jpg"/>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884613" y="1676400"/>
            <a:ext cx="4543425"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1" name="Slide Number Placeholder 4"/>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spcBef>
                <a:spcPct val="0"/>
              </a:spcBef>
              <a:buFontTx/>
              <a:buNone/>
            </a:pPr>
            <a:fld id="{6B55C7EA-F15A-4771-B959-1E4B8F791476}" type="slidenum">
              <a:rPr lang="en-US" altLang="en-US" sz="1400"/>
              <a:pPr>
                <a:spcBef>
                  <a:spcPct val="0"/>
                </a:spcBef>
                <a:buFontTx/>
                <a:buNone/>
              </a:pPr>
              <a:t>49</a:t>
            </a:fld>
            <a:endParaRPr lang="en-US" altLang="en-US" sz="1400"/>
          </a:p>
        </p:txBody>
      </p:sp>
    </p:spTree>
    <p:extLst>
      <p:ext uri="{BB962C8B-B14F-4D97-AF65-F5344CB8AC3E}">
        <p14:creationId xmlns:p14="http://schemas.microsoft.com/office/powerpoint/2010/main" val="719357746"/>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7" name="Rectangle 3"/>
          <p:cNvSpPr>
            <a:spLocks noGrp="1" noChangeArrowheads="1"/>
          </p:cNvSpPr>
          <p:nvPr>
            <p:ph type="body" idx="1"/>
          </p:nvPr>
        </p:nvSpPr>
        <p:spPr/>
        <p:txBody>
          <a:bodyPr/>
          <a:lstStyle/>
          <a:p>
            <a:r>
              <a:rPr lang="en-US" altLang="en-US" sz="2800" dirty="0"/>
              <a:t>Patient and family centered outcomes recognized as important outcome measures</a:t>
            </a:r>
          </a:p>
          <a:p>
            <a:r>
              <a:rPr lang="en-US" altLang="en-US" sz="2800" dirty="0" smtClean="0"/>
              <a:t>Increasing </a:t>
            </a:r>
            <a:r>
              <a:rPr lang="en-US" altLang="en-US" sz="2800" dirty="0"/>
              <a:t>accountability for public use of funds in health care sector</a:t>
            </a:r>
          </a:p>
          <a:p>
            <a:r>
              <a:rPr lang="en-US" altLang="en-US" sz="2800" dirty="0"/>
              <a:t>Traditional measures (adjusted mortality rates, LOS) do not tell the whole story</a:t>
            </a:r>
          </a:p>
          <a:p>
            <a:endParaRPr lang="en-US" altLang="en-US" dirty="0"/>
          </a:p>
        </p:txBody>
      </p:sp>
      <p:sp>
        <p:nvSpPr>
          <p:cNvPr id="185348" name="Rectangle 4"/>
          <p:cNvSpPr>
            <a:spLocks noGrp="1" noChangeArrowheads="1"/>
          </p:cNvSpPr>
          <p:nvPr>
            <p:ph type="title"/>
          </p:nvPr>
        </p:nvSpPr>
        <p:spPr>
          <a:noFill/>
          <a:ln/>
        </p:spPr>
        <p:txBody>
          <a:bodyPr/>
          <a:lstStyle/>
          <a:p>
            <a:pPr algn="ctr"/>
            <a:r>
              <a:rPr lang="en-US" altLang="en-US" b="1" dirty="0">
                <a:latin typeface="+mj-lt"/>
              </a:rPr>
              <a:t>Why Measure Family Satisfaction?</a:t>
            </a:r>
          </a:p>
        </p:txBody>
      </p:sp>
    </p:spTree>
    <p:extLst>
      <p:ext uri="{BB962C8B-B14F-4D97-AF65-F5344CB8AC3E}">
        <p14:creationId xmlns:p14="http://schemas.microsoft.com/office/powerpoint/2010/main" val="204849390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algn="ctr" eaLnBrk="1" hangingPunct="1"/>
            <a:r>
              <a:rPr lang="en-US" altLang="en-US" dirty="0" smtClean="0">
                <a:latin typeface="Calibri" panose="020F0502020204030204" pitchFamily="34" charset="0"/>
                <a:cs typeface="Calibri" panose="020F0502020204030204" pitchFamily="34" charset="0"/>
              </a:rPr>
              <a:t>Overall Hypothesis</a:t>
            </a:r>
          </a:p>
        </p:txBody>
      </p:sp>
      <p:sp>
        <p:nvSpPr>
          <p:cNvPr id="30723" name="Slide Number Placeholder 4"/>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spcBef>
                <a:spcPct val="0"/>
              </a:spcBef>
              <a:buFontTx/>
              <a:buNone/>
            </a:pPr>
            <a:fld id="{9A6BF8E8-23AE-4F56-8F18-9D0E4E6B3872}" type="slidenum">
              <a:rPr lang="en-US" altLang="en-US" sz="1400"/>
              <a:pPr>
                <a:spcBef>
                  <a:spcPct val="0"/>
                </a:spcBef>
                <a:buFontTx/>
                <a:buNone/>
              </a:pPr>
              <a:t>50</a:t>
            </a:fld>
            <a:endParaRPr lang="en-US" altLang="en-US" sz="1400"/>
          </a:p>
        </p:txBody>
      </p:sp>
      <p:pic>
        <p:nvPicPr>
          <p:cNvPr id="30724" name="Picture 5" descr="http://static.abbottnutrition.com/cms-prod/malnutrition.com/img/mal-web-feature-press-release.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189412" y="4114800"/>
            <a:ext cx="3162300" cy="2319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5" name="TextBox 1"/>
          <p:cNvSpPr txBox="1">
            <a:spLocks noChangeArrowheads="1"/>
          </p:cNvSpPr>
          <p:nvPr/>
        </p:nvSpPr>
        <p:spPr bwMode="auto">
          <a:xfrm>
            <a:off x="2436812" y="1828800"/>
            <a:ext cx="73914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eaLnBrk="1" hangingPunct="1">
              <a:spcBef>
                <a:spcPct val="0"/>
              </a:spcBef>
              <a:buFontTx/>
              <a:buNone/>
            </a:pPr>
            <a:r>
              <a:rPr lang="en-US" altLang="en-US" sz="2400" b="1"/>
              <a:t>Educating </a:t>
            </a:r>
            <a:r>
              <a:rPr lang="en-US" altLang="en-US" sz="2400"/>
              <a:t>families about the importance of nutrition and </a:t>
            </a:r>
            <a:r>
              <a:rPr lang="en-US" altLang="en-US" sz="2400" b="1"/>
              <a:t>capacitating</a:t>
            </a:r>
            <a:r>
              <a:rPr lang="en-US" altLang="en-US" sz="2400"/>
              <a:t> them </a:t>
            </a:r>
            <a:r>
              <a:rPr lang="en-US" altLang="en-US" sz="2400" b="1"/>
              <a:t>advocate</a:t>
            </a:r>
            <a:r>
              <a:rPr lang="en-US" altLang="en-US" sz="2400"/>
              <a:t> for better nutrition for their loved one in the ICU will result in better nutrition delivery during critical illness and in the recovery phase</a:t>
            </a:r>
            <a:endParaRPr lang="en-CA" altLang="en-US" sz="2400"/>
          </a:p>
        </p:txBody>
      </p:sp>
    </p:spTree>
    <p:extLst>
      <p:ext uri="{BB962C8B-B14F-4D97-AF65-F5344CB8AC3E}">
        <p14:creationId xmlns:p14="http://schemas.microsoft.com/office/powerpoint/2010/main" val="400057387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1" y="395032"/>
            <a:ext cx="12313328" cy="1116106"/>
          </a:xfrm>
        </p:spPr>
        <p:txBody>
          <a:bodyPr/>
          <a:lstStyle/>
          <a:p>
            <a:pPr algn="ctr"/>
            <a:r>
              <a:rPr lang="en-US" altLang="en-US" sz="2400" b="1" u="sng" dirty="0" err="1">
                <a:latin typeface="Effra"/>
              </a:rPr>
              <a:t>OPT</a:t>
            </a:r>
            <a:r>
              <a:rPr lang="en-US" altLang="en-US" sz="2400" b="1" dirty="0" err="1">
                <a:latin typeface="Effra"/>
              </a:rPr>
              <a:t>imal</a:t>
            </a:r>
            <a:r>
              <a:rPr lang="en-US" altLang="en-US" sz="2400" b="1" dirty="0">
                <a:latin typeface="Effra"/>
              </a:rPr>
              <a:t> Nutrition by </a:t>
            </a:r>
            <a:r>
              <a:rPr lang="en-US" altLang="en-US" sz="2400" b="1" u="sng" dirty="0">
                <a:latin typeface="Effra"/>
              </a:rPr>
              <a:t>I</a:t>
            </a:r>
            <a:r>
              <a:rPr lang="en-US" altLang="en-US" sz="2400" b="1" dirty="0">
                <a:latin typeface="Effra"/>
              </a:rPr>
              <a:t>nforming and </a:t>
            </a:r>
            <a:r>
              <a:rPr lang="en-US" altLang="en-US" sz="2400" b="1" u="sng" dirty="0">
                <a:latin typeface="Effra"/>
              </a:rPr>
              <a:t>C</a:t>
            </a:r>
            <a:r>
              <a:rPr lang="en-US" altLang="en-US" sz="2400" b="1" dirty="0">
                <a:latin typeface="Effra"/>
              </a:rPr>
              <a:t>apacitating Family Members of Best Practices </a:t>
            </a:r>
            <a:r>
              <a:rPr lang="en-US" altLang="en-US" b="1" dirty="0" smtClean="0">
                <a:latin typeface="Effra"/>
              </a:rPr>
              <a:t/>
            </a:r>
            <a:br>
              <a:rPr lang="en-US" altLang="en-US" b="1" dirty="0" smtClean="0">
                <a:latin typeface="Effra"/>
              </a:rPr>
            </a:br>
            <a:r>
              <a:rPr lang="en-CA" altLang="en-US" sz="2000" dirty="0">
                <a:latin typeface="Effra"/>
              </a:rPr>
              <a:t>A multifaceted intervention</a:t>
            </a:r>
          </a:p>
        </p:txBody>
      </p:sp>
      <p:sp>
        <p:nvSpPr>
          <p:cNvPr id="32771" name="Text Placeholder 2"/>
          <p:cNvSpPr>
            <a:spLocks noGrp="1"/>
          </p:cNvSpPr>
          <p:nvPr>
            <p:ph type="body" idx="1"/>
          </p:nvPr>
        </p:nvSpPr>
        <p:spPr>
          <a:xfrm>
            <a:off x="2127251" y="1219201"/>
            <a:ext cx="4040187" cy="639763"/>
          </a:xfrm>
        </p:spPr>
        <p:txBody>
          <a:bodyPr/>
          <a:lstStyle/>
          <a:p>
            <a:r>
              <a:rPr lang="en-CA" altLang="en-US" sz="2000"/>
              <a:t>Family Facing</a:t>
            </a:r>
          </a:p>
        </p:txBody>
      </p:sp>
      <p:sp>
        <p:nvSpPr>
          <p:cNvPr id="32772" name="Content Placeholder 3"/>
          <p:cNvSpPr>
            <a:spLocks noGrp="1"/>
          </p:cNvSpPr>
          <p:nvPr>
            <p:ph sz="half" idx="2"/>
          </p:nvPr>
        </p:nvSpPr>
        <p:spPr>
          <a:xfrm>
            <a:off x="1943101" y="1828800"/>
            <a:ext cx="4041775" cy="3951288"/>
          </a:xfrm>
        </p:spPr>
        <p:txBody>
          <a:bodyPr>
            <a:normAutofit fontScale="92500" lnSpcReduction="10000"/>
          </a:bodyPr>
          <a:lstStyle/>
          <a:p>
            <a:r>
              <a:rPr lang="en-CA" altLang="en-US" dirty="0" smtClean="0"/>
              <a:t>Educational sessions after ICU admission and on transfer to ward</a:t>
            </a:r>
          </a:p>
          <a:p>
            <a:r>
              <a:rPr lang="en-CA" altLang="en-US" dirty="0" smtClean="0"/>
              <a:t>Educational Booklet and videos</a:t>
            </a:r>
          </a:p>
          <a:p>
            <a:r>
              <a:rPr lang="en-CA" altLang="en-US" dirty="0" smtClean="0"/>
              <a:t>Instructional video</a:t>
            </a:r>
          </a:p>
          <a:p>
            <a:r>
              <a:rPr lang="en-CA" altLang="en-US" dirty="0" smtClean="0"/>
              <a:t>Nutrition Diary tool</a:t>
            </a:r>
          </a:p>
          <a:p>
            <a:r>
              <a:rPr lang="en-CA" altLang="en-US" dirty="0" smtClean="0"/>
              <a:t>Dietitian Support thru out</a:t>
            </a:r>
          </a:p>
          <a:p>
            <a:r>
              <a:rPr lang="en-US" altLang="en-US" dirty="0" smtClean="0"/>
              <a:t>Nutrition discharge plan</a:t>
            </a:r>
            <a:endParaRPr lang="en-CA" altLang="en-US" dirty="0" smtClean="0"/>
          </a:p>
          <a:p>
            <a:endParaRPr lang="en-CA" altLang="en-US" dirty="0" smtClean="0"/>
          </a:p>
        </p:txBody>
      </p:sp>
      <p:sp>
        <p:nvSpPr>
          <p:cNvPr id="31749" name="Text Placeholder 4"/>
          <p:cNvSpPr>
            <a:spLocks noGrp="1"/>
          </p:cNvSpPr>
          <p:nvPr>
            <p:ph type="body" sz="quarter" idx="3"/>
          </p:nvPr>
        </p:nvSpPr>
        <p:spPr>
          <a:xfrm>
            <a:off x="6132512" y="1189038"/>
            <a:ext cx="4344988" cy="639762"/>
          </a:xfrm>
        </p:spPr>
        <p:txBody>
          <a:bodyPr/>
          <a:lstStyle/>
          <a:p>
            <a:r>
              <a:rPr lang="en-CA" altLang="en-US" sz="2000"/>
              <a:t>Health Care Professional Facing</a:t>
            </a:r>
          </a:p>
        </p:txBody>
      </p:sp>
      <p:sp>
        <p:nvSpPr>
          <p:cNvPr id="31750" name="Content Placeholder 5"/>
          <p:cNvSpPr>
            <a:spLocks noGrp="1"/>
          </p:cNvSpPr>
          <p:nvPr>
            <p:ph sz="quarter" idx="4"/>
          </p:nvPr>
        </p:nvSpPr>
        <p:spPr>
          <a:xfrm>
            <a:off x="6167438" y="1752600"/>
            <a:ext cx="4041775" cy="3810000"/>
          </a:xfrm>
        </p:spPr>
        <p:txBody>
          <a:bodyPr>
            <a:normAutofit fontScale="77500" lnSpcReduction="20000"/>
          </a:bodyPr>
          <a:lstStyle/>
          <a:p>
            <a:r>
              <a:rPr lang="en-CA" altLang="en-US" sz="2000" dirty="0"/>
              <a:t>Dietitian led engagement</a:t>
            </a:r>
          </a:p>
          <a:p>
            <a:pPr lvl="1"/>
            <a:r>
              <a:rPr lang="en-CA" altLang="en-US" sz="1600" dirty="0">
                <a:ea typeface="Arial" panose="020B0604020202020204" pitchFamily="34" charset="0"/>
              </a:rPr>
              <a:t>Obtaining nutrition history</a:t>
            </a:r>
          </a:p>
          <a:p>
            <a:pPr lvl="1"/>
            <a:r>
              <a:rPr lang="en-CA" altLang="en-US" sz="1600" dirty="0">
                <a:ea typeface="Arial" panose="020B0604020202020204" pitchFamily="34" charset="0"/>
              </a:rPr>
              <a:t>Providing educational sessions in ICU and ward</a:t>
            </a:r>
          </a:p>
          <a:p>
            <a:pPr lvl="1"/>
            <a:r>
              <a:rPr lang="en-CA" altLang="en-US" sz="1600" dirty="0">
                <a:ea typeface="Arial" panose="020B0604020202020204" pitchFamily="34" charset="0"/>
              </a:rPr>
              <a:t>Responsible for developing care plan and handover to ward staff</a:t>
            </a:r>
          </a:p>
          <a:p>
            <a:pPr lvl="1"/>
            <a:r>
              <a:rPr lang="en-CA" altLang="en-US" sz="1600" dirty="0">
                <a:ea typeface="Arial" panose="020B0604020202020204" pitchFamily="34" charset="0"/>
              </a:rPr>
              <a:t>Introduce Nutrition Diary tool</a:t>
            </a:r>
          </a:p>
          <a:p>
            <a:pPr lvl="1"/>
            <a:r>
              <a:rPr lang="en-US" altLang="en-US" sz="1600" dirty="0">
                <a:ea typeface="Arial" panose="020B0604020202020204" pitchFamily="34" charset="0"/>
              </a:rPr>
              <a:t>Follow up in ICU and on ward</a:t>
            </a:r>
          </a:p>
          <a:p>
            <a:pPr lvl="1"/>
            <a:r>
              <a:rPr lang="en-US" altLang="en-US" sz="1600" dirty="0">
                <a:ea typeface="Arial" panose="020B0604020202020204" pitchFamily="34" charset="0"/>
              </a:rPr>
              <a:t>Nutrition discharge plan for home</a:t>
            </a:r>
            <a:endParaRPr lang="en-CA" altLang="en-US" sz="1600" dirty="0">
              <a:ea typeface="Arial" panose="020B0604020202020204" pitchFamily="34" charset="0"/>
            </a:endParaRPr>
          </a:p>
          <a:p>
            <a:r>
              <a:rPr lang="en-US" altLang="en-US" sz="2000" dirty="0"/>
              <a:t>3-day calorie counts</a:t>
            </a:r>
            <a:endParaRPr lang="en-CA" altLang="en-US" sz="2000" dirty="0"/>
          </a:p>
          <a:p>
            <a:r>
              <a:rPr lang="en-CA" altLang="en-US" sz="2000" dirty="0"/>
              <a:t>Training materials (NIBBLES) for other HCP on nutrition and recovery</a:t>
            </a:r>
          </a:p>
          <a:p>
            <a:r>
              <a:rPr lang="en-CA" altLang="en-US" sz="2000" dirty="0"/>
              <a:t>Orientation to the family facing materials</a:t>
            </a:r>
          </a:p>
          <a:p>
            <a:r>
              <a:rPr lang="en-CA" altLang="en-US" sz="2000" dirty="0"/>
              <a:t>Posters/info graphics</a:t>
            </a:r>
          </a:p>
        </p:txBody>
      </p:sp>
      <p:sp>
        <p:nvSpPr>
          <p:cNvPr id="32775" name="Slide Number Placeholder 7"/>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spcBef>
                <a:spcPct val="0"/>
              </a:spcBef>
              <a:buFontTx/>
              <a:buNone/>
            </a:pPr>
            <a:fld id="{67441A09-4B57-4FCC-A27E-F1C996CA3A09}" type="slidenum">
              <a:rPr lang="en-US" altLang="en-US" sz="1400"/>
              <a:pPr>
                <a:spcBef>
                  <a:spcPct val="0"/>
                </a:spcBef>
                <a:buFontTx/>
                <a:buNone/>
              </a:pPr>
              <a:t>51</a:t>
            </a:fld>
            <a:endParaRPr lang="en-US" altLang="en-US" sz="1400"/>
          </a:p>
        </p:txBody>
      </p:sp>
    </p:spTree>
    <p:extLst>
      <p:ext uri="{BB962C8B-B14F-4D97-AF65-F5344CB8AC3E}">
        <p14:creationId xmlns:p14="http://schemas.microsoft.com/office/powerpoint/2010/main" val="186026290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1749">
                                            <p:txEl>
                                              <p:pRg st="0" end="0"/>
                                            </p:txEl>
                                          </p:spTgt>
                                        </p:tgtEl>
                                        <p:attrNameLst>
                                          <p:attrName>style.visibility</p:attrName>
                                        </p:attrNameLst>
                                      </p:cBhvr>
                                      <p:to>
                                        <p:strVal val="visible"/>
                                      </p:to>
                                    </p:set>
                                    <p:animEffect transition="in" filter="fade">
                                      <p:cBhvr>
                                        <p:cTn id="7" dur="500"/>
                                        <p:tgtEl>
                                          <p:spTgt spid="31749">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1750">
                                            <p:txEl>
                                              <p:pRg st="0" end="0"/>
                                            </p:txEl>
                                          </p:spTgt>
                                        </p:tgtEl>
                                        <p:attrNameLst>
                                          <p:attrName>style.visibility</p:attrName>
                                        </p:attrNameLst>
                                      </p:cBhvr>
                                      <p:to>
                                        <p:strVal val="visible"/>
                                      </p:to>
                                    </p:set>
                                    <p:animEffect transition="in" filter="fade">
                                      <p:cBhvr>
                                        <p:cTn id="10" dur="250"/>
                                        <p:tgtEl>
                                          <p:spTgt spid="31750">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1750">
                                            <p:txEl>
                                              <p:pRg st="1" end="1"/>
                                            </p:txEl>
                                          </p:spTgt>
                                        </p:tgtEl>
                                        <p:attrNameLst>
                                          <p:attrName>style.visibility</p:attrName>
                                        </p:attrNameLst>
                                      </p:cBhvr>
                                      <p:to>
                                        <p:strVal val="visible"/>
                                      </p:to>
                                    </p:set>
                                    <p:animEffect transition="in" filter="fade">
                                      <p:cBhvr>
                                        <p:cTn id="13" dur="250"/>
                                        <p:tgtEl>
                                          <p:spTgt spid="31750">
                                            <p:txEl>
                                              <p:pRg st="1" end="1"/>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1750">
                                            <p:txEl>
                                              <p:pRg st="2" end="2"/>
                                            </p:txEl>
                                          </p:spTgt>
                                        </p:tgtEl>
                                        <p:attrNameLst>
                                          <p:attrName>style.visibility</p:attrName>
                                        </p:attrNameLst>
                                      </p:cBhvr>
                                      <p:to>
                                        <p:strVal val="visible"/>
                                      </p:to>
                                    </p:set>
                                    <p:animEffect transition="in" filter="fade">
                                      <p:cBhvr>
                                        <p:cTn id="16" dur="250"/>
                                        <p:tgtEl>
                                          <p:spTgt spid="31750">
                                            <p:txEl>
                                              <p:pRg st="2" end="2"/>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1750">
                                            <p:txEl>
                                              <p:pRg st="3" end="3"/>
                                            </p:txEl>
                                          </p:spTgt>
                                        </p:tgtEl>
                                        <p:attrNameLst>
                                          <p:attrName>style.visibility</p:attrName>
                                        </p:attrNameLst>
                                      </p:cBhvr>
                                      <p:to>
                                        <p:strVal val="visible"/>
                                      </p:to>
                                    </p:set>
                                    <p:animEffect transition="in" filter="fade">
                                      <p:cBhvr>
                                        <p:cTn id="19" dur="250"/>
                                        <p:tgtEl>
                                          <p:spTgt spid="31750">
                                            <p:txEl>
                                              <p:pRg st="3" end="3"/>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1750">
                                            <p:txEl>
                                              <p:pRg st="4" end="4"/>
                                            </p:txEl>
                                          </p:spTgt>
                                        </p:tgtEl>
                                        <p:attrNameLst>
                                          <p:attrName>style.visibility</p:attrName>
                                        </p:attrNameLst>
                                      </p:cBhvr>
                                      <p:to>
                                        <p:strVal val="visible"/>
                                      </p:to>
                                    </p:set>
                                    <p:animEffect transition="in" filter="fade">
                                      <p:cBhvr>
                                        <p:cTn id="22" dur="250"/>
                                        <p:tgtEl>
                                          <p:spTgt spid="31750">
                                            <p:txEl>
                                              <p:pRg st="4" end="4"/>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1750">
                                            <p:txEl>
                                              <p:pRg st="5" end="5"/>
                                            </p:txEl>
                                          </p:spTgt>
                                        </p:tgtEl>
                                        <p:attrNameLst>
                                          <p:attrName>style.visibility</p:attrName>
                                        </p:attrNameLst>
                                      </p:cBhvr>
                                      <p:to>
                                        <p:strVal val="visible"/>
                                      </p:to>
                                    </p:set>
                                    <p:animEffect transition="in" filter="fade">
                                      <p:cBhvr>
                                        <p:cTn id="25" dur="250"/>
                                        <p:tgtEl>
                                          <p:spTgt spid="31750">
                                            <p:txEl>
                                              <p:pRg st="5" end="5"/>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1750">
                                            <p:txEl>
                                              <p:pRg st="6" end="6"/>
                                            </p:txEl>
                                          </p:spTgt>
                                        </p:tgtEl>
                                        <p:attrNameLst>
                                          <p:attrName>style.visibility</p:attrName>
                                        </p:attrNameLst>
                                      </p:cBhvr>
                                      <p:to>
                                        <p:strVal val="visible"/>
                                      </p:to>
                                    </p:set>
                                    <p:animEffect transition="in" filter="fade">
                                      <p:cBhvr>
                                        <p:cTn id="28" dur="250"/>
                                        <p:tgtEl>
                                          <p:spTgt spid="31750">
                                            <p:txEl>
                                              <p:pRg st="6" end="6"/>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1750">
                                            <p:txEl>
                                              <p:pRg st="7" end="7"/>
                                            </p:txEl>
                                          </p:spTgt>
                                        </p:tgtEl>
                                        <p:attrNameLst>
                                          <p:attrName>style.visibility</p:attrName>
                                        </p:attrNameLst>
                                      </p:cBhvr>
                                      <p:to>
                                        <p:strVal val="visible"/>
                                      </p:to>
                                    </p:set>
                                    <p:animEffect transition="in" filter="fade">
                                      <p:cBhvr>
                                        <p:cTn id="31" dur="250"/>
                                        <p:tgtEl>
                                          <p:spTgt spid="31750">
                                            <p:txEl>
                                              <p:pRg st="7" end="7"/>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1750">
                                            <p:txEl>
                                              <p:pRg st="8" end="8"/>
                                            </p:txEl>
                                          </p:spTgt>
                                        </p:tgtEl>
                                        <p:attrNameLst>
                                          <p:attrName>style.visibility</p:attrName>
                                        </p:attrNameLst>
                                      </p:cBhvr>
                                      <p:to>
                                        <p:strVal val="visible"/>
                                      </p:to>
                                    </p:set>
                                    <p:animEffect transition="in" filter="fade">
                                      <p:cBhvr>
                                        <p:cTn id="34" dur="250"/>
                                        <p:tgtEl>
                                          <p:spTgt spid="31750">
                                            <p:txEl>
                                              <p:pRg st="8" end="8"/>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1750">
                                            <p:txEl>
                                              <p:pRg st="9" end="9"/>
                                            </p:txEl>
                                          </p:spTgt>
                                        </p:tgtEl>
                                        <p:attrNameLst>
                                          <p:attrName>style.visibility</p:attrName>
                                        </p:attrNameLst>
                                      </p:cBhvr>
                                      <p:to>
                                        <p:strVal val="visible"/>
                                      </p:to>
                                    </p:set>
                                    <p:animEffect transition="in" filter="fade">
                                      <p:cBhvr>
                                        <p:cTn id="37" dur="250"/>
                                        <p:tgtEl>
                                          <p:spTgt spid="31750">
                                            <p:txEl>
                                              <p:pRg st="9" end="9"/>
                                            </p:txEl>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31750">
                                            <p:txEl>
                                              <p:pRg st="10" end="10"/>
                                            </p:txEl>
                                          </p:spTgt>
                                        </p:tgtEl>
                                        <p:attrNameLst>
                                          <p:attrName>style.visibility</p:attrName>
                                        </p:attrNameLst>
                                      </p:cBhvr>
                                      <p:to>
                                        <p:strVal val="visible"/>
                                      </p:to>
                                    </p:set>
                                    <p:animEffect transition="in" filter="fade">
                                      <p:cBhvr>
                                        <p:cTn id="40" dur="250"/>
                                        <p:tgtEl>
                                          <p:spTgt spid="31750">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9" grpId="0" build="p"/>
      <p:bldP spid="31750"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Number Placeholder 1"/>
          <p:cNvSpPr>
            <a:spLocks noGrp="1"/>
          </p:cNvSpPr>
          <p:nvPr>
            <p:ph type="sldNum" sz="quarter" idx="11"/>
          </p:nvPr>
        </p:nvSpPr>
        <p:spPr>
          <a:xfrm>
            <a:off x="8075612" y="6245225"/>
            <a:ext cx="21336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spcBef>
                <a:spcPct val="0"/>
              </a:spcBef>
              <a:buFontTx/>
              <a:buNone/>
            </a:pPr>
            <a:fld id="{8C7B2C12-8EE5-4B20-B23D-3C6B91AB0493}" type="slidenum">
              <a:rPr lang="en-US" altLang="en-US" sz="1400"/>
              <a:pPr>
                <a:spcBef>
                  <a:spcPct val="0"/>
                </a:spcBef>
                <a:buFontTx/>
                <a:buNone/>
              </a:pPr>
              <a:t>52</a:t>
            </a:fld>
            <a:endParaRPr lang="en-US" altLang="en-US" sz="1400"/>
          </a:p>
        </p:txBody>
      </p:sp>
      <p:pic>
        <p:nvPicPr>
          <p:cNvPr id="3" name="Picture 2"/>
          <p:cNvPicPr>
            <a:picLocks noChangeAspect="1" noChangeArrowheads="1"/>
          </p:cNvPicPr>
          <p:nvPr/>
        </p:nvPicPr>
        <p:blipFill>
          <a:blip r:embed="rId2"/>
          <a:srcRect/>
          <a:stretch>
            <a:fillRect/>
          </a:stretch>
        </p:blipFill>
        <p:spPr bwMode="auto">
          <a:xfrm>
            <a:off x="3808412" y="0"/>
            <a:ext cx="5429250" cy="6858000"/>
          </a:xfrm>
          <a:prstGeom prst="rect">
            <a:avLst/>
          </a:prstGeom>
          <a:noFill/>
          <a:ln w="9525">
            <a:solidFill>
              <a:schemeClr val="bg2">
                <a:lumMod val="50000"/>
              </a:schemeClr>
            </a:solidFill>
            <a:miter lim="800000"/>
            <a:headEnd/>
            <a:tailEnd/>
          </a:ln>
        </p:spPr>
      </p:pic>
    </p:spTree>
    <p:extLst>
      <p:ext uri="{BB962C8B-B14F-4D97-AF65-F5344CB8AC3E}">
        <p14:creationId xmlns:p14="http://schemas.microsoft.com/office/powerpoint/2010/main" val="225813036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pPr algn="ctr"/>
            <a:r>
              <a:rPr lang="en-US" altLang="en-US" dirty="0" smtClean="0"/>
              <a:t>Nutrition Diary</a:t>
            </a:r>
            <a:endParaRPr lang="en-CA" altLang="en-US" dirty="0" smtClean="0"/>
          </a:p>
        </p:txBody>
      </p:sp>
      <p:sp>
        <p:nvSpPr>
          <p:cNvPr id="36867" name="Slide Number Placeholder 6"/>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spcBef>
                <a:spcPct val="0"/>
              </a:spcBef>
              <a:buFontTx/>
              <a:buNone/>
            </a:pPr>
            <a:fld id="{C803BE48-9F38-47C6-B1B9-3BA264842328}" type="slidenum">
              <a:rPr lang="en-US" altLang="en-US" sz="1400"/>
              <a:pPr>
                <a:spcBef>
                  <a:spcPct val="0"/>
                </a:spcBef>
                <a:buFontTx/>
                <a:buNone/>
              </a:pPr>
              <a:t>53</a:t>
            </a:fld>
            <a:endParaRPr lang="en-US" altLang="en-US" sz="1400"/>
          </a:p>
        </p:txBody>
      </p:sp>
      <p:pic>
        <p:nvPicPr>
          <p:cNvPr id="36868"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265612" y="1447801"/>
            <a:ext cx="3676650" cy="4905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8312024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algn="ctr" eaLnBrk="1" hangingPunct="1"/>
            <a:r>
              <a:rPr lang="en-US" altLang="en-US" dirty="0"/>
              <a:t>Results of a Multi-center Pilot Study</a:t>
            </a:r>
          </a:p>
        </p:txBody>
      </p:sp>
      <p:sp>
        <p:nvSpPr>
          <p:cNvPr id="37891" name="Rectangle 3"/>
          <p:cNvSpPr>
            <a:spLocks noGrp="1" noChangeArrowheads="1"/>
          </p:cNvSpPr>
          <p:nvPr>
            <p:ph idx="1"/>
          </p:nvPr>
        </p:nvSpPr>
        <p:spPr/>
        <p:txBody>
          <a:bodyPr/>
          <a:lstStyle/>
          <a:p>
            <a:pPr eaLnBrk="1" hangingPunct="1">
              <a:lnSpc>
                <a:spcPct val="80000"/>
              </a:lnSpc>
              <a:buFontTx/>
              <a:buNone/>
            </a:pPr>
            <a:r>
              <a:rPr lang="en-US" altLang="en-US" sz="1800" b="1"/>
              <a:t>Primary Outcomes</a:t>
            </a:r>
          </a:p>
          <a:p>
            <a:pPr eaLnBrk="1" hangingPunct="1">
              <a:lnSpc>
                <a:spcPct val="80000"/>
              </a:lnSpc>
              <a:buFontTx/>
              <a:buNone/>
            </a:pPr>
            <a:endParaRPr lang="en-US" altLang="en-US" sz="1800" b="1">
              <a:solidFill>
                <a:srgbClr val="FF0000"/>
              </a:solidFill>
            </a:endParaRPr>
          </a:p>
          <a:p>
            <a:pPr eaLnBrk="1" hangingPunct="1">
              <a:lnSpc>
                <a:spcPct val="80000"/>
              </a:lnSpc>
            </a:pPr>
            <a:r>
              <a:rPr lang="en-US" altLang="en-US" sz="1800" b="1"/>
              <a:t>assess the feasibility of the intervention </a:t>
            </a:r>
          </a:p>
          <a:p>
            <a:pPr lvl="1" eaLnBrk="1" hangingPunct="1">
              <a:lnSpc>
                <a:spcPct val="80000"/>
              </a:lnSpc>
            </a:pPr>
            <a:r>
              <a:rPr lang="en-US" altLang="en-US">
                <a:ea typeface="Arial" panose="020B0604020202020204" pitchFamily="34" charset="0"/>
              </a:rPr>
              <a:t>recruitment: ability to recruit participants in a timely manner</a:t>
            </a:r>
          </a:p>
          <a:p>
            <a:pPr lvl="1" eaLnBrk="1" hangingPunct="1">
              <a:lnSpc>
                <a:spcPct val="80000"/>
              </a:lnSpc>
            </a:pPr>
            <a:r>
              <a:rPr lang="en-US" altLang="en-US">
                <a:ea typeface="Arial" panose="020B0604020202020204" pitchFamily="34" charset="0"/>
              </a:rPr>
              <a:t>retention:  </a:t>
            </a:r>
            <a:r>
              <a:rPr lang="en-US" altLang="en-US" u="sng">
                <a:ea typeface="Arial" panose="020B0604020202020204" pitchFamily="34" charset="0"/>
              </a:rPr>
              <a:t>&gt;</a:t>
            </a:r>
            <a:r>
              <a:rPr lang="en-US" altLang="en-US">
                <a:ea typeface="Arial" panose="020B0604020202020204" pitchFamily="34" charset="0"/>
              </a:rPr>
              <a:t>80% of patients and families in the study until hospital d/c </a:t>
            </a:r>
          </a:p>
          <a:p>
            <a:pPr lvl="1" eaLnBrk="1" hangingPunct="1">
              <a:lnSpc>
                <a:spcPct val="80000"/>
              </a:lnSpc>
              <a:buFontTx/>
              <a:buNone/>
            </a:pPr>
            <a:endParaRPr lang="en-US" altLang="en-US">
              <a:ea typeface="Arial" panose="020B0604020202020204" pitchFamily="34" charset="0"/>
            </a:endParaRPr>
          </a:p>
          <a:p>
            <a:pPr eaLnBrk="1" hangingPunct="1">
              <a:lnSpc>
                <a:spcPct val="80000"/>
              </a:lnSpc>
            </a:pPr>
            <a:r>
              <a:rPr lang="en-US" altLang="en-US" sz="1800" b="1"/>
              <a:t>assess the acceptability of the intervention </a:t>
            </a:r>
          </a:p>
          <a:p>
            <a:pPr lvl="1" eaLnBrk="1" hangingPunct="1">
              <a:lnSpc>
                <a:spcPct val="80000"/>
              </a:lnSpc>
            </a:pPr>
            <a:r>
              <a:rPr lang="en-US" altLang="en-US">
                <a:ea typeface="Arial" panose="020B0604020202020204" pitchFamily="34" charset="0"/>
              </a:rPr>
              <a:t>families: </a:t>
            </a:r>
            <a:r>
              <a:rPr lang="en-US" altLang="en-US" u="sng">
                <a:ea typeface="Arial" panose="020B0604020202020204" pitchFamily="34" charset="0"/>
              </a:rPr>
              <a:t>&gt;</a:t>
            </a:r>
            <a:r>
              <a:rPr lang="en-US" altLang="en-US">
                <a:ea typeface="Arial" panose="020B0604020202020204" pitchFamily="34" charset="0"/>
              </a:rPr>
              <a:t> 80% of families view the intervention as acceptable and that they would be willing to participate again</a:t>
            </a:r>
            <a:endParaRPr lang="en-US" altLang="en-US" sz="1600">
              <a:ea typeface="Arial" panose="020B0604020202020204" pitchFamily="34" charset="0"/>
            </a:endParaRPr>
          </a:p>
          <a:p>
            <a:pPr lvl="1" eaLnBrk="1" hangingPunct="1">
              <a:lnSpc>
                <a:spcPct val="80000"/>
              </a:lnSpc>
            </a:pPr>
            <a:r>
              <a:rPr lang="en-US" altLang="en-US">
                <a:ea typeface="Arial" panose="020B0604020202020204" pitchFamily="34" charset="0"/>
              </a:rPr>
              <a:t>HCPs: </a:t>
            </a:r>
            <a:r>
              <a:rPr lang="en-US" altLang="en-US" u="sng">
                <a:ea typeface="Arial" panose="020B0604020202020204" pitchFamily="34" charset="0"/>
              </a:rPr>
              <a:t>&gt;</a:t>
            </a:r>
            <a:r>
              <a:rPr lang="en-US" altLang="en-US">
                <a:ea typeface="Arial" panose="020B0604020202020204" pitchFamily="34" charset="0"/>
              </a:rPr>
              <a:t>80% of HCPs viewed the intervention as being positive (wrt family interactions, burden on the family and improvements in patient outcomes)</a:t>
            </a:r>
          </a:p>
          <a:p>
            <a:pPr lvl="1" eaLnBrk="1" hangingPunct="1">
              <a:lnSpc>
                <a:spcPct val="80000"/>
              </a:lnSpc>
            </a:pPr>
            <a:endParaRPr lang="en-US" altLang="en-US">
              <a:ea typeface="Arial" panose="020B0604020202020204" pitchFamily="34" charset="0"/>
            </a:endParaRPr>
          </a:p>
          <a:p>
            <a:pPr eaLnBrk="1" hangingPunct="1">
              <a:lnSpc>
                <a:spcPct val="80000"/>
              </a:lnSpc>
            </a:pPr>
            <a:r>
              <a:rPr lang="en-US" altLang="en-US" sz="1800" b="1"/>
              <a:t>Lots of feedback helped develop and refine the intervention and outcome measures </a:t>
            </a:r>
          </a:p>
          <a:p>
            <a:pPr lvl="1" eaLnBrk="1" hangingPunct="1">
              <a:lnSpc>
                <a:spcPct val="80000"/>
              </a:lnSpc>
              <a:buFontTx/>
              <a:buNone/>
            </a:pPr>
            <a:endParaRPr lang="en-US" altLang="en-US">
              <a:ea typeface="Arial" panose="020B0604020202020204" pitchFamily="34" charset="0"/>
            </a:endParaRPr>
          </a:p>
        </p:txBody>
      </p:sp>
      <p:sp>
        <p:nvSpPr>
          <p:cNvPr id="37892" name="Slide Number Placeholder 3"/>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spcBef>
                <a:spcPct val="0"/>
              </a:spcBef>
              <a:buFontTx/>
              <a:buNone/>
            </a:pPr>
            <a:fld id="{75DB20C1-DECE-4DEE-9F94-E02E68129AEE}" type="slidenum">
              <a:rPr lang="en-US" altLang="en-US" sz="1400"/>
              <a:pPr>
                <a:spcBef>
                  <a:spcPct val="0"/>
                </a:spcBef>
                <a:buFontTx/>
                <a:buNone/>
              </a:pPr>
              <a:t>54</a:t>
            </a:fld>
            <a:endParaRPr lang="en-US" altLang="en-US" sz="1400"/>
          </a:p>
        </p:txBody>
      </p:sp>
    </p:spTree>
    <p:extLst>
      <p:ext uri="{BB962C8B-B14F-4D97-AF65-F5344CB8AC3E}">
        <p14:creationId xmlns:p14="http://schemas.microsoft.com/office/powerpoint/2010/main" val="31642391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algn="ctr" eaLnBrk="1" hangingPunct="1"/>
            <a:r>
              <a:rPr lang="en-US" altLang="en-US" dirty="0"/>
              <a:t>Results of a Multi-center Pilot Study</a:t>
            </a:r>
          </a:p>
        </p:txBody>
      </p:sp>
      <p:sp>
        <p:nvSpPr>
          <p:cNvPr id="39939" name="Rectangle 3"/>
          <p:cNvSpPr>
            <a:spLocks noGrp="1" noChangeArrowheads="1"/>
          </p:cNvSpPr>
          <p:nvPr>
            <p:ph idx="1"/>
          </p:nvPr>
        </p:nvSpPr>
        <p:spPr/>
        <p:txBody>
          <a:bodyPr/>
          <a:lstStyle/>
          <a:p>
            <a:pPr eaLnBrk="1" hangingPunct="1">
              <a:lnSpc>
                <a:spcPct val="80000"/>
              </a:lnSpc>
              <a:buFontTx/>
              <a:buNone/>
            </a:pPr>
            <a:r>
              <a:rPr lang="en-US" altLang="en-US" sz="1800" b="1"/>
              <a:t>Anecdotes from families</a:t>
            </a:r>
            <a:endParaRPr lang="en-US" altLang="en-US" sz="1800" b="1">
              <a:solidFill>
                <a:srgbClr val="FF0000"/>
              </a:solidFill>
            </a:endParaRPr>
          </a:p>
          <a:p>
            <a:r>
              <a:rPr lang="en-AU" altLang="en-US" sz="1800"/>
              <a:t>Some ward staff “don’t seem to take as much interest in [nutrition]” and concern was expressed that nutrition intake was not closely monitored. </a:t>
            </a:r>
          </a:p>
          <a:p>
            <a:endParaRPr lang="en-AU" altLang="en-US" sz="1800"/>
          </a:p>
          <a:p>
            <a:r>
              <a:rPr lang="en-AU" altLang="en-US" sz="1800"/>
              <a:t>“… the same little lady that brought [meal trays] in would whisk them away. Nobody would have known whether [the patient] ate or not. Consequently some families felt the need to be vigilant about nutrition intake in the period post ICU discharge, to the extent that they would coordinate visiting to coincide with meals to ensure that the patient was eating.”</a:t>
            </a:r>
          </a:p>
          <a:p>
            <a:endParaRPr lang="en-AU" altLang="en-US" sz="1800"/>
          </a:p>
          <a:p>
            <a:r>
              <a:rPr lang="en-AU" altLang="en-US" sz="1800"/>
              <a:t>Another commented that advocating for nutrition was “useless” because “the hospital itself doesn't follow up…most meals were just thrown in, picked up and taken out.”</a:t>
            </a:r>
            <a:endParaRPr lang="en-CA" altLang="ja-JP" sz="1800"/>
          </a:p>
          <a:p>
            <a:pPr lvl="1" eaLnBrk="1" hangingPunct="1">
              <a:lnSpc>
                <a:spcPct val="80000"/>
              </a:lnSpc>
              <a:buFontTx/>
              <a:buNone/>
            </a:pPr>
            <a:endParaRPr lang="en-US" altLang="en-US">
              <a:ea typeface="Arial" panose="020B0604020202020204" pitchFamily="34" charset="0"/>
            </a:endParaRPr>
          </a:p>
        </p:txBody>
      </p:sp>
      <p:sp>
        <p:nvSpPr>
          <p:cNvPr id="39940" name="Slide Number Placeholder 3"/>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spcBef>
                <a:spcPct val="0"/>
              </a:spcBef>
              <a:buFontTx/>
              <a:buNone/>
            </a:pPr>
            <a:fld id="{25DDFED8-F3FF-4129-80C0-6C4A7AFD2CE1}" type="slidenum">
              <a:rPr lang="en-US" altLang="en-US" sz="1400"/>
              <a:pPr>
                <a:spcBef>
                  <a:spcPct val="0"/>
                </a:spcBef>
                <a:buFontTx/>
                <a:buNone/>
              </a:pPr>
              <a:t>55</a:t>
            </a:fld>
            <a:endParaRPr lang="en-US" altLang="en-US" sz="1400"/>
          </a:p>
        </p:txBody>
      </p:sp>
    </p:spTree>
    <p:extLst>
      <p:ext uri="{BB962C8B-B14F-4D97-AF65-F5344CB8AC3E}">
        <p14:creationId xmlns:p14="http://schemas.microsoft.com/office/powerpoint/2010/main" val="3341220917"/>
      </p:ext>
    </p:extLst>
  </p:cSld>
  <p:clrMapOvr>
    <a:masterClrMapping/>
  </p:clrMapOvr>
  <p:transition spd="slow"/>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algn="ctr" eaLnBrk="1" hangingPunct="1"/>
            <a:r>
              <a:rPr lang="en-US" altLang="en-US" dirty="0"/>
              <a:t>Results of a Multi-center Pilot Study</a:t>
            </a:r>
          </a:p>
        </p:txBody>
      </p:sp>
      <p:sp>
        <p:nvSpPr>
          <p:cNvPr id="41987" name="Rectangle 3"/>
          <p:cNvSpPr>
            <a:spLocks noGrp="1" noChangeArrowheads="1"/>
          </p:cNvSpPr>
          <p:nvPr>
            <p:ph idx="1"/>
          </p:nvPr>
        </p:nvSpPr>
        <p:spPr/>
        <p:txBody>
          <a:bodyPr/>
          <a:lstStyle/>
          <a:p>
            <a:pPr eaLnBrk="1" hangingPunct="1">
              <a:lnSpc>
                <a:spcPct val="80000"/>
              </a:lnSpc>
              <a:buFontTx/>
              <a:buNone/>
            </a:pPr>
            <a:r>
              <a:rPr lang="en-US" altLang="en-US" sz="1800" b="1"/>
              <a:t>Anecdotes from families</a:t>
            </a:r>
            <a:endParaRPr lang="en-US" altLang="en-US" sz="1800" b="1">
              <a:solidFill>
                <a:srgbClr val="FF0000"/>
              </a:solidFill>
            </a:endParaRPr>
          </a:p>
          <a:p>
            <a:r>
              <a:rPr lang="en-AU" altLang="en-US" sz="1800"/>
              <a:t>Families were positive about their involvement in the intervention and described feeling comfortable asking questions while the patient was in ICU.</a:t>
            </a:r>
          </a:p>
          <a:p>
            <a:endParaRPr lang="en-AU" altLang="en-US" sz="1800"/>
          </a:p>
          <a:p>
            <a:r>
              <a:rPr lang="en-AU" altLang="en-US" sz="1800"/>
              <a:t>Many described their participation in the study as providing them with the “opportunity to ask questions legitimately” even on matters unrelated to nutrition. </a:t>
            </a:r>
          </a:p>
          <a:p>
            <a:endParaRPr lang="en-AU" altLang="en-US" sz="1800"/>
          </a:p>
          <a:p>
            <a:r>
              <a:rPr lang="en-AU" altLang="en-US" sz="1800"/>
              <a:t>This perception was echoed by several nurses who also commented that the education intervention and prompts gave families “permission to ask questions” and believed this might have facilitated dialogue between families and health care providers in general </a:t>
            </a:r>
            <a:endParaRPr lang="en-US" altLang="en-US" sz="1800"/>
          </a:p>
        </p:txBody>
      </p:sp>
      <p:sp>
        <p:nvSpPr>
          <p:cNvPr id="41988" name="Slide Number Placeholder 3"/>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spcBef>
                <a:spcPct val="0"/>
              </a:spcBef>
              <a:buFontTx/>
              <a:buNone/>
            </a:pPr>
            <a:fld id="{00D9520A-3430-436B-AF7D-9FCCAFB9CA2C}" type="slidenum">
              <a:rPr lang="en-US" altLang="en-US" sz="1400"/>
              <a:pPr>
                <a:spcBef>
                  <a:spcPct val="0"/>
                </a:spcBef>
                <a:buFontTx/>
                <a:buNone/>
              </a:pPr>
              <a:t>56</a:t>
            </a:fld>
            <a:endParaRPr lang="en-US" altLang="en-US" sz="1400"/>
          </a:p>
        </p:txBody>
      </p:sp>
    </p:spTree>
    <p:extLst>
      <p:ext uri="{BB962C8B-B14F-4D97-AF65-F5344CB8AC3E}">
        <p14:creationId xmlns:p14="http://schemas.microsoft.com/office/powerpoint/2010/main" val="290798091"/>
      </p:ext>
    </p:extLst>
  </p:cSld>
  <p:clrMapOvr>
    <a:masterClrMapping/>
  </p:clrMapOvr>
  <p:transition spd="slow"/>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664459" y="484094"/>
            <a:ext cx="10701448" cy="1116106"/>
          </a:xfrm>
        </p:spPr>
        <p:txBody>
          <a:bodyPr/>
          <a:lstStyle/>
          <a:p>
            <a:pPr algn="ctr"/>
            <a:r>
              <a:rPr lang="en-US" altLang="en-US" sz="2400" b="1" u="sng" dirty="0" err="1"/>
              <a:t>OPT</a:t>
            </a:r>
            <a:r>
              <a:rPr lang="en-US" altLang="en-US" sz="2400" b="1" dirty="0" err="1"/>
              <a:t>imal</a:t>
            </a:r>
            <a:r>
              <a:rPr lang="en-US" altLang="en-US" sz="2400" b="1" dirty="0"/>
              <a:t> Nutrition by </a:t>
            </a:r>
            <a:r>
              <a:rPr lang="en-US" altLang="en-US" sz="2400" b="1" u="sng" dirty="0"/>
              <a:t>I</a:t>
            </a:r>
            <a:r>
              <a:rPr lang="en-US" altLang="en-US" sz="2400" b="1" dirty="0"/>
              <a:t>nforming and </a:t>
            </a:r>
            <a:r>
              <a:rPr lang="en-US" altLang="en-US" sz="2400" b="1" u="sng" dirty="0"/>
              <a:t>C</a:t>
            </a:r>
            <a:r>
              <a:rPr lang="en-US" altLang="en-US" sz="2400" b="1" dirty="0"/>
              <a:t>apacitating Family Members of Best Practices </a:t>
            </a:r>
            <a:r>
              <a:rPr lang="en-US" altLang="en-US" b="1" dirty="0" smtClean="0"/>
              <a:t/>
            </a:r>
            <a:br>
              <a:rPr lang="en-US" altLang="en-US" b="1" dirty="0" smtClean="0"/>
            </a:br>
            <a:r>
              <a:rPr lang="en-CA" altLang="en-US" sz="2000" dirty="0"/>
              <a:t>A multifaceted intervention</a:t>
            </a:r>
          </a:p>
        </p:txBody>
      </p:sp>
      <p:sp>
        <p:nvSpPr>
          <p:cNvPr id="44035" name="Text Placeholder 2"/>
          <p:cNvSpPr>
            <a:spLocks noGrp="1"/>
          </p:cNvSpPr>
          <p:nvPr>
            <p:ph type="body" idx="1"/>
          </p:nvPr>
        </p:nvSpPr>
        <p:spPr>
          <a:xfrm>
            <a:off x="2127251" y="1308101"/>
            <a:ext cx="4040187" cy="639763"/>
          </a:xfrm>
        </p:spPr>
        <p:txBody>
          <a:bodyPr/>
          <a:lstStyle/>
          <a:p>
            <a:r>
              <a:rPr lang="en-CA" altLang="en-US" sz="2000"/>
              <a:t>Family Facing</a:t>
            </a:r>
          </a:p>
        </p:txBody>
      </p:sp>
      <p:sp>
        <p:nvSpPr>
          <p:cNvPr id="44036" name="Content Placeholder 3"/>
          <p:cNvSpPr>
            <a:spLocks noGrp="1"/>
          </p:cNvSpPr>
          <p:nvPr>
            <p:ph sz="half" idx="2"/>
          </p:nvPr>
        </p:nvSpPr>
        <p:spPr>
          <a:xfrm>
            <a:off x="1943101" y="2057400"/>
            <a:ext cx="4041775" cy="3951288"/>
          </a:xfrm>
        </p:spPr>
        <p:txBody>
          <a:bodyPr>
            <a:normAutofit fontScale="92500" lnSpcReduction="10000"/>
          </a:bodyPr>
          <a:lstStyle/>
          <a:p>
            <a:r>
              <a:rPr lang="en-CA" altLang="en-US" smtClean="0"/>
              <a:t>Educational sessions after ICU admission and on transfer to ward</a:t>
            </a:r>
          </a:p>
          <a:p>
            <a:r>
              <a:rPr lang="en-CA" altLang="en-US" smtClean="0"/>
              <a:t>Educational Booklet and videos</a:t>
            </a:r>
          </a:p>
          <a:p>
            <a:r>
              <a:rPr lang="en-CA" altLang="en-US" smtClean="0">
                <a:hlinkClick r:id="rId2"/>
              </a:rPr>
              <a:t>Instructional video</a:t>
            </a:r>
            <a:endParaRPr lang="en-CA" altLang="en-US" smtClean="0"/>
          </a:p>
          <a:p>
            <a:r>
              <a:rPr lang="en-CA" altLang="en-US" smtClean="0"/>
              <a:t>Nutrition Diary tool</a:t>
            </a:r>
          </a:p>
          <a:p>
            <a:r>
              <a:rPr lang="en-CA" altLang="en-US" smtClean="0"/>
              <a:t>Dietitian Support thru out</a:t>
            </a:r>
          </a:p>
          <a:p>
            <a:r>
              <a:rPr lang="en-US" altLang="en-US" smtClean="0"/>
              <a:t>Nutrition discharge plan</a:t>
            </a:r>
            <a:endParaRPr lang="en-CA" altLang="en-US" smtClean="0"/>
          </a:p>
          <a:p>
            <a:endParaRPr lang="en-CA" altLang="en-US" smtClean="0"/>
          </a:p>
        </p:txBody>
      </p:sp>
      <p:sp>
        <p:nvSpPr>
          <p:cNvPr id="44037" name="Text Placeholder 4"/>
          <p:cNvSpPr>
            <a:spLocks noGrp="1"/>
          </p:cNvSpPr>
          <p:nvPr>
            <p:ph type="body" sz="quarter" idx="3"/>
          </p:nvPr>
        </p:nvSpPr>
        <p:spPr>
          <a:xfrm>
            <a:off x="6169026" y="1219201"/>
            <a:ext cx="4344987" cy="639763"/>
          </a:xfrm>
        </p:spPr>
        <p:txBody>
          <a:bodyPr/>
          <a:lstStyle/>
          <a:p>
            <a:r>
              <a:rPr lang="en-CA" altLang="en-US" sz="2000"/>
              <a:t>Health Care Professional Facing</a:t>
            </a:r>
          </a:p>
        </p:txBody>
      </p:sp>
      <p:sp>
        <p:nvSpPr>
          <p:cNvPr id="44038" name="Content Placeholder 5"/>
          <p:cNvSpPr>
            <a:spLocks noGrp="1"/>
          </p:cNvSpPr>
          <p:nvPr>
            <p:ph sz="quarter" idx="4"/>
          </p:nvPr>
        </p:nvSpPr>
        <p:spPr>
          <a:xfrm>
            <a:off x="6167438" y="1905000"/>
            <a:ext cx="4041775" cy="3951288"/>
          </a:xfrm>
        </p:spPr>
        <p:txBody>
          <a:bodyPr>
            <a:normAutofit fontScale="77500" lnSpcReduction="20000"/>
          </a:bodyPr>
          <a:lstStyle/>
          <a:p>
            <a:r>
              <a:rPr lang="en-CA" altLang="en-US" sz="2000"/>
              <a:t>Dietitian led engagement</a:t>
            </a:r>
          </a:p>
          <a:p>
            <a:pPr lvl="1"/>
            <a:r>
              <a:rPr lang="en-CA" altLang="en-US" sz="1600">
                <a:ea typeface="Arial" panose="020B0604020202020204" pitchFamily="34" charset="0"/>
              </a:rPr>
              <a:t>Obtaining nutrition history</a:t>
            </a:r>
          </a:p>
          <a:p>
            <a:pPr lvl="1"/>
            <a:r>
              <a:rPr lang="en-CA" altLang="en-US" sz="1600">
                <a:ea typeface="Arial" panose="020B0604020202020204" pitchFamily="34" charset="0"/>
              </a:rPr>
              <a:t>Providing educational sessions in ICU and ward</a:t>
            </a:r>
          </a:p>
          <a:p>
            <a:pPr lvl="1"/>
            <a:r>
              <a:rPr lang="en-CA" altLang="en-US" sz="1600">
                <a:ea typeface="Arial" panose="020B0604020202020204" pitchFamily="34" charset="0"/>
              </a:rPr>
              <a:t>Responsible for developing care plan and handover to ward staff</a:t>
            </a:r>
          </a:p>
          <a:p>
            <a:pPr lvl="1"/>
            <a:r>
              <a:rPr lang="en-CA" altLang="en-US" sz="1600">
                <a:ea typeface="Arial" panose="020B0604020202020204" pitchFamily="34" charset="0"/>
              </a:rPr>
              <a:t>Introduce Nutrition Diary tool</a:t>
            </a:r>
          </a:p>
          <a:p>
            <a:pPr lvl="1"/>
            <a:r>
              <a:rPr lang="en-US" altLang="en-US" sz="1600">
                <a:ea typeface="Arial" panose="020B0604020202020204" pitchFamily="34" charset="0"/>
              </a:rPr>
              <a:t>Follow up in ICU and on ward</a:t>
            </a:r>
          </a:p>
          <a:p>
            <a:pPr lvl="1"/>
            <a:r>
              <a:rPr lang="en-US" altLang="en-US" sz="1600">
                <a:ea typeface="Arial" panose="020B0604020202020204" pitchFamily="34" charset="0"/>
              </a:rPr>
              <a:t>Nutrition discharge plan for home</a:t>
            </a:r>
            <a:endParaRPr lang="en-CA" altLang="en-US" sz="1600">
              <a:ea typeface="Arial" panose="020B0604020202020204" pitchFamily="34" charset="0"/>
            </a:endParaRPr>
          </a:p>
          <a:p>
            <a:r>
              <a:rPr lang="en-US" altLang="en-US" sz="2000"/>
              <a:t>3-day calorie counts</a:t>
            </a:r>
            <a:endParaRPr lang="en-CA" altLang="en-US" sz="2000"/>
          </a:p>
          <a:p>
            <a:r>
              <a:rPr lang="en-CA" altLang="en-US" sz="2000"/>
              <a:t>Training materials (NIBBLES) for other HCP on nutrition and recovery</a:t>
            </a:r>
          </a:p>
          <a:p>
            <a:r>
              <a:rPr lang="en-CA" altLang="en-US" sz="2000"/>
              <a:t>Orientation to the family facing materials</a:t>
            </a:r>
          </a:p>
          <a:p>
            <a:r>
              <a:rPr lang="en-CA" altLang="en-US" sz="2000"/>
              <a:t>Posters/info graphics</a:t>
            </a:r>
          </a:p>
        </p:txBody>
      </p:sp>
      <p:sp>
        <p:nvSpPr>
          <p:cNvPr id="44039" name="Slide Number Placeholder 7"/>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spcBef>
                <a:spcPct val="0"/>
              </a:spcBef>
              <a:buFontTx/>
              <a:buNone/>
            </a:pPr>
            <a:fld id="{01D0F73E-6C49-442B-9CAC-93201E8134F1}" type="slidenum">
              <a:rPr lang="en-US" altLang="en-US" sz="1400"/>
              <a:pPr>
                <a:spcBef>
                  <a:spcPct val="0"/>
                </a:spcBef>
                <a:buFontTx/>
                <a:buNone/>
              </a:pPr>
              <a:t>57</a:t>
            </a:fld>
            <a:endParaRPr lang="en-US" altLang="en-US" sz="1400"/>
          </a:p>
        </p:txBody>
      </p:sp>
      <p:grpSp>
        <p:nvGrpSpPr>
          <p:cNvPr id="2" name="Group 1"/>
          <p:cNvGrpSpPr>
            <a:grpSpLocks/>
          </p:cNvGrpSpPr>
          <p:nvPr/>
        </p:nvGrpSpPr>
        <p:grpSpPr bwMode="auto">
          <a:xfrm>
            <a:off x="1903413" y="3124201"/>
            <a:ext cx="8183563" cy="2697163"/>
            <a:chOff x="381000" y="3124200"/>
            <a:chExt cx="8183563" cy="2697163"/>
          </a:xfrm>
          <a:solidFill>
            <a:schemeClr val="accent1"/>
          </a:solidFill>
        </p:grpSpPr>
        <p:sp>
          <p:nvSpPr>
            <p:cNvPr id="39945" name="TextBox 1"/>
            <p:cNvSpPr txBox="1">
              <a:spLocks noChangeArrowheads="1"/>
            </p:cNvSpPr>
            <p:nvPr/>
          </p:nvSpPr>
          <p:spPr bwMode="auto">
            <a:xfrm>
              <a:off x="1554163" y="3570288"/>
              <a:ext cx="7010400" cy="1446212"/>
            </a:xfrm>
            <a:prstGeom prst="rect">
              <a:avLst/>
            </a:prstGeom>
            <a:grpFill/>
            <a:ln w="9525">
              <a:solidFill>
                <a:schemeClr val="accent1"/>
              </a:solidFill>
              <a:miter lim="800000"/>
              <a:headEnd/>
              <a:tailEnd/>
            </a:ln>
          </p:spPr>
          <p:txBody>
            <a:bodyPr>
              <a:spAutoFit/>
            </a:bodyPr>
            <a:lstStyle>
              <a:lvl1pPr>
                <a:spcBef>
                  <a:spcPct val="20000"/>
                </a:spcBef>
                <a:buChar char="•"/>
                <a:defRPr sz="3200">
                  <a:solidFill>
                    <a:schemeClr val="tx1"/>
                  </a:solidFill>
                  <a:latin typeface="Arial" pitchFamily="34" charset="0"/>
                  <a:cs typeface="Arial" pitchFamily="34" charset="0"/>
                </a:defRPr>
              </a:lvl1pPr>
              <a:lvl2pPr marL="742950" indent="-285750">
                <a:spcBef>
                  <a:spcPct val="20000"/>
                </a:spcBef>
                <a:buChar char="–"/>
                <a:defRPr sz="2800">
                  <a:solidFill>
                    <a:schemeClr val="tx1"/>
                  </a:solidFill>
                  <a:latin typeface="Arial" pitchFamily="34" charset="0"/>
                  <a:cs typeface="Arial" pitchFamily="34" charset="0"/>
                </a:defRPr>
              </a:lvl2pPr>
              <a:lvl3pPr marL="1143000" indent="-228600">
                <a:spcBef>
                  <a:spcPct val="20000"/>
                </a:spcBef>
                <a:buChar char="•"/>
                <a:defRPr sz="2400">
                  <a:solidFill>
                    <a:schemeClr val="tx1"/>
                  </a:solidFill>
                  <a:latin typeface="Arial" pitchFamily="34" charset="0"/>
                  <a:cs typeface="Arial" pitchFamily="34" charset="0"/>
                </a:defRPr>
              </a:lvl3pPr>
              <a:lvl4pPr marL="1600200" indent="-228600">
                <a:spcBef>
                  <a:spcPct val="20000"/>
                </a:spcBef>
                <a:buChar char="–"/>
                <a:defRPr sz="2000">
                  <a:solidFill>
                    <a:schemeClr val="tx1"/>
                  </a:solidFill>
                  <a:latin typeface="Arial" pitchFamily="34" charset="0"/>
                  <a:cs typeface="Arial" pitchFamily="34" charset="0"/>
                </a:defRPr>
              </a:lvl4pPr>
              <a:lvl5pPr marL="2057400" indent="-22860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defRPr/>
              </a:pPr>
              <a:r>
                <a:rPr lang="en-CA" altLang="en-US" sz="4400" b="1" dirty="0"/>
                <a:t>Effect on nutritional and clinical outcomes?</a:t>
              </a:r>
            </a:p>
          </p:txBody>
        </p:sp>
        <p:sp>
          <p:nvSpPr>
            <p:cNvPr id="10" name="Right Arrow 9"/>
            <p:cNvSpPr/>
            <p:nvPr/>
          </p:nvSpPr>
          <p:spPr bwMode="auto">
            <a:xfrm>
              <a:off x="381000" y="3124200"/>
              <a:ext cx="838200" cy="2697163"/>
            </a:xfrm>
            <a:prstGeom prst="rightArrow">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grpSp>
    </p:spTree>
    <p:extLst>
      <p:ext uri="{BB962C8B-B14F-4D97-AF65-F5344CB8AC3E}">
        <p14:creationId xmlns:p14="http://schemas.microsoft.com/office/powerpoint/2010/main" val="371014330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ChangeArrowheads="1"/>
          </p:cNvSpPr>
          <p:nvPr/>
        </p:nvSpPr>
        <p:spPr bwMode="auto">
          <a:xfrm>
            <a:off x="1979612" y="3276600"/>
            <a:ext cx="86868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58" tIns="46029" rIns="92058" bIns="46029"/>
          <a:lstStyle>
            <a:lvl1pPr>
              <a:spcBef>
                <a:spcPct val="20000"/>
              </a:spcBef>
              <a:buChar char="•"/>
              <a:defRPr sz="28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spcBef>
                <a:spcPct val="0"/>
              </a:spcBef>
              <a:buFontTx/>
              <a:buNone/>
            </a:pPr>
            <a:r>
              <a:rPr lang="en-US" altLang="en-US" sz="2400"/>
              <a:t> </a:t>
            </a:r>
          </a:p>
        </p:txBody>
      </p:sp>
      <p:sp>
        <p:nvSpPr>
          <p:cNvPr id="46083" name="Line 3"/>
          <p:cNvSpPr>
            <a:spLocks noChangeShapeType="1"/>
          </p:cNvSpPr>
          <p:nvPr/>
        </p:nvSpPr>
        <p:spPr bwMode="auto">
          <a:xfrm>
            <a:off x="2894012" y="3276600"/>
            <a:ext cx="1524000" cy="0"/>
          </a:xfrm>
          <a:prstGeom prst="line">
            <a:avLst/>
          </a:prstGeom>
          <a:noFill/>
          <a:ln w="66675">
            <a:solidFill>
              <a:schemeClr val="bg2"/>
            </a:solidFill>
            <a:round/>
            <a:headEnd type="none" w="sm" len="sm"/>
            <a:tailEnd type="triangle" w="lg" len="lg"/>
          </a:ln>
          <a:extLst>
            <a:ext uri="{909E8E84-426E-40DD-AFC4-6F175D3DCCD1}">
              <a14:hiddenFill xmlns:a14="http://schemas.microsoft.com/office/drawing/2010/main">
                <a:noFill/>
              </a14:hiddenFill>
            </a:ext>
          </a:extLst>
        </p:spPr>
        <p:txBody>
          <a:bodyPr wrap="none" anchor="ctr"/>
          <a:lstStyle/>
          <a:p>
            <a:endParaRPr lang="en-CA"/>
          </a:p>
        </p:txBody>
      </p:sp>
      <p:sp>
        <p:nvSpPr>
          <p:cNvPr id="152586" name="Rectangle 10"/>
          <p:cNvSpPr>
            <a:spLocks noChangeArrowheads="1"/>
          </p:cNvSpPr>
          <p:nvPr/>
        </p:nvSpPr>
        <p:spPr bwMode="auto">
          <a:xfrm>
            <a:off x="1849289" y="1428751"/>
            <a:ext cx="7772400" cy="1371600"/>
          </a:xfrm>
          <a:prstGeom prst="rect">
            <a:avLst/>
          </a:prstGeom>
          <a:noFill/>
          <a:ln w="9525">
            <a:noFill/>
            <a:miter lim="800000"/>
            <a:headEnd/>
            <a:tailEnd/>
          </a:ln>
          <a:effectLst/>
        </p:spPr>
        <p:txBody>
          <a:bodyPr lIns="92075" tIns="46038" rIns="92075" bIns="46038"/>
          <a:lstStyle/>
          <a:p>
            <a:pPr marL="342900" indent="-342900">
              <a:buClr>
                <a:schemeClr val="hlink"/>
              </a:buClr>
              <a:buSzPct val="120000"/>
              <a:defRPr/>
            </a:pPr>
            <a:r>
              <a:rPr lang="en-US" sz="3200" dirty="0">
                <a:effectLst>
                  <a:outerShdw blurRad="38100" dist="38100" dir="2700000" algn="tl">
                    <a:srgbClr val="C0C0C0"/>
                  </a:outerShdw>
                </a:effectLst>
              </a:rPr>
              <a:t>   </a:t>
            </a:r>
            <a:r>
              <a:rPr lang="en-US" sz="3200" dirty="0">
                <a:solidFill>
                  <a:schemeClr val="tx2"/>
                </a:solidFill>
                <a:effectLst>
                  <a:outerShdw blurRad="38100" dist="38100" dir="2700000" algn="tl">
                    <a:srgbClr val="C0C0C0"/>
                  </a:outerShdw>
                </a:effectLst>
              </a:rPr>
              <a:t>Greatest Improvements in EOL Care</a:t>
            </a:r>
            <a:r>
              <a:rPr lang="en-US" sz="3200" b="1" dirty="0">
                <a:solidFill>
                  <a:schemeClr val="tx2"/>
                </a:solidFill>
                <a:latin typeface="Arial" charset="0"/>
              </a:rPr>
              <a:t> </a:t>
            </a:r>
          </a:p>
          <a:p>
            <a:pPr marL="342900" indent="-342900">
              <a:buClr>
                <a:schemeClr val="hlink"/>
              </a:buClr>
              <a:buSzPct val="120000"/>
              <a:defRPr/>
            </a:pPr>
            <a:endParaRPr lang="en-US" sz="3200" dirty="0">
              <a:solidFill>
                <a:schemeClr val="bg1"/>
              </a:solidFill>
              <a:effectLst>
                <a:outerShdw blurRad="38100" dist="38100" dir="2700000" algn="tl">
                  <a:srgbClr val="C0C0C0"/>
                </a:outerShdw>
              </a:effectLst>
            </a:endParaRPr>
          </a:p>
        </p:txBody>
      </p:sp>
      <p:sp>
        <p:nvSpPr>
          <p:cNvPr id="35850" name="Text Box 10"/>
          <p:cNvSpPr txBox="1">
            <a:spLocks noChangeArrowheads="1"/>
          </p:cNvSpPr>
          <p:nvPr/>
        </p:nvSpPr>
        <p:spPr bwMode="auto">
          <a:xfrm>
            <a:off x="4875212" y="2895601"/>
            <a:ext cx="4343400" cy="830263"/>
          </a:xfrm>
          <a:prstGeom prst="rect">
            <a:avLst/>
          </a:prstGeom>
          <a:noFill/>
          <a:ln w="19050" algn="ctr">
            <a:noFill/>
            <a:miter lim="800000"/>
            <a:headEnd/>
            <a:tailEnd/>
          </a:ln>
          <a:effec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spcBef>
                <a:spcPct val="50000"/>
              </a:spcBef>
              <a:defRPr/>
            </a:pPr>
            <a:r>
              <a:rPr lang="en-US" altLang="en-US">
                <a:solidFill>
                  <a:schemeClr val="tx2"/>
                </a:solidFill>
                <a:effectLst>
                  <a:outerShdw blurRad="38100" dist="38100" dir="2700000" algn="tl">
                    <a:srgbClr val="C0C0C0"/>
                  </a:outerShdw>
                </a:effectLst>
              </a:rPr>
              <a:t>Improving EOL communication and decision making</a:t>
            </a:r>
          </a:p>
        </p:txBody>
      </p:sp>
      <p:sp>
        <p:nvSpPr>
          <p:cNvPr id="46087" name="Slide Number Placeholder 8"/>
          <p:cNvSpPr>
            <a:spLocks noGrp="1"/>
          </p:cNvSpPr>
          <p:nvPr>
            <p:ph type="sldNum" sz="quarter" idx="11"/>
          </p:nvPr>
        </p:nvSpPr>
        <p:spPr>
          <a:xfrm>
            <a:off x="5103812" y="5943600"/>
            <a:ext cx="21336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spcBef>
                <a:spcPct val="0"/>
              </a:spcBef>
              <a:buFontTx/>
              <a:buNone/>
            </a:pPr>
            <a:fld id="{C0C9F35C-7699-4DEB-BC7E-8EBB66E1A8FE}" type="slidenum">
              <a:rPr lang="en-US" altLang="en-US" sz="1400"/>
              <a:pPr>
                <a:spcBef>
                  <a:spcPct val="0"/>
                </a:spcBef>
                <a:buFontTx/>
                <a:buNone/>
              </a:pPr>
              <a:t>58</a:t>
            </a:fld>
            <a:endParaRPr lang="en-US" altLang="en-US" sz="1400"/>
          </a:p>
        </p:txBody>
      </p:sp>
      <p:pic>
        <p:nvPicPr>
          <p:cNvPr id="46088"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6612" y="4191001"/>
            <a:ext cx="2819400" cy="197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76457783"/>
      </p:ext>
    </p:extLst>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106" name="Group 10"/>
          <p:cNvGrpSpPr>
            <a:grpSpLocks/>
          </p:cNvGrpSpPr>
          <p:nvPr/>
        </p:nvGrpSpPr>
        <p:grpSpPr bwMode="auto">
          <a:xfrm>
            <a:off x="2741612" y="1905000"/>
            <a:ext cx="6553200" cy="914400"/>
            <a:chOff x="914400" y="2743200"/>
            <a:chExt cx="6553200" cy="914400"/>
          </a:xfrm>
        </p:grpSpPr>
        <p:grpSp>
          <p:nvGrpSpPr>
            <p:cNvPr id="47114" name="Group 5"/>
            <p:cNvGrpSpPr>
              <a:grpSpLocks/>
            </p:cNvGrpSpPr>
            <p:nvPr/>
          </p:nvGrpSpPr>
          <p:grpSpPr bwMode="auto">
            <a:xfrm>
              <a:off x="914400" y="2743200"/>
              <a:ext cx="2895600" cy="914400"/>
              <a:chOff x="914400" y="2743200"/>
              <a:chExt cx="2895600" cy="914400"/>
            </a:xfrm>
          </p:grpSpPr>
          <p:sp>
            <p:nvSpPr>
              <p:cNvPr id="47119" name="Rectangle 4"/>
              <p:cNvSpPr>
                <a:spLocks noChangeArrowheads="1"/>
              </p:cNvSpPr>
              <p:nvPr/>
            </p:nvSpPr>
            <p:spPr bwMode="auto">
              <a:xfrm>
                <a:off x="914400" y="2743200"/>
                <a:ext cx="2895600" cy="914400"/>
              </a:xfrm>
              <a:prstGeom prst="rect">
                <a:avLst/>
              </a:prstGeom>
              <a:solidFill>
                <a:schemeClr val="accent1"/>
              </a:solidFill>
              <a:ln w="19050">
                <a:solidFill>
                  <a:schemeClr val="bg2"/>
                </a:solidFill>
                <a:round/>
                <a:headEnd/>
                <a:tailEnd/>
              </a:ln>
            </p:spPr>
            <p:txBody>
              <a:bodyPr/>
              <a:lstStyle>
                <a:lvl1pPr>
                  <a:spcBef>
                    <a:spcPct val="20000"/>
                  </a:spcBef>
                  <a:buChar char="•"/>
                  <a:defRPr sz="28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eaLnBrk="1" hangingPunct="1">
                  <a:spcBef>
                    <a:spcPct val="0"/>
                  </a:spcBef>
                  <a:buFontTx/>
                  <a:buNone/>
                </a:pPr>
                <a:endParaRPr lang="en-CA" altLang="en-US" sz="1800">
                  <a:latin typeface="Tahoma" panose="020B0604030504040204" pitchFamily="34" charset="0"/>
                </a:endParaRPr>
              </a:p>
            </p:txBody>
          </p:sp>
          <p:sp>
            <p:nvSpPr>
              <p:cNvPr id="47120" name="TextBox 2"/>
              <p:cNvSpPr txBox="1">
                <a:spLocks noChangeArrowheads="1"/>
              </p:cNvSpPr>
              <p:nvPr/>
            </p:nvSpPr>
            <p:spPr bwMode="auto">
              <a:xfrm>
                <a:off x="1219200" y="2819400"/>
                <a:ext cx="2286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eaLnBrk="1" hangingPunct="1">
                  <a:spcBef>
                    <a:spcPct val="0"/>
                  </a:spcBef>
                  <a:buFontTx/>
                  <a:buNone/>
                </a:pPr>
                <a:r>
                  <a:rPr lang="en-CA" altLang="en-US" sz="3600">
                    <a:latin typeface="Tahoma" panose="020B0604030504040204" pitchFamily="34" charset="0"/>
                  </a:rPr>
                  <a:t>Prognosis</a:t>
                </a:r>
              </a:p>
            </p:txBody>
          </p:sp>
        </p:grpSp>
        <p:grpSp>
          <p:nvGrpSpPr>
            <p:cNvPr id="47115" name="Group 6"/>
            <p:cNvGrpSpPr>
              <a:grpSpLocks/>
            </p:cNvGrpSpPr>
            <p:nvPr/>
          </p:nvGrpSpPr>
          <p:grpSpPr bwMode="auto">
            <a:xfrm>
              <a:off x="4572000" y="2743200"/>
              <a:ext cx="2895600" cy="914400"/>
              <a:chOff x="914400" y="2743200"/>
              <a:chExt cx="2895600" cy="914400"/>
            </a:xfrm>
          </p:grpSpPr>
          <p:sp>
            <p:nvSpPr>
              <p:cNvPr id="47117" name="Rectangle 7"/>
              <p:cNvSpPr>
                <a:spLocks noChangeArrowheads="1"/>
              </p:cNvSpPr>
              <p:nvPr/>
            </p:nvSpPr>
            <p:spPr bwMode="auto">
              <a:xfrm>
                <a:off x="914400" y="2743200"/>
                <a:ext cx="2895600" cy="914400"/>
              </a:xfrm>
              <a:prstGeom prst="rect">
                <a:avLst/>
              </a:prstGeom>
              <a:solidFill>
                <a:schemeClr val="accent1"/>
              </a:solidFill>
              <a:ln w="19050">
                <a:solidFill>
                  <a:schemeClr val="bg2"/>
                </a:solidFill>
                <a:round/>
                <a:headEnd/>
                <a:tailEnd/>
              </a:ln>
            </p:spPr>
            <p:txBody>
              <a:bodyPr/>
              <a:lstStyle>
                <a:lvl1pPr>
                  <a:spcBef>
                    <a:spcPct val="20000"/>
                  </a:spcBef>
                  <a:buChar char="•"/>
                  <a:defRPr sz="28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eaLnBrk="1" hangingPunct="1">
                  <a:spcBef>
                    <a:spcPct val="0"/>
                  </a:spcBef>
                  <a:buFontTx/>
                  <a:buNone/>
                </a:pPr>
                <a:endParaRPr lang="en-CA" altLang="en-US" sz="1800">
                  <a:latin typeface="Tahoma" panose="020B0604030504040204" pitchFamily="34" charset="0"/>
                </a:endParaRPr>
              </a:p>
            </p:txBody>
          </p:sp>
          <p:sp>
            <p:nvSpPr>
              <p:cNvPr id="47118" name="TextBox 8"/>
              <p:cNvSpPr txBox="1">
                <a:spLocks noChangeArrowheads="1"/>
              </p:cNvSpPr>
              <p:nvPr/>
            </p:nvSpPr>
            <p:spPr bwMode="auto">
              <a:xfrm>
                <a:off x="1219200" y="2819400"/>
                <a:ext cx="2286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gn="ctr" eaLnBrk="1" hangingPunct="1">
                  <a:spcBef>
                    <a:spcPct val="0"/>
                  </a:spcBef>
                  <a:buFontTx/>
                  <a:buNone/>
                </a:pPr>
                <a:r>
                  <a:rPr lang="en-CA" altLang="en-US" sz="3600">
                    <a:latin typeface="Tahoma" panose="020B0604030504040204" pitchFamily="34" charset="0"/>
                  </a:rPr>
                  <a:t>Values</a:t>
                </a:r>
              </a:p>
            </p:txBody>
          </p:sp>
        </p:grpSp>
        <p:sp>
          <p:nvSpPr>
            <p:cNvPr id="47116" name="TextBox 9"/>
            <p:cNvSpPr txBox="1">
              <a:spLocks noChangeArrowheads="1"/>
            </p:cNvSpPr>
            <p:nvPr/>
          </p:nvSpPr>
          <p:spPr bwMode="auto">
            <a:xfrm>
              <a:off x="3886200" y="2819400"/>
              <a:ext cx="6096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eaLnBrk="1" hangingPunct="1">
                <a:spcBef>
                  <a:spcPct val="0"/>
                </a:spcBef>
                <a:buFontTx/>
                <a:buNone/>
              </a:pPr>
              <a:r>
                <a:rPr lang="en-CA" altLang="en-US" sz="4400">
                  <a:solidFill>
                    <a:schemeClr val="bg2"/>
                  </a:solidFill>
                  <a:latin typeface="Tahoma" panose="020B0604030504040204" pitchFamily="34" charset="0"/>
                </a:rPr>
                <a:t>+</a:t>
              </a:r>
            </a:p>
          </p:txBody>
        </p:sp>
      </p:grpSp>
      <p:sp>
        <p:nvSpPr>
          <p:cNvPr id="47107" name="Down Arrow 11"/>
          <p:cNvSpPr>
            <a:spLocks noChangeArrowheads="1"/>
          </p:cNvSpPr>
          <p:nvPr/>
        </p:nvSpPr>
        <p:spPr bwMode="auto">
          <a:xfrm>
            <a:off x="5180012" y="3124200"/>
            <a:ext cx="1752600" cy="914400"/>
          </a:xfrm>
          <a:prstGeom prst="downArrow">
            <a:avLst>
              <a:gd name="adj1" fmla="val 50000"/>
              <a:gd name="adj2" fmla="val 50000"/>
            </a:avLst>
          </a:prstGeom>
          <a:noFill/>
          <a:ln w="19050">
            <a:solidFill>
              <a:schemeClr val="bg2"/>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28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eaLnBrk="1" hangingPunct="1">
              <a:spcBef>
                <a:spcPct val="0"/>
              </a:spcBef>
              <a:buFontTx/>
              <a:buNone/>
            </a:pPr>
            <a:endParaRPr lang="en-CA" altLang="en-US" sz="1800">
              <a:latin typeface="Tahoma" panose="020B0604030504040204" pitchFamily="34" charset="0"/>
            </a:endParaRPr>
          </a:p>
        </p:txBody>
      </p:sp>
      <p:sp>
        <p:nvSpPr>
          <p:cNvPr id="47108" name="TextBox 12"/>
          <p:cNvSpPr txBox="1">
            <a:spLocks noChangeArrowheads="1"/>
          </p:cNvSpPr>
          <p:nvPr/>
        </p:nvSpPr>
        <p:spPr bwMode="auto">
          <a:xfrm>
            <a:off x="3960812" y="4191000"/>
            <a:ext cx="40386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gn="ctr" eaLnBrk="1" hangingPunct="1">
              <a:spcBef>
                <a:spcPct val="0"/>
              </a:spcBef>
              <a:buFontTx/>
              <a:buNone/>
            </a:pPr>
            <a:r>
              <a:rPr lang="en-CA" altLang="en-US" sz="4400">
                <a:solidFill>
                  <a:schemeClr val="bg2"/>
                </a:solidFill>
                <a:latin typeface="Tahoma" panose="020B0604030504040204" pitchFamily="34" charset="0"/>
              </a:rPr>
              <a:t>Good Decision</a:t>
            </a:r>
          </a:p>
        </p:txBody>
      </p:sp>
      <p:sp>
        <p:nvSpPr>
          <p:cNvPr id="13" name="Rectangle 2"/>
          <p:cNvSpPr txBox="1">
            <a:spLocks noChangeArrowheads="1"/>
          </p:cNvSpPr>
          <p:nvPr/>
        </p:nvSpPr>
        <p:spPr bwMode="auto">
          <a:xfrm>
            <a:off x="2505076" y="457200"/>
            <a:ext cx="6942137" cy="763588"/>
          </a:xfrm>
          <a:prstGeom prst="rect">
            <a:avLst/>
          </a:prstGeom>
          <a:solidFill>
            <a:schemeClr val="bg2"/>
          </a:solidFill>
          <a:ln w="9525">
            <a:noFill/>
            <a:miter lim="800000"/>
            <a:headEnd/>
            <a:tailEnd/>
          </a:ln>
          <a:effectLst/>
        </p:spPr>
        <p:txBody>
          <a:bodyPr anchor="ctr"/>
          <a:lstStyle/>
          <a:p>
            <a:pPr algn="ctr">
              <a:defRPr/>
            </a:pPr>
            <a:r>
              <a:rPr lang="en-US" sz="3200" kern="0" dirty="0">
                <a:solidFill>
                  <a:schemeClr val="bg1"/>
                </a:solidFill>
                <a:latin typeface="+mj-lt"/>
                <a:ea typeface="+mj-ea"/>
                <a:cs typeface="+mj-cs"/>
              </a:rPr>
              <a:t>Purpose of Information Exchange</a:t>
            </a:r>
            <a:endParaRPr lang="en-US" sz="2000" b="1" kern="0" dirty="0">
              <a:solidFill>
                <a:schemeClr val="bg1"/>
              </a:solidFill>
              <a:latin typeface="+mj-lt"/>
              <a:ea typeface="+mj-ea"/>
              <a:cs typeface="+mj-cs"/>
            </a:endParaRPr>
          </a:p>
        </p:txBody>
      </p:sp>
      <p:grpSp>
        <p:nvGrpSpPr>
          <p:cNvPr id="5" name="Group 15"/>
          <p:cNvGrpSpPr>
            <a:grpSpLocks/>
          </p:cNvGrpSpPr>
          <p:nvPr/>
        </p:nvGrpSpPr>
        <p:grpSpPr bwMode="auto">
          <a:xfrm>
            <a:off x="2817812" y="5181600"/>
            <a:ext cx="6705600" cy="990600"/>
            <a:chOff x="1295400" y="5181600"/>
            <a:chExt cx="6705600" cy="990600"/>
          </a:xfrm>
        </p:grpSpPr>
        <p:sp>
          <p:nvSpPr>
            <p:cNvPr id="47112" name="Rounded Rectangle 13"/>
            <p:cNvSpPr>
              <a:spLocks noChangeArrowheads="1"/>
            </p:cNvSpPr>
            <p:nvPr/>
          </p:nvSpPr>
          <p:spPr bwMode="auto">
            <a:xfrm>
              <a:off x="1295400" y="5181600"/>
              <a:ext cx="6629400" cy="990600"/>
            </a:xfrm>
            <a:prstGeom prst="roundRect">
              <a:avLst>
                <a:gd name="adj" fmla="val 16667"/>
              </a:avLst>
            </a:prstGeom>
            <a:solidFill>
              <a:schemeClr val="bg2"/>
            </a:solidFill>
            <a:ln w="12700">
              <a:solidFill>
                <a:schemeClr val="tx1"/>
              </a:solidFill>
              <a:round/>
              <a:headEnd type="none" w="sm" len="sm"/>
              <a:tailEnd type="none" w="sm" len="sm"/>
            </a:ln>
          </p:spPr>
          <p:txBody>
            <a:bodyPr/>
            <a:lstStyle>
              <a:lvl1pPr>
                <a:spcBef>
                  <a:spcPct val="20000"/>
                </a:spcBef>
                <a:buChar char="•"/>
                <a:defRPr sz="28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eaLnBrk="1" hangingPunct="1">
                <a:spcBef>
                  <a:spcPct val="0"/>
                </a:spcBef>
                <a:buFontTx/>
                <a:buNone/>
              </a:pPr>
              <a:endParaRPr lang="en-CA" altLang="en-US" sz="1800">
                <a:latin typeface="Tahoma" panose="020B0604030504040204" pitchFamily="34" charset="0"/>
              </a:endParaRPr>
            </a:p>
          </p:txBody>
        </p:sp>
        <p:sp>
          <p:nvSpPr>
            <p:cNvPr id="47113" name="TextBox 14"/>
            <p:cNvSpPr txBox="1">
              <a:spLocks noChangeArrowheads="1"/>
            </p:cNvSpPr>
            <p:nvPr/>
          </p:nvSpPr>
          <p:spPr bwMode="auto">
            <a:xfrm>
              <a:off x="1447800" y="5257800"/>
              <a:ext cx="65532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gn="ctr" eaLnBrk="1" hangingPunct="1">
                <a:spcBef>
                  <a:spcPct val="0"/>
                </a:spcBef>
                <a:buFontTx/>
                <a:buNone/>
              </a:pPr>
              <a:r>
                <a:rPr lang="en-CA" altLang="en-US" sz="2400">
                  <a:solidFill>
                    <a:schemeClr val="bg1"/>
                  </a:solidFill>
                  <a:latin typeface="Tahoma" panose="020B0604030504040204" pitchFamily="34" charset="0"/>
                </a:rPr>
                <a:t>What do we know about the outcomes of the very elderly critically ill patient?</a:t>
              </a:r>
            </a:p>
          </p:txBody>
        </p:sp>
      </p:grpSp>
      <p:sp>
        <p:nvSpPr>
          <p:cNvPr id="47111" name="Slide Number Placeholder 16"/>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spcBef>
                <a:spcPct val="0"/>
              </a:spcBef>
              <a:buFontTx/>
              <a:buNone/>
            </a:pPr>
            <a:fld id="{C912F083-81E7-45AE-9D23-3350E6B19776}" type="slidenum">
              <a:rPr lang="en-US" altLang="en-US" sz="1400"/>
              <a:pPr>
                <a:spcBef>
                  <a:spcPct val="0"/>
                </a:spcBef>
                <a:buFontTx/>
                <a:buNone/>
              </a:pPr>
              <a:t>59</a:t>
            </a:fld>
            <a:endParaRPr lang="en-US" altLang="en-US" sz="1400"/>
          </a:p>
        </p:txBody>
      </p:sp>
    </p:spTree>
    <p:extLst>
      <p:ext uri="{BB962C8B-B14F-4D97-AF65-F5344CB8AC3E}">
        <p14:creationId xmlns:p14="http://schemas.microsoft.com/office/powerpoint/2010/main" val="1876417906"/>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easurement.jpg"/>
          <p:cNvPicPr>
            <a:picLocks noChangeAspect="1"/>
          </p:cNvPicPr>
          <p:nvPr/>
        </p:nvPicPr>
        <p:blipFill>
          <a:blip r:embed="rId4" cstate="print">
            <a:lum bright="-55000"/>
          </a:blip>
          <a:srcRect/>
          <a:stretch>
            <a:fillRect/>
          </a:stretch>
        </p:blipFill>
        <p:spPr bwMode="ltGray">
          <a:xfrm>
            <a:off x="1201994" y="192976"/>
            <a:ext cx="9007218" cy="5671326"/>
          </a:xfrm>
          <a:prstGeom prst="rect">
            <a:avLst/>
          </a:prstGeom>
          <a:ln w="6350">
            <a:solidFill>
              <a:srgbClr val="1AA4D5"/>
            </a:solidFill>
          </a:ln>
          <a:effectLst/>
        </p:spPr>
      </p:pic>
      <p:sp>
        <p:nvSpPr>
          <p:cNvPr id="27651" name="TextBox 1"/>
          <p:cNvSpPr txBox="1">
            <a:spLocks noChangeArrowheads="1"/>
          </p:cNvSpPr>
          <p:nvPr/>
        </p:nvSpPr>
        <p:spPr bwMode="white">
          <a:xfrm>
            <a:off x="1522412" y="1444999"/>
            <a:ext cx="9144000" cy="2677656"/>
          </a:xfrm>
          <a:prstGeom prst="rect">
            <a:avLst/>
          </a:prstGeom>
          <a:noFill/>
          <a:ln w="9525">
            <a:noFill/>
            <a:miter lim="800000"/>
            <a:headEnd/>
            <a:tailEnd/>
          </a:ln>
        </p:spPr>
        <p:txBody>
          <a:bodyPr wrap="square" anchor="ctr">
            <a:spAutoFit/>
          </a:bodyPr>
          <a:lstStyle/>
          <a:p>
            <a:pPr defTabSz="457200">
              <a:lnSpc>
                <a:spcPct val="85000"/>
              </a:lnSpc>
            </a:pPr>
            <a:r>
              <a:rPr lang="en-CA" sz="3600" b="1" dirty="0">
                <a:solidFill>
                  <a:schemeClr val="bg1"/>
                </a:solidFill>
                <a:latin typeface="Calibri"/>
                <a:cs typeface="Calibri"/>
              </a:rPr>
              <a:t>When performance is measured, </a:t>
            </a:r>
            <a:br>
              <a:rPr lang="en-CA" sz="3600" b="1" dirty="0">
                <a:solidFill>
                  <a:schemeClr val="bg1"/>
                </a:solidFill>
                <a:latin typeface="Calibri"/>
                <a:cs typeface="Calibri"/>
              </a:rPr>
            </a:br>
            <a:r>
              <a:rPr lang="en-CA" sz="3600" b="1" dirty="0">
                <a:solidFill>
                  <a:schemeClr val="bg1"/>
                </a:solidFill>
                <a:latin typeface="Calibri"/>
                <a:cs typeface="Calibri"/>
              </a:rPr>
              <a:t>performance improves. </a:t>
            </a:r>
          </a:p>
          <a:p>
            <a:pPr defTabSz="457200">
              <a:lnSpc>
                <a:spcPct val="85000"/>
              </a:lnSpc>
              <a:spcBef>
                <a:spcPts val="1800"/>
              </a:spcBef>
            </a:pPr>
            <a:r>
              <a:rPr lang="en-CA" sz="3600" b="1" dirty="0">
                <a:solidFill>
                  <a:schemeClr val="bg1"/>
                </a:solidFill>
                <a:latin typeface="Calibri"/>
                <a:cs typeface="Calibri"/>
              </a:rPr>
              <a:t>When performance is </a:t>
            </a:r>
            <a:br>
              <a:rPr lang="en-CA" sz="3600" b="1" dirty="0">
                <a:solidFill>
                  <a:schemeClr val="bg1"/>
                </a:solidFill>
                <a:latin typeface="Calibri"/>
                <a:cs typeface="Calibri"/>
              </a:rPr>
            </a:br>
            <a:r>
              <a:rPr lang="en-CA" sz="3600" b="1" dirty="0">
                <a:solidFill>
                  <a:schemeClr val="bg1"/>
                </a:solidFill>
                <a:latin typeface="Calibri"/>
                <a:cs typeface="Calibri"/>
              </a:rPr>
              <a:t>measured and reported back, </a:t>
            </a:r>
            <a:br>
              <a:rPr lang="en-CA" sz="3600" b="1" dirty="0">
                <a:solidFill>
                  <a:schemeClr val="bg1"/>
                </a:solidFill>
                <a:latin typeface="Calibri"/>
                <a:cs typeface="Calibri"/>
              </a:rPr>
            </a:br>
            <a:r>
              <a:rPr lang="en-CA" sz="3600" b="1" dirty="0">
                <a:solidFill>
                  <a:schemeClr val="bg1"/>
                </a:solidFill>
                <a:latin typeface="Calibri"/>
                <a:cs typeface="Calibri"/>
              </a:rPr>
              <a:t>the rate of improvement accelerates.</a:t>
            </a:r>
          </a:p>
        </p:txBody>
      </p:sp>
      <p:sp>
        <p:nvSpPr>
          <p:cNvPr id="27652" name="TextBox 2"/>
          <p:cNvSpPr txBox="1">
            <a:spLocks noChangeArrowheads="1"/>
          </p:cNvSpPr>
          <p:nvPr/>
        </p:nvSpPr>
        <p:spPr bwMode="auto">
          <a:xfrm>
            <a:off x="8261425" y="5959724"/>
            <a:ext cx="2667000" cy="400110"/>
          </a:xfrm>
          <a:prstGeom prst="rect">
            <a:avLst/>
          </a:prstGeom>
          <a:noFill/>
          <a:ln w="9525">
            <a:noFill/>
            <a:miter lim="800000"/>
            <a:headEnd/>
            <a:tailEnd/>
          </a:ln>
        </p:spPr>
        <p:txBody>
          <a:bodyPr>
            <a:spAutoFit/>
          </a:bodyPr>
          <a:lstStyle/>
          <a:p>
            <a:pPr algn="r"/>
            <a:r>
              <a:rPr lang="en-CA" sz="2000" b="1" dirty="0">
                <a:solidFill>
                  <a:srgbClr val="012B74"/>
                </a:solidFill>
                <a:latin typeface="Arial" pitchFamily="34" charset="0"/>
                <a:cs typeface="Arial" pitchFamily="34" charset="0"/>
              </a:rPr>
              <a:t>Thomas Monson</a:t>
            </a:r>
          </a:p>
        </p:txBody>
      </p:sp>
    </p:spTree>
    <p:custDataLst>
      <p:tags r:id="rId1"/>
    </p:custDataLst>
    <p:extLst>
      <p:ext uri="{BB962C8B-B14F-4D97-AF65-F5344CB8AC3E}">
        <p14:creationId xmlns:p14="http://schemas.microsoft.com/office/powerpoint/2010/main" val="168201581"/>
      </p:ext>
    </p:extLst>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r>
              <a:rPr lang="en-US" altLang="en-US"/>
              <a:t>REALISTIC-80</a:t>
            </a:r>
            <a:br>
              <a:rPr lang="en-US" altLang="en-US"/>
            </a:br>
            <a:r>
              <a:rPr lang="en-US" altLang="en-US" sz="2000"/>
              <a:t>Overall Design</a:t>
            </a:r>
          </a:p>
        </p:txBody>
      </p:sp>
      <p:sp>
        <p:nvSpPr>
          <p:cNvPr id="48131" name="Slide Number Placeholder 10"/>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spcBef>
                <a:spcPct val="0"/>
              </a:spcBef>
              <a:buFontTx/>
              <a:buNone/>
            </a:pPr>
            <a:fld id="{7527630A-18F1-45B6-83F2-DD26392D29CD}" type="slidenum">
              <a:rPr lang="en-US" altLang="en-US" sz="1400"/>
              <a:pPr>
                <a:spcBef>
                  <a:spcPct val="0"/>
                </a:spcBef>
                <a:buFontTx/>
                <a:buNone/>
              </a:pPr>
              <a:t>60</a:t>
            </a:fld>
            <a:endParaRPr lang="en-US" altLang="en-US" sz="1400"/>
          </a:p>
        </p:txBody>
      </p:sp>
      <p:pic>
        <p:nvPicPr>
          <p:cNvPr id="48132" name="Picture 6"/>
          <p:cNvPicPr>
            <a:picLocks noChangeAspect="1" noChangeArrowheads="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913812" y="265113"/>
            <a:ext cx="1371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3" name="Oval 4"/>
          <p:cNvSpPr>
            <a:spLocks noChangeArrowheads="1"/>
          </p:cNvSpPr>
          <p:nvPr/>
        </p:nvSpPr>
        <p:spPr bwMode="auto">
          <a:xfrm>
            <a:off x="2360612" y="2505075"/>
            <a:ext cx="2133600" cy="2133600"/>
          </a:xfrm>
          <a:prstGeom prst="ellipse">
            <a:avLst/>
          </a:prstGeom>
          <a:solidFill>
            <a:schemeClr val="accent1"/>
          </a:solidFill>
          <a:ln w="12700">
            <a:solidFill>
              <a:schemeClr val="tx1"/>
            </a:solidFill>
            <a:round/>
            <a:headEnd type="none" w="sm" len="sm"/>
            <a:tailEnd type="none" w="sm" len="sm"/>
          </a:ln>
        </p:spPr>
        <p:txBody>
          <a:bodyPr/>
          <a:lstStyle>
            <a:lvl1pPr>
              <a:spcBef>
                <a:spcPct val="20000"/>
              </a:spcBef>
              <a:buChar char="•"/>
              <a:defRPr sz="28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eaLnBrk="1" hangingPunct="1">
              <a:spcBef>
                <a:spcPct val="0"/>
              </a:spcBef>
              <a:buFontTx/>
              <a:buNone/>
            </a:pPr>
            <a:endParaRPr lang="en-CA" altLang="en-US" sz="1800">
              <a:latin typeface="Tahoma" panose="020B0604030504040204" pitchFamily="34" charset="0"/>
            </a:endParaRPr>
          </a:p>
        </p:txBody>
      </p:sp>
      <p:sp>
        <p:nvSpPr>
          <p:cNvPr id="48134" name="Right Arrow 5"/>
          <p:cNvSpPr>
            <a:spLocks noChangeArrowheads="1"/>
          </p:cNvSpPr>
          <p:nvPr/>
        </p:nvSpPr>
        <p:spPr bwMode="auto">
          <a:xfrm>
            <a:off x="4494212" y="3190875"/>
            <a:ext cx="3505200" cy="609600"/>
          </a:xfrm>
          <a:prstGeom prst="rightArrow">
            <a:avLst>
              <a:gd name="adj1" fmla="val 50000"/>
              <a:gd name="adj2" fmla="val 49993"/>
            </a:avLst>
          </a:prstGeom>
          <a:solidFill>
            <a:schemeClr val="accent1"/>
          </a:solidFill>
          <a:ln w="12700">
            <a:solidFill>
              <a:schemeClr val="tx1"/>
            </a:solidFill>
            <a:round/>
            <a:headEnd type="none" w="sm" len="sm"/>
            <a:tailEnd type="none" w="sm" len="sm"/>
          </a:ln>
        </p:spPr>
        <p:txBody>
          <a:bodyPr/>
          <a:lstStyle>
            <a:lvl1pPr>
              <a:spcBef>
                <a:spcPct val="20000"/>
              </a:spcBef>
              <a:buChar char="•"/>
              <a:defRPr sz="28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eaLnBrk="1" hangingPunct="1">
              <a:spcBef>
                <a:spcPct val="0"/>
              </a:spcBef>
              <a:buFontTx/>
              <a:buNone/>
            </a:pPr>
            <a:endParaRPr lang="en-CA" altLang="en-US" sz="1800">
              <a:latin typeface="Tahoma" panose="020B0604030504040204" pitchFamily="34" charset="0"/>
            </a:endParaRPr>
          </a:p>
        </p:txBody>
      </p:sp>
      <p:sp>
        <p:nvSpPr>
          <p:cNvPr id="48135" name="TextBox 6"/>
          <p:cNvSpPr txBox="1">
            <a:spLocks noChangeArrowheads="1"/>
          </p:cNvSpPr>
          <p:nvPr/>
        </p:nvSpPr>
        <p:spPr bwMode="auto">
          <a:xfrm>
            <a:off x="2741612" y="2895601"/>
            <a:ext cx="1447800"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gn="ctr" eaLnBrk="1" hangingPunct="1">
              <a:spcBef>
                <a:spcPct val="0"/>
              </a:spcBef>
              <a:buFontTx/>
              <a:buNone/>
            </a:pPr>
            <a:r>
              <a:rPr lang="en-CA" altLang="en-US" sz="1800">
                <a:latin typeface="Tahoma" panose="020B0604030504040204" pitchFamily="34" charset="0"/>
              </a:rPr>
              <a:t>610 Enrolled</a:t>
            </a:r>
          </a:p>
          <a:p>
            <a:pPr algn="ctr" eaLnBrk="1" hangingPunct="1">
              <a:spcBef>
                <a:spcPct val="0"/>
              </a:spcBef>
              <a:buFontTx/>
              <a:buNone/>
            </a:pPr>
            <a:r>
              <a:rPr lang="en-CA" altLang="en-US" sz="1800">
                <a:latin typeface="Tahoma" panose="020B0604030504040204" pitchFamily="34" charset="0"/>
              </a:rPr>
              <a:t>ICU 80+ Patients and their families</a:t>
            </a:r>
          </a:p>
        </p:txBody>
      </p:sp>
      <p:sp>
        <p:nvSpPr>
          <p:cNvPr id="2" name="TextBox 7"/>
          <p:cNvSpPr txBox="1">
            <a:spLocks noChangeArrowheads="1"/>
          </p:cNvSpPr>
          <p:nvPr/>
        </p:nvSpPr>
        <p:spPr bwMode="auto">
          <a:xfrm>
            <a:off x="8075612" y="3163888"/>
            <a:ext cx="1905000" cy="646112"/>
          </a:xfrm>
          <a:prstGeom prst="rect">
            <a:avLst/>
          </a:prstGeom>
          <a:noFill/>
          <a:ln w="9525">
            <a:solidFill>
              <a:schemeClr val="accent5">
                <a:lumMod val="50000"/>
              </a:schemeClr>
            </a:solidFill>
            <a:miter lim="800000"/>
            <a:headEnd/>
            <a:tailEnd/>
          </a:ln>
        </p:spPr>
        <p:txBody>
          <a:bodyPr>
            <a:spAutoFit/>
          </a:bodyPr>
          <a:lstStyle/>
          <a:p>
            <a:pPr algn="ctr" eaLnBrk="1" hangingPunct="1">
              <a:defRPr/>
            </a:pPr>
            <a:r>
              <a:rPr lang="en-CA" altLang="en-US" dirty="0">
                <a:solidFill>
                  <a:schemeClr val="tx2"/>
                </a:solidFill>
                <a:latin typeface="Tahoma" pitchFamily="34" charset="0"/>
              </a:rPr>
              <a:t>3,6,9,12 Month Outcomes</a:t>
            </a:r>
          </a:p>
        </p:txBody>
      </p:sp>
      <p:sp>
        <p:nvSpPr>
          <p:cNvPr id="48137" name="TextBox 7"/>
          <p:cNvSpPr txBox="1">
            <a:spLocks noChangeArrowheads="1"/>
          </p:cNvSpPr>
          <p:nvPr/>
        </p:nvSpPr>
        <p:spPr bwMode="auto">
          <a:xfrm>
            <a:off x="4418012" y="2057401"/>
            <a:ext cx="32004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eaLnBrk="1" hangingPunct="1">
              <a:spcBef>
                <a:spcPct val="0"/>
              </a:spcBef>
              <a:buFontTx/>
              <a:buNone/>
            </a:pPr>
            <a:r>
              <a:rPr lang="en-CA" altLang="en-US" sz="1800" i="1">
                <a:solidFill>
                  <a:schemeClr val="tx2"/>
                </a:solidFill>
                <a:latin typeface="Tahoma" panose="020B0604030504040204" pitchFamily="34" charset="0"/>
              </a:rPr>
              <a:t>All 80+ admitted to participating ICU &gt;24 hrs and had a family member present</a:t>
            </a:r>
          </a:p>
        </p:txBody>
      </p:sp>
      <p:sp>
        <p:nvSpPr>
          <p:cNvPr id="48138" name="TextBox 1"/>
          <p:cNvSpPr txBox="1">
            <a:spLocks noChangeArrowheads="1"/>
          </p:cNvSpPr>
          <p:nvPr/>
        </p:nvSpPr>
        <p:spPr bwMode="auto">
          <a:xfrm>
            <a:off x="2284412" y="5962650"/>
            <a:ext cx="7924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spcBef>
                <a:spcPct val="0"/>
              </a:spcBef>
              <a:buFontTx/>
              <a:buNone/>
            </a:pPr>
            <a:r>
              <a:rPr lang="en-CA" altLang="en-US" sz="1800">
                <a:solidFill>
                  <a:schemeClr val="tx2"/>
                </a:solidFill>
                <a:latin typeface="Tahoma" panose="020B0604030504040204" pitchFamily="34" charset="0"/>
              </a:rPr>
              <a:t>Heyland Crit Care Med 2015; Palliative Med 2015; Intensive Care Med 2016</a:t>
            </a:r>
          </a:p>
        </p:txBody>
      </p:sp>
      <p:sp>
        <p:nvSpPr>
          <p:cNvPr id="48139" name="TextBox 1"/>
          <p:cNvSpPr txBox="1">
            <a:spLocks noChangeArrowheads="1"/>
          </p:cNvSpPr>
          <p:nvPr/>
        </p:nvSpPr>
        <p:spPr bwMode="auto">
          <a:xfrm>
            <a:off x="2436812" y="4867276"/>
            <a:ext cx="22860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tabLst>
                <a:tab pos="361950" algn="l"/>
              </a:tabLst>
              <a:defRPr sz="28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Char char="–"/>
              <a:tabLst>
                <a:tab pos="361950" algn="l"/>
              </a:tabLst>
              <a:defRPr sz="24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tabLst>
                <a:tab pos="361950" algn="l"/>
              </a:tabLst>
              <a:defRPr sz="20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tabLst>
                <a:tab pos="361950" algn="l"/>
              </a:tabLst>
              <a:defRPr>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tabLst>
                <a:tab pos="361950" algn="l"/>
              </a:tabLst>
              <a:defRPr>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tabLst>
                <a:tab pos="361950" algn="l"/>
              </a:tabLst>
              <a:defRPr>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tabLst>
                <a:tab pos="361950" algn="l"/>
              </a:tabLst>
              <a:defRPr>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tabLst>
                <a:tab pos="361950" algn="l"/>
              </a:tabLst>
              <a:defRPr>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tabLst>
                <a:tab pos="361950" algn="l"/>
              </a:tabLst>
              <a:defRPr>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spcBef>
                <a:spcPct val="0"/>
              </a:spcBef>
              <a:buFontTx/>
              <a:buNone/>
            </a:pPr>
            <a:r>
              <a:rPr lang="en-CA" altLang="en-US" sz="1800" i="1">
                <a:solidFill>
                  <a:schemeClr val="tx2"/>
                </a:solidFill>
                <a:latin typeface="Tahoma" panose="020B0604030504040204" pitchFamily="34" charset="0"/>
              </a:rPr>
              <a:t>Inclusion criteria:</a:t>
            </a:r>
            <a:br>
              <a:rPr lang="en-CA" altLang="en-US" sz="1800" i="1">
                <a:solidFill>
                  <a:schemeClr val="tx2"/>
                </a:solidFill>
                <a:latin typeface="Tahoma" panose="020B0604030504040204" pitchFamily="34" charset="0"/>
              </a:rPr>
            </a:br>
            <a:r>
              <a:rPr lang="en-CA" altLang="en-US" sz="1800" i="1">
                <a:solidFill>
                  <a:schemeClr val="tx2"/>
                </a:solidFill>
                <a:latin typeface="Tahoma" panose="020B0604030504040204" pitchFamily="34" charset="0"/>
              </a:rPr>
              <a:t>	&gt;24 hrs in ICU</a:t>
            </a:r>
          </a:p>
          <a:p>
            <a:pPr>
              <a:spcBef>
                <a:spcPct val="0"/>
              </a:spcBef>
              <a:buFontTx/>
              <a:buNone/>
            </a:pPr>
            <a:r>
              <a:rPr lang="en-CA" altLang="en-US" sz="1800" i="1">
                <a:solidFill>
                  <a:schemeClr val="tx2"/>
                </a:solidFill>
                <a:latin typeface="Tahoma" panose="020B0604030504040204" pitchFamily="34" charset="0"/>
              </a:rPr>
              <a:t>	Family present</a:t>
            </a:r>
          </a:p>
        </p:txBody>
      </p:sp>
    </p:spTree>
    <p:extLst>
      <p:ext uri="{BB962C8B-B14F-4D97-AF65-F5344CB8AC3E}">
        <p14:creationId xmlns:p14="http://schemas.microsoft.com/office/powerpoint/2010/main" val="2042131968"/>
      </p:ext>
    </p:extLst>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r>
              <a:rPr lang="en-US" altLang="en-US" smtClean="0"/>
              <a:t>Conclusions (1)</a:t>
            </a:r>
          </a:p>
        </p:txBody>
      </p:sp>
      <p:sp>
        <p:nvSpPr>
          <p:cNvPr id="49155" name="Rectangle 3"/>
          <p:cNvSpPr>
            <a:spLocks noGrp="1" noChangeArrowheads="1"/>
          </p:cNvSpPr>
          <p:nvPr>
            <p:ph type="body" sz="half" idx="1"/>
          </p:nvPr>
        </p:nvSpPr>
        <p:spPr>
          <a:xfrm>
            <a:off x="2208212" y="1981200"/>
            <a:ext cx="8229600" cy="4114800"/>
          </a:xfrm>
        </p:spPr>
        <p:txBody>
          <a:bodyPr/>
          <a:lstStyle/>
          <a:p>
            <a:pPr>
              <a:lnSpc>
                <a:spcPct val="90000"/>
              </a:lnSpc>
            </a:pPr>
            <a:r>
              <a:rPr lang="en-GB" altLang="en-US" sz="2400"/>
              <a:t>One in four very elderly patients who are admitted to ICU will die in hospital; many after a prolonged stay in ICU. </a:t>
            </a:r>
          </a:p>
          <a:p>
            <a:pPr>
              <a:lnSpc>
                <a:spcPct val="90000"/>
              </a:lnSpc>
            </a:pPr>
            <a:r>
              <a:rPr lang="en-US" altLang="en-US" sz="2400"/>
              <a:t>V</a:t>
            </a:r>
            <a:r>
              <a:rPr lang="en-GB" altLang="en-US" sz="2400"/>
              <a:t>ery elderly patients admitted to ICU have a low probability of being alive and returning to prior levels of physical function at 12 months. </a:t>
            </a:r>
          </a:p>
          <a:p>
            <a:pPr>
              <a:lnSpc>
                <a:spcPct val="90000"/>
              </a:lnSpc>
            </a:pPr>
            <a:r>
              <a:rPr lang="en-GB" altLang="en-US" sz="2400"/>
              <a:t>Baseline PF and Frailty Index are significant risk factors and consideration should be given to routinely measuring them in older patients admitted to ICU in addition to traditional measure describing the acute illness. </a:t>
            </a:r>
          </a:p>
          <a:p>
            <a:pPr>
              <a:lnSpc>
                <a:spcPct val="90000"/>
              </a:lnSpc>
              <a:buFont typeface="Wingdings" panose="05000000000000000000" pitchFamily="2" charset="2"/>
              <a:buChar char="Ø"/>
            </a:pPr>
            <a:endParaRPr lang="en-US" altLang="en-US" sz="2400"/>
          </a:p>
        </p:txBody>
      </p:sp>
      <p:sp>
        <p:nvSpPr>
          <p:cNvPr id="49156" name="Slide Number Placeholder 3"/>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spcBef>
                <a:spcPct val="0"/>
              </a:spcBef>
              <a:buFontTx/>
              <a:buNone/>
            </a:pPr>
            <a:fld id="{B254641C-6F77-4449-A94A-BCC1E45C2B54}" type="slidenum">
              <a:rPr lang="en-US" altLang="en-US" sz="1400"/>
              <a:pPr>
                <a:spcBef>
                  <a:spcPct val="0"/>
                </a:spcBef>
                <a:buFontTx/>
                <a:buNone/>
              </a:pPr>
              <a:t>61</a:t>
            </a:fld>
            <a:endParaRPr lang="en-US" altLang="en-US" sz="1400"/>
          </a:p>
        </p:txBody>
      </p:sp>
    </p:spTree>
    <p:extLst>
      <p:ext uri="{BB962C8B-B14F-4D97-AF65-F5344CB8AC3E}">
        <p14:creationId xmlns:p14="http://schemas.microsoft.com/office/powerpoint/2010/main" val="1109964585"/>
      </p:ext>
    </p:extLst>
  </p:cSld>
  <p:clrMapOvr>
    <a:masterClrMapping/>
  </p:clrMapOvr>
  <p:transition spd="slow"/>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3"/>
          <p:cNvSpPr>
            <a:spLocks noGrp="1" noChangeArrowheads="1"/>
          </p:cNvSpPr>
          <p:nvPr>
            <p:ph type="body" sz="half" idx="1"/>
          </p:nvPr>
        </p:nvSpPr>
        <p:spPr>
          <a:xfrm>
            <a:off x="2132012" y="1425576"/>
            <a:ext cx="8229600" cy="3756025"/>
          </a:xfrm>
        </p:spPr>
        <p:txBody>
          <a:bodyPr/>
          <a:lstStyle/>
          <a:p>
            <a:pPr>
              <a:lnSpc>
                <a:spcPct val="90000"/>
              </a:lnSpc>
            </a:pPr>
            <a:r>
              <a:rPr lang="en-CA" altLang="en-US" sz="2400"/>
              <a:t>There is incongruity between family members’ values and preferences for end of life care of their very elderly relatives and the actual care received. </a:t>
            </a:r>
          </a:p>
          <a:p>
            <a:pPr>
              <a:lnSpc>
                <a:spcPct val="90000"/>
              </a:lnSpc>
            </a:pPr>
            <a:r>
              <a:rPr lang="en-CA" altLang="en-US" sz="2400"/>
              <a:t>Deficiencies in communication and decision-making may be associated with non-beneficial and prolonged use of life-sustaining treatments in very elderly critically ill patients, many of whom ultimately die. </a:t>
            </a:r>
          </a:p>
          <a:p>
            <a:pPr>
              <a:lnSpc>
                <a:spcPct val="90000"/>
              </a:lnSpc>
            </a:pPr>
            <a:r>
              <a:rPr lang="en-GB" altLang="en-US" sz="2400"/>
              <a:t>These findings raise concerns about the quality of care provided to these patients and their families at the end of life.</a:t>
            </a:r>
            <a:endParaRPr lang="en-CA" altLang="en-US" sz="2400"/>
          </a:p>
          <a:p>
            <a:pPr>
              <a:lnSpc>
                <a:spcPct val="90000"/>
              </a:lnSpc>
              <a:buFont typeface="Wingdings" panose="05000000000000000000" pitchFamily="2" charset="2"/>
              <a:buChar char="Ø"/>
            </a:pPr>
            <a:endParaRPr lang="en-CA" altLang="en-US" sz="2400"/>
          </a:p>
          <a:p>
            <a:pPr>
              <a:lnSpc>
                <a:spcPct val="90000"/>
              </a:lnSpc>
              <a:buFont typeface="Wingdings" panose="05000000000000000000" pitchFamily="2" charset="2"/>
              <a:buChar char="Ø"/>
            </a:pPr>
            <a:endParaRPr lang="en-CA" altLang="en-US" sz="2400"/>
          </a:p>
          <a:p>
            <a:pPr>
              <a:lnSpc>
                <a:spcPct val="90000"/>
              </a:lnSpc>
              <a:buFont typeface="Wingdings" panose="05000000000000000000" pitchFamily="2" charset="2"/>
              <a:buChar char="Ø"/>
            </a:pPr>
            <a:endParaRPr lang="en-US" altLang="en-US" sz="2400"/>
          </a:p>
        </p:txBody>
      </p:sp>
      <p:sp>
        <p:nvSpPr>
          <p:cNvPr id="2" name="TextBox 1"/>
          <p:cNvSpPr txBox="1">
            <a:spLocks noChangeArrowheads="1"/>
          </p:cNvSpPr>
          <p:nvPr/>
        </p:nvSpPr>
        <p:spPr bwMode="auto">
          <a:xfrm>
            <a:off x="2284412" y="5111750"/>
            <a:ext cx="7772400" cy="984250"/>
          </a:xfrm>
          <a:prstGeom prst="rect">
            <a:avLst/>
          </a:prstGeom>
          <a:solidFill>
            <a:schemeClr val="accent1"/>
          </a:solidFill>
          <a:ln w="9525">
            <a:solidFill>
              <a:schemeClr val="accent1"/>
            </a:solidFill>
            <a:miter lim="800000"/>
            <a:headEnd/>
            <a:tailEnd/>
          </a:ln>
        </p:spPr>
        <p:txBody>
          <a:bodyPr>
            <a:spAutoFit/>
          </a:bodyPr>
          <a:lstStyle>
            <a:lvl1pPr>
              <a:spcBef>
                <a:spcPct val="20000"/>
              </a:spcBef>
              <a:buChar char="•"/>
              <a:defRPr sz="28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spcBef>
                <a:spcPct val="0"/>
              </a:spcBef>
              <a:buFontTx/>
              <a:buNone/>
            </a:pPr>
            <a:r>
              <a:rPr lang="en-CA" altLang="en-US" sz="2000"/>
              <a:t>“My Dad died in the ICU. No one told me how serious he was. I wasn’t really ready for it.”</a:t>
            </a:r>
          </a:p>
          <a:p>
            <a:pPr>
              <a:spcBef>
                <a:spcPct val="0"/>
              </a:spcBef>
              <a:buFontTx/>
              <a:buNone/>
            </a:pPr>
            <a:r>
              <a:rPr lang="en-CA" altLang="en-US" sz="1800" i="1"/>
              <a:t>						Family member</a:t>
            </a:r>
            <a:endParaRPr lang="en-CA" altLang="en-US" sz="1800"/>
          </a:p>
        </p:txBody>
      </p:sp>
      <p:sp>
        <p:nvSpPr>
          <p:cNvPr id="50180" name="Slide Number Placeholder 4"/>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spcBef>
                <a:spcPct val="0"/>
              </a:spcBef>
              <a:buFontTx/>
              <a:buNone/>
            </a:pPr>
            <a:fld id="{62E5B21C-6B96-4051-8500-F75203B997CA}" type="slidenum">
              <a:rPr lang="en-US" altLang="en-US" sz="1400"/>
              <a:pPr>
                <a:spcBef>
                  <a:spcPct val="0"/>
                </a:spcBef>
                <a:buFontTx/>
                <a:buNone/>
              </a:pPr>
              <a:t>62</a:t>
            </a:fld>
            <a:endParaRPr lang="en-US" altLang="en-US" sz="1400"/>
          </a:p>
        </p:txBody>
      </p:sp>
      <p:sp>
        <p:nvSpPr>
          <p:cNvPr id="6" name="Rectangle 2"/>
          <p:cNvSpPr txBox="1">
            <a:spLocks noChangeArrowheads="1"/>
          </p:cNvSpPr>
          <p:nvPr/>
        </p:nvSpPr>
        <p:spPr bwMode="auto">
          <a:xfrm>
            <a:off x="1979612" y="228600"/>
            <a:ext cx="8229600" cy="1143000"/>
          </a:xfrm>
          <a:prstGeom prst="rect">
            <a:avLst/>
          </a:prstGeom>
          <a:noFill/>
          <a:ln w="9525">
            <a:noFill/>
            <a:miter lim="800000"/>
            <a:headEnd/>
            <a:tailEnd/>
          </a:ln>
        </p:spPr>
        <p:txBody>
          <a:bodyPr anchor="ctr"/>
          <a:lstStyle/>
          <a:p>
            <a:pPr algn="ctr">
              <a:defRPr/>
            </a:pPr>
            <a:r>
              <a:rPr lang="en-US" altLang="en-US" sz="3600" kern="0" dirty="0">
                <a:solidFill>
                  <a:schemeClr val="tx2"/>
                </a:solidFill>
                <a:latin typeface="+mj-lt"/>
                <a:ea typeface="+mj-ea"/>
                <a:cs typeface="+mj-cs"/>
              </a:rPr>
              <a:t>Conclusions (2)</a:t>
            </a:r>
          </a:p>
        </p:txBody>
      </p:sp>
    </p:spTree>
    <p:extLst>
      <p:ext uri="{BB962C8B-B14F-4D97-AF65-F5344CB8AC3E}">
        <p14:creationId xmlns:p14="http://schemas.microsoft.com/office/powerpoint/2010/main" val="4690796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descr="D:\WorkDownloads\ICU_Workbook.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522412" y="-28575"/>
            <a:ext cx="9144000" cy="696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3" name="TextBox 1"/>
          <p:cNvSpPr txBox="1">
            <a:spLocks noChangeArrowheads="1"/>
          </p:cNvSpPr>
          <p:nvPr/>
        </p:nvSpPr>
        <p:spPr bwMode="auto">
          <a:xfrm>
            <a:off x="4256087" y="-28575"/>
            <a:ext cx="2286000" cy="3381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spcBef>
                <a:spcPct val="0"/>
              </a:spcBef>
              <a:buFontTx/>
              <a:buNone/>
            </a:pPr>
            <a:r>
              <a:rPr lang="en-CA" altLang="en-US" sz="1600"/>
              <a:t>www.myicuguide.ca</a:t>
            </a:r>
          </a:p>
        </p:txBody>
      </p:sp>
      <p:pic>
        <p:nvPicPr>
          <p:cNvPr id="51204" name="Picture 5"/>
          <p:cNvPicPr>
            <a:picLocks noChangeAspect="1" noChangeArrowheads="1"/>
          </p:cNvPicPr>
          <p:nvPr/>
        </p:nvPicPr>
        <p:blipFill>
          <a:blip r:embed="rId4">
            <a:extLst>
              <a:ext uri="{28A0092B-C50C-407E-A947-70E740481C1C}">
                <a14:useLocalDpi xmlns:a14="http://schemas.microsoft.com/office/drawing/2010/main" val="0"/>
              </a:ext>
            </a:extLst>
          </a:blip>
          <a:srcRect l="50000" t="42397" r="30284" b="28801"/>
          <a:stretch>
            <a:fillRect/>
          </a:stretch>
        </p:blipFill>
        <p:spPr bwMode="auto">
          <a:xfrm>
            <a:off x="6146800" y="2209800"/>
            <a:ext cx="2717800" cy="2381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3948224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p:cNvPicPr>
            <a:picLocks noChangeAspect="1" noChangeArrowheads="1"/>
          </p:cNvPicPr>
          <p:nvPr/>
        </p:nvPicPr>
        <p:blipFill>
          <a:blip r:embed="rId2">
            <a:extLst>
              <a:ext uri="{28A0092B-C50C-407E-A947-70E740481C1C}">
                <a14:useLocalDpi xmlns:a14="http://schemas.microsoft.com/office/drawing/2010/main" val="0"/>
              </a:ext>
            </a:extLst>
          </a:blip>
          <a:srcRect l="30386" t="17352" r="40819" b="20547"/>
          <a:stretch>
            <a:fillRect/>
          </a:stretch>
        </p:blipFill>
        <p:spPr bwMode="auto">
          <a:xfrm>
            <a:off x="1522412" y="0"/>
            <a:ext cx="525780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ed Rectangle 3"/>
          <p:cNvSpPr/>
          <p:nvPr/>
        </p:nvSpPr>
        <p:spPr>
          <a:xfrm>
            <a:off x="1522412" y="0"/>
            <a:ext cx="2057400" cy="381000"/>
          </a:xfrm>
          <a:prstGeom prst="round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pic>
        <p:nvPicPr>
          <p:cNvPr id="75779" name="Picture 3"/>
          <p:cNvPicPr>
            <a:picLocks noChangeAspect="1" noChangeArrowheads="1"/>
          </p:cNvPicPr>
          <p:nvPr/>
        </p:nvPicPr>
        <p:blipFill>
          <a:blip r:embed="rId3">
            <a:extLst>
              <a:ext uri="{28A0092B-C50C-407E-A947-70E740481C1C}">
                <a14:useLocalDpi xmlns:a14="http://schemas.microsoft.com/office/drawing/2010/main" val="0"/>
              </a:ext>
            </a:extLst>
          </a:blip>
          <a:srcRect l="29836" t="49315" r="40331" b="29680"/>
          <a:stretch>
            <a:fillRect/>
          </a:stretch>
        </p:blipFill>
        <p:spPr bwMode="auto">
          <a:xfrm>
            <a:off x="4186238" y="304800"/>
            <a:ext cx="6251575" cy="2662238"/>
          </a:xfrm>
          <a:prstGeom prst="rect">
            <a:avLst/>
          </a:prstGeom>
          <a:noFill/>
          <a:ln w="9525">
            <a:solidFill>
              <a:srgbClr val="FFC000"/>
            </a:solidFill>
            <a:miter lim="800000"/>
            <a:headEnd/>
            <a:tailEnd/>
          </a:ln>
          <a:extLst>
            <a:ext uri="{909E8E84-426E-40DD-AFC4-6F175D3DCCD1}">
              <a14:hiddenFill xmlns:a14="http://schemas.microsoft.com/office/drawing/2010/main">
                <a:solidFill>
                  <a:srgbClr val="FFFFFF"/>
                </a:solidFill>
              </a14:hiddenFill>
            </a:ext>
          </a:extLst>
        </p:spPr>
      </p:pic>
      <p:sp>
        <p:nvSpPr>
          <p:cNvPr id="6" name="Oval 5"/>
          <p:cNvSpPr/>
          <p:nvPr/>
        </p:nvSpPr>
        <p:spPr>
          <a:xfrm>
            <a:off x="1522412" y="4267200"/>
            <a:ext cx="5867400" cy="2590800"/>
          </a:xfrm>
          <a:prstGeom prst="ellipse">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cxnSp>
        <p:nvCxnSpPr>
          <p:cNvPr id="8" name="Straight Arrow Connector 7"/>
          <p:cNvCxnSpPr>
            <a:stCxn id="6" idx="0"/>
          </p:cNvCxnSpPr>
          <p:nvPr/>
        </p:nvCxnSpPr>
        <p:spPr>
          <a:xfrm flipV="1">
            <a:off x="4456113" y="2967038"/>
            <a:ext cx="2855913" cy="1300162"/>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a:spLocks noChangeArrowheads="1"/>
          </p:cNvSpPr>
          <p:nvPr/>
        </p:nvSpPr>
        <p:spPr bwMode="auto">
          <a:xfrm>
            <a:off x="7389812" y="3276600"/>
            <a:ext cx="3048000" cy="1200150"/>
          </a:xfrm>
          <a:prstGeom prst="rect">
            <a:avLst/>
          </a:prstGeom>
          <a:noFill/>
          <a:ln w="28575">
            <a:solidFill>
              <a:srgbClr val="FFC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28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spcBef>
                <a:spcPct val="0"/>
              </a:spcBef>
              <a:buFontTx/>
              <a:buNone/>
            </a:pPr>
            <a:r>
              <a:rPr lang="en-US" altLang="en-US" sz="1800"/>
              <a:t>Definitions in lay terms for :</a:t>
            </a:r>
          </a:p>
          <a:p>
            <a:pPr>
              <a:spcBef>
                <a:spcPct val="0"/>
              </a:spcBef>
            </a:pPr>
            <a:r>
              <a:rPr lang="en-US" altLang="en-US" sz="1800"/>
              <a:t> 12 medical/legal terms</a:t>
            </a:r>
          </a:p>
          <a:p>
            <a:pPr>
              <a:spcBef>
                <a:spcPct val="0"/>
              </a:spcBef>
            </a:pPr>
            <a:r>
              <a:rPr lang="en-US" altLang="en-US" sz="1800"/>
              <a:t> 10 ICU roles</a:t>
            </a:r>
          </a:p>
          <a:p>
            <a:pPr>
              <a:spcBef>
                <a:spcPct val="0"/>
              </a:spcBef>
            </a:pPr>
            <a:r>
              <a:rPr lang="en-US" altLang="en-US" sz="1800"/>
              <a:t> 26 ICU treatments</a:t>
            </a:r>
            <a:endParaRPr lang="en-CA" altLang="en-US" sz="1800"/>
          </a:p>
        </p:txBody>
      </p:sp>
    </p:spTree>
    <p:extLst>
      <p:ext uri="{BB962C8B-B14F-4D97-AF65-F5344CB8AC3E}">
        <p14:creationId xmlns:p14="http://schemas.microsoft.com/office/powerpoint/2010/main" val="5987560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57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p:cNvPicPr>
            <a:picLocks noChangeAspect="1" noChangeArrowheads="1"/>
          </p:cNvPicPr>
          <p:nvPr/>
        </p:nvPicPr>
        <p:blipFill>
          <a:blip r:embed="rId2">
            <a:extLst>
              <a:ext uri="{28A0092B-C50C-407E-A947-70E740481C1C}">
                <a14:useLocalDpi xmlns:a14="http://schemas.microsoft.com/office/drawing/2010/main" val="0"/>
              </a:ext>
            </a:extLst>
          </a:blip>
          <a:srcRect l="19337" t="20091" r="37016" b="10503"/>
          <a:stretch>
            <a:fillRect/>
          </a:stretch>
        </p:blipFill>
        <p:spPr bwMode="auto">
          <a:xfrm>
            <a:off x="3579812" y="41276"/>
            <a:ext cx="7086600" cy="681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1522412" y="5867400"/>
            <a:ext cx="2362200" cy="990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5" name="Left Brace 4"/>
          <p:cNvSpPr/>
          <p:nvPr/>
        </p:nvSpPr>
        <p:spPr>
          <a:xfrm>
            <a:off x="3275012" y="3810000"/>
            <a:ext cx="457200" cy="2895600"/>
          </a:xfrm>
          <a:prstGeom prst="leftBrace">
            <a:avLst/>
          </a:prstGeom>
          <a:ln w="28575">
            <a:solidFill>
              <a:srgbClr val="FFC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CA"/>
          </a:p>
        </p:txBody>
      </p:sp>
      <p:sp>
        <p:nvSpPr>
          <p:cNvPr id="6" name="TextBox 5"/>
          <p:cNvSpPr txBox="1">
            <a:spLocks noChangeArrowheads="1"/>
          </p:cNvSpPr>
          <p:nvPr/>
        </p:nvSpPr>
        <p:spPr bwMode="auto">
          <a:xfrm>
            <a:off x="1751012" y="4876801"/>
            <a:ext cx="1295400" cy="923925"/>
          </a:xfrm>
          <a:prstGeom prst="rect">
            <a:avLst/>
          </a:prstGeom>
          <a:noFill/>
          <a:ln w="28575">
            <a:solidFill>
              <a:srgbClr val="FFC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28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gn="ctr">
              <a:spcBef>
                <a:spcPct val="0"/>
              </a:spcBef>
              <a:buFontTx/>
              <a:buNone/>
            </a:pPr>
            <a:r>
              <a:rPr lang="en-US" altLang="en-US" sz="1800"/>
              <a:t>4 tabs to scroll through</a:t>
            </a:r>
            <a:endParaRPr lang="en-CA" altLang="en-US" sz="1800"/>
          </a:p>
        </p:txBody>
      </p:sp>
      <p:sp>
        <p:nvSpPr>
          <p:cNvPr id="7" name="Rounded Rectangle 6"/>
          <p:cNvSpPr/>
          <p:nvPr/>
        </p:nvSpPr>
        <p:spPr>
          <a:xfrm>
            <a:off x="3732212" y="76200"/>
            <a:ext cx="4191000" cy="609600"/>
          </a:xfrm>
          <a:prstGeom prst="round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Tree>
    <p:extLst>
      <p:ext uri="{BB962C8B-B14F-4D97-AF65-F5344CB8AC3E}">
        <p14:creationId xmlns:p14="http://schemas.microsoft.com/office/powerpoint/2010/main" val="354300722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Number Placeholder 1"/>
          <p:cNvSpPr>
            <a:spLocks noGrp="1"/>
          </p:cNvSpPr>
          <p:nvPr>
            <p:ph type="sldNum" sz="quarter" idx="11"/>
          </p:nvPr>
        </p:nvSpPr>
        <p:spPr>
          <a:xfrm>
            <a:off x="8075612" y="6245225"/>
            <a:ext cx="21336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spcBef>
                <a:spcPct val="0"/>
              </a:spcBef>
              <a:buFontTx/>
              <a:buNone/>
            </a:pPr>
            <a:fld id="{2590FBAA-5166-4FEC-B627-3C33972A13F1}" type="slidenum">
              <a:rPr lang="en-US" altLang="en-US" sz="1400"/>
              <a:pPr>
                <a:spcBef>
                  <a:spcPct val="0"/>
                </a:spcBef>
                <a:buFontTx/>
                <a:buNone/>
              </a:pPr>
              <a:t>66</a:t>
            </a:fld>
            <a:endParaRPr lang="en-US" altLang="en-US" sz="1400"/>
          </a:p>
        </p:txBody>
      </p:sp>
      <p:pic>
        <p:nvPicPr>
          <p:cNvPr id="55299" name="Picture 2"/>
          <p:cNvPicPr>
            <a:picLocks noChangeAspect="1" noChangeArrowheads="1"/>
          </p:cNvPicPr>
          <p:nvPr/>
        </p:nvPicPr>
        <p:blipFill>
          <a:blip r:embed="rId2">
            <a:extLst>
              <a:ext uri="{28A0092B-C50C-407E-A947-70E740481C1C}">
                <a14:useLocalDpi xmlns:a14="http://schemas.microsoft.com/office/drawing/2010/main" val="0"/>
              </a:ext>
            </a:extLst>
          </a:blip>
          <a:srcRect l="23756" t="19177" r="37569" b="5023"/>
          <a:stretch>
            <a:fillRect/>
          </a:stretch>
        </p:blipFill>
        <p:spPr bwMode="auto">
          <a:xfrm>
            <a:off x="4951412" y="80964"/>
            <a:ext cx="5715000" cy="677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1522412" y="5867400"/>
            <a:ext cx="2362200" cy="990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5" name="Left Brace 4"/>
          <p:cNvSpPr/>
          <p:nvPr/>
        </p:nvSpPr>
        <p:spPr>
          <a:xfrm>
            <a:off x="4418012" y="3886200"/>
            <a:ext cx="457200" cy="2895600"/>
          </a:xfrm>
          <a:prstGeom prst="leftBrace">
            <a:avLst/>
          </a:prstGeom>
          <a:ln w="28575">
            <a:solidFill>
              <a:srgbClr val="FFC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CA"/>
          </a:p>
        </p:txBody>
      </p:sp>
      <p:sp>
        <p:nvSpPr>
          <p:cNvPr id="6" name="TextBox 5"/>
          <p:cNvSpPr txBox="1">
            <a:spLocks noChangeArrowheads="1"/>
          </p:cNvSpPr>
          <p:nvPr/>
        </p:nvSpPr>
        <p:spPr bwMode="auto">
          <a:xfrm>
            <a:off x="2894012" y="4953001"/>
            <a:ext cx="1295400" cy="923925"/>
          </a:xfrm>
          <a:prstGeom prst="rect">
            <a:avLst/>
          </a:prstGeom>
          <a:noFill/>
          <a:ln w="28575">
            <a:solidFill>
              <a:srgbClr val="FFC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28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gn="ctr">
              <a:spcBef>
                <a:spcPct val="0"/>
              </a:spcBef>
              <a:buFontTx/>
              <a:buNone/>
            </a:pPr>
            <a:r>
              <a:rPr lang="en-US" altLang="en-US" sz="1800"/>
              <a:t>6 tabs to scroll through</a:t>
            </a:r>
            <a:endParaRPr lang="en-CA" altLang="en-US" sz="1800"/>
          </a:p>
        </p:txBody>
      </p:sp>
      <p:sp>
        <p:nvSpPr>
          <p:cNvPr id="7" name="Rounded Rectangle 6"/>
          <p:cNvSpPr/>
          <p:nvPr/>
        </p:nvSpPr>
        <p:spPr>
          <a:xfrm>
            <a:off x="4799012" y="76200"/>
            <a:ext cx="2819400" cy="533400"/>
          </a:xfrm>
          <a:prstGeom prst="round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Tree>
    <p:extLst>
      <p:ext uri="{BB962C8B-B14F-4D97-AF65-F5344CB8AC3E}">
        <p14:creationId xmlns:p14="http://schemas.microsoft.com/office/powerpoint/2010/main" val="268900039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Number Placeholder 1"/>
          <p:cNvSpPr>
            <a:spLocks noGrp="1"/>
          </p:cNvSpPr>
          <p:nvPr>
            <p:ph type="sldNum" sz="quarter" idx="11"/>
          </p:nvPr>
        </p:nvSpPr>
        <p:spPr>
          <a:xfrm>
            <a:off x="8075612" y="6245225"/>
            <a:ext cx="21336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spcBef>
                <a:spcPct val="0"/>
              </a:spcBef>
              <a:buFontTx/>
              <a:buNone/>
            </a:pPr>
            <a:fld id="{52068FE2-4F2F-450D-9608-E802D6047764}" type="slidenum">
              <a:rPr lang="en-US" altLang="en-US" sz="1400"/>
              <a:pPr>
                <a:spcBef>
                  <a:spcPct val="0"/>
                </a:spcBef>
                <a:buFontTx/>
                <a:buNone/>
              </a:pPr>
              <a:t>67</a:t>
            </a:fld>
            <a:endParaRPr lang="en-US" altLang="en-US" sz="1400"/>
          </a:p>
        </p:txBody>
      </p:sp>
      <p:pic>
        <p:nvPicPr>
          <p:cNvPr id="56323" name="Picture 2"/>
          <p:cNvPicPr>
            <a:picLocks noChangeAspect="1" noChangeArrowheads="1"/>
          </p:cNvPicPr>
          <p:nvPr/>
        </p:nvPicPr>
        <p:blipFill>
          <a:blip r:embed="rId2">
            <a:extLst>
              <a:ext uri="{28A0092B-C50C-407E-A947-70E740481C1C}">
                <a14:useLocalDpi xmlns:a14="http://schemas.microsoft.com/office/drawing/2010/main" val="0"/>
              </a:ext>
            </a:extLst>
          </a:blip>
          <a:srcRect l="29834" t="17352" r="40884" b="14156"/>
          <a:stretch>
            <a:fillRect/>
          </a:stretch>
        </p:blipFill>
        <p:spPr bwMode="auto">
          <a:xfrm>
            <a:off x="1522412" y="1"/>
            <a:ext cx="4876800" cy="690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Left Brace 4"/>
          <p:cNvSpPr/>
          <p:nvPr/>
        </p:nvSpPr>
        <p:spPr>
          <a:xfrm rot="10800000">
            <a:off x="6551612" y="5791200"/>
            <a:ext cx="457200" cy="914400"/>
          </a:xfrm>
          <a:prstGeom prst="leftBrace">
            <a:avLst/>
          </a:prstGeom>
          <a:ln w="28575">
            <a:solidFill>
              <a:srgbClr val="FFC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CA"/>
          </a:p>
        </p:txBody>
      </p:sp>
      <p:sp>
        <p:nvSpPr>
          <p:cNvPr id="6" name="TextBox 5"/>
          <p:cNvSpPr txBox="1">
            <a:spLocks noChangeArrowheads="1"/>
          </p:cNvSpPr>
          <p:nvPr/>
        </p:nvSpPr>
        <p:spPr bwMode="auto">
          <a:xfrm>
            <a:off x="7161212" y="6030914"/>
            <a:ext cx="2362200" cy="369887"/>
          </a:xfrm>
          <a:prstGeom prst="rect">
            <a:avLst/>
          </a:prstGeom>
          <a:noFill/>
          <a:ln w="28575">
            <a:solidFill>
              <a:srgbClr val="FFC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28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gn="ctr">
              <a:spcBef>
                <a:spcPct val="0"/>
              </a:spcBef>
              <a:buFontTx/>
              <a:buNone/>
            </a:pPr>
            <a:r>
              <a:rPr lang="en-US" altLang="en-US" sz="1800"/>
              <a:t>Click to expand</a:t>
            </a:r>
            <a:endParaRPr lang="en-CA" altLang="en-US" sz="1800"/>
          </a:p>
        </p:txBody>
      </p:sp>
      <p:sp>
        <p:nvSpPr>
          <p:cNvPr id="7" name="Rounded Rectangle 6"/>
          <p:cNvSpPr/>
          <p:nvPr/>
        </p:nvSpPr>
        <p:spPr>
          <a:xfrm>
            <a:off x="1522412" y="0"/>
            <a:ext cx="3581400" cy="381000"/>
          </a:xfrm>
          <a:prstGeom prst="round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Tree>
    <p:extLst>
      <p:ext uri="{BB962C8B-B14F-4D97-AF65-F5344CB8AC3E}">
        <p14:creationId xmlns:p14="http://schemas.microsoft.com/office/powerpoint/2010/main" val="32061983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6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7346" name="Slide Number Placeholder 1"/>
          <p:cNvSpPr>
            <a:spLocks noGrp="1"/>
          </p:cNvSpPr>
          <p:nvPr>
            <p:ph type="sldNum" sz="quarter" idx="11"/>
          </p:nvPr>
        </p:nvSpPr>
        <p:spPr>
          <a:xfrm>
            <a:off x="8075612" y="6245225"/>
            <a:ext cx="21336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spcBef>
                <a:spcPct val="0"/>
              </a:spcBef>
              <a:buFontTx/>
              <a:buNone/>
            </a:pPr>
            <a:fld id="{A576E406-0705-4CDC-A67D-47DF4991502B}" type="slidenum">
              <a:rPr lang="en-US" altLang="en-US" sz="1400"/>
              <a:pPr>
                <a:spcBef>
                  <a:spcPct val="0"/>
                </a:spcBef>
                <a:buFontTx/>
                <a:buNone/>
              </a:pPr>
              <a:t>68</a:t>
            </a:fld>
            <a:endParaRPr lang="en-US" altLang="en-US" sz="1400"/>
          </a:p>
        </p:txBody>
      </p:sp>
      <p:pic>
        <p:nvPicPr>
          <p:cNvPr id="57347" name="Picture 2"/>
          <p:cNvPicPr>
            <a:picLocks noChangeAspect="1" noChangeArrowheads="1"/>
          </p:cNvPicPr>
          <p:nvPr/>
        </p:nvPicPr>
        <p:blipFill>
          <a:blip r:embed="rId2">
            <a:extLst>
              <a:ext uri="{28A0092B-C50C-407E-A947-70E740481C1C}">
                <a14:useLocalDpi xmlns:a14="http://schemas.microsoft.com/office/drawing/2010/main" val="0"/>
              </a:ext>
            </a:extLst>
          </a:blip>
          <a:srcRect l="29282" t="17352" r="40884" b="7764"/>
          <a:stretch>
            <a:fillRect/>
          </a:stretch>
        </p:blipFill>
        <p:spPr bwMode="auto">
          <a:xfrm>
            <a:off x="1522412" y="0"/>
            <a:ext cx="4495800" cy="682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ed Rectangle 3"/>
          <p:cNvSpPr/>
          <p:nvPr/>
        </p:nvSpPr>
        <p:spPr>
          <a:xfrm>
            <a:off x="1522412" y="0"/>
            <a:ext cx="1981200" cy="381000"/>
          </a:xfrm>
          <a:prstGeom prst="round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5" name="Left Brace 4"/>
          <p:cNvSpPr/>
          <p:nvPr/>
        </p:nvSpPr>
        <p:spPr>
          <a:xfrm rot="10800000">
            <a:off x="6170612" y="1752600"/>
            <a:ext cx="457200" cy="2971800"/>
          </a:xfrm>
          <a:prstGeom prst="leftBrace">
            <a:avLst/>
          </a:prstGeom>
          <a:ln w="28575">
            <a:solidFill>
              <a:srgbClr val="FFC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CA"/>
          </a:p>
        </p:txBody>
      </p:sp>
      <p:sp>
        <p:nvSpPr>
          <p:cNvPr id="6" name="TextBox 5"/>
          <p:cNvSpPr txBox="1">
            <a:spLocks noChangeArrowheads="1"/>
          </p:cNvSpPr>
          <p:nvPr/>
        </p:nvSpPr>
        <p:spPr bwMode="auto">
          <a:xfrm>
            <a:off x="6704012" y="3048000"/>
            <a:ext cx="2362200" cy="369888"/>
          </a:xfrm>
          <a:prstGeom prst="rect">
            <a:avLst/>
          </a:prstGeom>
          <a:noFill/>
          <a:ln w="28575">
            <a:solidFill>
              <a:srgbClr val="FFC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28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gn="ctr">
              <a:spcBef>
                <a:spcPct val="0"/>
              </a:spcBef>
              <a:buFontTx/>
              <a:buNone/>
            </a:pPr>
            <a:r>
              <a:rPr lang="en-US" altLang="en-US" sz="1800"/>
              <a:t>7 minute video</a:t>
            </a:r>
            <a:endParaRPr lang="en-CA" altLang="en-US" sz="1800"/>
          </a:p>
        </p:txBody>
      </p:sp>
    </p:spTree>
    <p:extLst>
      <p:ext uri="{BB962C8B-B14F-4D97-AF65-F5344CB8AC3E}">
        <p14:creationId xmlns:p14="http://schemas.microsoft.com/office/powerpoint/2010/main" val="13776820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Number Placeholder 1"/>
          <p:cNvSpPr>
            <a:spLocks noGrp="1"/>
          </p:cNvSpPr>
          <p:nvPr>
            <p:ph type="sldNum" sz="quarter" idx="11"/>
          </p:nvPr>
        </p:nvSpPr>
        <p:spPr>
          <a:xfrm>
            <a:off x="8532812" y="6245225"/>
            <a:ext cx="21336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spcBef>
                <a:spcPct val="0"/>
              </a:spcBef>
              <a:buFontTx/>
              <a:buNone/>
            </a:pPr>
            <a:fld id="{192F14E0-370E-4F84-9992-78518539B3DE}" type="slidenum">
              <a:rPr lang="en-US" altLang="en-US" sz="1400"/>
              <a:pPr>
                <a:spcBef>
                  <a:spcPct val="0"/>
                </a:spcBef>
                <a:buFontTx/>
                <a:buNone/>
              </a:pPr>
              <a:t>69</a:t>
            </a:fld>
            <a:endParaRPr lang="en-US" altLang="en-US" sz="1400"/>
          </a:p>
        </p:txBody>
      </p:sp>
      <p:pic>
        <p:nvPicPr>
          <p:cNvPr id="58371" name="Picture 2"/>
          <p:cNvPicPr>
            <a:picLocks noChangeAspect="1" noChangeArrowheads="1"/>
          </p:cNvPicPr>
          <p:nvPr/>
        </p:nvPicPr>
        <p:blipFill>
          <a:blip r:embed="rId2">
            <a:extLst>
              <a:ext uri="{28A0092B-C50C-407E-A947-70E740481C1C}">
                <a14:useLocalDpi xmlns:a14="http://schemas.microsoft.com/office/drawing/2010/main" val="0"/>
              </a:ext>
            </a:extLst>
          </a:blip>
          <a:srcRect l="23206" t="20091" r="24309" b="5023"/>
          <a:stretch>
            <a:fillRect/>
          </a:stretch>
        </p:blipFill>
        <p:spPr bwMode="auto">
          <a:xfrm>
            <a:off x="1522412" y="1"/>
            <a:ext cx="8001000" cy="690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ed Rectangle 3"/>
          <p:cNvSpPr/>
          <p:nvPr/>
        </p:nvSpPr>
        <p:spPr>
          <a:xfrm>
            <a:off x="1522412" y="0"/>
            <a:ext cx="2362200" cy="381000"/>
          </a:xfrm>
          <a:prstGeom prst="round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Tree>
    <p:extLst>
      <p:ext uri="{BB962C8B-B14F-4D97-AF65-F5344CB8AC3E}">
        <p14:creationId xmlns:p14="http://schemas.microsoft.com/office/powerpoint/2010/main" val="28284536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CA" sz="4400" dirty="0" smtClean="0"/>
              <a:t>A Critical Incident</a:t>
            </a:r>
            <a:endParaRPr lang="en-CA" sz="4400" dirty="0"/>
          </a:p>
        </p:txBody>
      </p:sp>
      <p:sp>
        <p:nvSpPr>
          <p:cNvPr id="3" name="Date Placeholder 2"/>
          <p:cNvSpPr>
            <a:spLocks noGrp="1"/>
          </p:cNvSpPr>
          <p:nvPr>
            <p:ph type="dt" sz="half" idx="10"/>
          </p:nvPr>
        </p:nvSpPr>
        <p:spPr/>
        <p:txBody>
          <a:bodyPr/>
          <a:lstStyle/>
          <a:p>
            <a:fld id="{C62190D7-5A76-0B4E-A22C-EA391469D6D3}" type="datetime1">
              <a:rPr lang="en-US" smtClean="0"/>
              <a:t>11/28/2018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62F1D00-BD13-4404-86B0-79703945A0A7}" type="slidenum">
              <a:rPr lang="en-US" smtClean="0"/>
              <a:t>7</a:t>
            </a:fld>
            <a:endParaRPr lang="en-US"/>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44870" y="2205037"/>
            <a:ext cx="4548545" cy="2922440"/>
          </a:xfrm>
          <a:prstGeom prst="rect">
            <a:avLst/>
          </a:prstGeom>
        </p:spPr>
      </p:pic>
    </p:spTree>
    <p:extLst>
      <p:ext uri="{BB962C8B-B14F-4D97-AF65-F5344CB8AC3E}">
        <p14:creationId xmlns:p14="http://schemas.microsoft.com/office/powerpoint/2010/main" val="2061694462"/>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1"/>
          <p:cNvPicPr>
            <a:picLocks noChangeAspect="1"/>
          </p:cNvPicPr>
          <p:nvPr/>
        </p:nvPicPr>
        <p:blipFill>
          <a:blip r:embed="rId3"/>
          <a:srcRect/>
          <a:stretch>
            <a:fillRect/>
          </a:stretch>
        </p:blipFill>
        <p:spPr bwMode="auto">
          <a:xfrm>
            <a:off x="4418012" y="152400"/>
            <a:ext cx="5486400" cy="6624638"/>
          </a:xfrm>
          <a:prstGeom prst="rect">
            <a:avLst/>
          </a:prstGeom>
          <a:noFill/>
          <a:ln w="9525">
            <a:solidFill>
              <a:schemeClr val="bg1">
                <a:lumMod val="65000"/>
              </a:schemeClr>
            </a:solidFill>
            <a:miter lim="800000"/>
            <a:headEnd/>
            <a:tailEnd/>
          </a:ln>
        </p:spPr>
      </p:pic>
      <p:sp>
        <p:nvSpPr>
          <p:cNvPr id="59395" name="TextBox 2"/>
          <p:cNvSpPr txBox="1">
            <a:spLocks noChangeArrowheads="1"/>
          </p:cNvSpPr>
          <p:nvPr/>
        </p:nvSpPr>
        <p:spPr bwMode="auto">
          <a:xfrm>
            <a:off x="1598612" y="304800"/>
            <a:ext cx="2514600" cy="1938338"/>
          </a:xfrm>
          <a:prstGeom prst="rect">
            <a:avLst/>
          </a:prstGeom>
          <a:noFill/>
          <a:ln w="9525">
            <a:solidFill>
              <a:srgbClr val="FFC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28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spcBef>
                <a:spcPct val="0"/>
              </a:spcBef>
              <a:buFontTx/>
              <a:buNone/>
            </a:pPr>
            <a:r>
              <a:rPr lang="en-CA" altLang="en-US" sz="2400"/>
              <a:t>Example of output from MY ICU Guide that would go onto medical record</a:t>
            </a:r>
          </a:p>
        </p:txBody>
      </p:sp>
      <p:sp>
        <p:nvSpPr>
          <p:cNvPr id="59396" name="Slide Number Placeholder 3"/>
          <p:cNvSpPr>
            <a:spLocks noGrp="1"/>
          </p:cNvSpPr>
          <p:nvPr>
            <p:ph type="sldNum" sz="quarter" idx="11"/>
          </p:nvPr>
        </p:nvSpPr>
        <p:spPr>
          <a:xfrm>
            <a:off x="8380412" y="6245225"/>
            <a:ext cx="21336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spcBef>
                <a:spcPct val="0"/>
              </a:spcBef>
              <a:buFontTx/>
              <a:buNone/>
            </a:pPr>
            <a:fld id="{0A45684D-45C6-4C99-AC71-28AF4D44BA77}" type="slidenum">
              <a:rPr lang="en-US" altLang="en-US" sz="1400"/>
              <a:pPr>
                <a:spcBef>
                  <a:spcPct val="0"/>
                </a:spcBef>
                <a:buFontTx/>
                <a:buNone/>
              </a:pPr>
              <a:t>70</a:t>
            </a:fld>
            <a:endParaRPr lang="en-US" altLang="en-US" sz="1400"/>
          </a:p>
        </p:txBody>
      </p:sp>
    </p:spTree>
    <p:extLst>
      <p:ext uri="{BB962C8B-B14F-4D97-AF65-F5344CB8AC3E}">
        <p14:creationId xmlns:p14="http://schemas.microsoft.com/office/powerpoint/2010/main" val="3675040322"/>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p:txBody>
          <a:bodyPr/>
          <a:lstStyle/>
          <a:p>
            <a:r>
              <a:rPr lang="en-CA" altLang="en-US" smtClean="0"/>
              <a:t>Pilot Study</a:t>
            </a:r>
          </a:p>
        </p:txBody>
      </p:sp>
      <p:sp>
        <p:nvSpPr>
          <p:cNvPr id="61443" name="Content Placeholder 2"/>
          <p:cNvSpPr>
            <a:spLocks noGrp="1"/>
          </p:cNvSpPr>
          <p:nvPr>
            <p:ph idx="1"/>
          </p:nvPr>
        </p:nvSpPr>
        <p:spPr>
          <a:xfrm>
            <a:off x="1979612" y="1493838"/>
            <a:ext cx="8229600" cy="4525962"/>
          </a:xfrm>
        </p:spPr>
        <p:txBody>
          <a:bodyPr/>
          <a:lstStyle/>
          <a:p>
            <a:r>
              <a:rPr lang="en-CA" altLang="en-US" smtClean="0"/>
              <a:t>2 sites in Pennsylvania (LJ Van Scoy)</a:t>
            </a:r>
          </a:p>
          <a:p>
            <a:r>
              <a:rPr lang="en-CA" altLang="en-US" smtClean="0"/>
              <a:t>30 families of critically ill patients</a:t>
            </a:r>
          </a:p>
          <a:p>
            <a:r>
              <a:rPr lang="en-CA" altLang="en-US" smtClean="0"/>
              <a:t>No major issues</a:t>
            </a:r>
          </a:p>
          <a:p>
            <a:pPr lvl="1"/>
            <a:r>
              <a:rPr lang="en-CA" altLang="en-US" smtClean="0">
                <a:ea typeface="Arial" panose="020B0604020202020204" pitchFamily="34" charset="0"/>
              </a:rPr>
              <a:t>Consent failure rate around 25%</a:t>
            </a:r>
          </a:p>
          <a:p>
            <a:pPr lvl="1"/>
            <a:r>
              <a:rPr lang="en-CA" altLang="en-US" smtClean="0">
                <a:ea typeface="Arial" panose="020B0604020202020204" pitchFamily="34" charset="0"/>
              </a:rPr>
              <a:t>Acceptable to families</a:t>
            </a:r>
          </a:p>
          <a:p>
            <a:pPr lvl="1"/>
            <a:r>
              <a:rPr lang="en-CA" altLang="en-US" smtClean="0">
                <a:ea typeface="Arial" panose="020B0604020202020204" pitchFamily="34" charset="0"/>
              </a:rPr>
              <a:t>Up to 2 hrs to walk thru website but ‘evaluation’ added lots of time</a:t>
            </a:r>
          </a:p>
          <a:p>
            <a:endParaRPr lang="en-CA" altLang="en-US" smtClean="0"/>
          </a:p>
        </p:txBody>
      </p:sp>
      <p:sp>
        <p:nvSpPr>
          <p:cNvPr id="4" name="TextBox 1"/>
          <p:cNvSpPr txBox="1">
            <a:spLocks noChangeArrowheads="1"/>
          </p:cNvSpPr>
          <p:nvPr/>
        </p:nvSpPr>
        <p:spPr bwMode="auto">
          <a:xfrm>
            <a:off x="2932112" y="3276601"/>
            <a:ext cx="7010400" cy="2124075"/>
          </a:xfrm>
          <a:prstGeom prst="rect">
            <a:avLst/>
          </a:prstGeom>
          <a:solidFill>
            <a:schemeClr val="accent1"/>
          </a:solidFill>
          <a:ln w="9525">
            <a:solidFill>
              <a:schemeClr val="accent1"/>
            </a:solidFill>
            <a:miter lim="800000"/>
            <a:headEnd/>
            <a:tailEnd/>
          </a:ln>
        </p:spPr>
        <p:txBody>
          <a:bodyPr>
            <a:spAutoFit/>
          </a:bodyPr>
          <a:lstStyle>
            <a:lvl1pPr>
              <a:spcBef>
                <a:spcPct val="20000"/>
              </a:spcBef>
              <a:buChar char="•"/>
              <a:defRPr sz="3200">
                <a:solidFill>
                  <a:schemeClr val="tx1"/>
                </a:solidFill>
                <a:latin typeface="Arial" pitchFamily="34" charset="0"/>
                <a:cs typeface="Arial" pitchFamily="34" charset="0"/>
              </a:defRPr>
            </a:lvl1pPr>
            <a:lvl2pPr marL="742950" indent="-285750">
              <a:spcBef>
                <a:spcPct val="20000"/>
              </a:spcBef>
              <a:buChar char="–"/>
              <a:defRPr sz="2800">
                <a:solidFill>
                  <a:schemeClr val="tx1"/>
                </a:solidFill>
                <a:latin typeface="Arial" pitchFamily="34" charset="0"/>
                <a:cs typeface="Arial" pitchFamily="34" charset="0"/>
              </a:defRPr>
            </a:lvl2pPr>
            <a:lvl3pPr marL="1143000" indent="-228600">
              <a:spcBef>
                <a:spcPct val="20000"/>
              </a:spcBef>
              <a:buChar char="•"/>
              <a:defRPr sz="2400">
                <a:solidFill>
                  <a:schemeClr val="tx1"/>
                </a:solidFill>
                <a:latin typeface="Arial" pitchFamily="34" charset="0"/>
                <a:cs typeface="Arial" pitchFamily="34" charset="0"/>
              </a:defRPr>
            </a:lvl3pPr>
            <a:lvl4pPr marL="1600200" indent="-228600">
              <a:spcBef>
                <a:spcPct val="20000"/>
              </a:spcBef>
              <a:buChar char="–"/>
              <a:defRPr sz="2000">
                <a:solidFill>
                  <a:schemeClr val="tx1"/>
                </a:solidFill>
                <a:latin typeface="Arial" pitchFamily="34" charset="0"/>
                <a:cs typeface="Arial" pitchFamily="34" charset="0"/>
              </a:defRPr>
            </a:lvl4pPr>
            <a:lvl5pPr marL="2057400" indent="-22860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defRPr/>
            </a:pPr>
            <a:r>
              <a:rPr lang="en-CA" altLang="en-US" sz="4400" b="1" dirty="0"/>
              <a:t>Effect on quality EOL care and family centered- outcomes?</a:t>
            </a:r>
          </a:p>
        </p:txBody>
      </p:sp>
      <p:sp>
        <p:nvSpPr>
          <p:cNvPr id="5" name="Right Arrow 4"/>
          <p:cNvSpPr/>
          <p:nvPr/>
        </p:nvSpPr>
        <p:spPr bwMode="auto">
          <a:xfrm>
            <a:off x="1827212" y="2819401"/>
            <a:ext cx="838200" cy="2697163"/>
          </a:xfrm>
          <a:prstGeom prst="right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61446" name="Slide Number Placeholder 5"/>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spcBef>
                <a:spcPct val="0"/>
              </a:spcBef>
              <a:buFontTx/>
              <a:buNone/>
            </a:pPr>
            <a:fld id="{D0DAF60F-7C27-4BC3-A664-827CFB8281B4}" type="slidenum">
              <a:rPr lang="en-US" altLang="en-US" sz="1400"/>
              <a:pPr>
                <a:spcBef>
                  <a:spcPct val="0"/>
                </a:spcBef>
                <a:buFontTx/>
                <a:buNone/>
              </a:pPr>
              <a:t>71</a:t>
            </a:fld>
            <a:endParaRPr lang="en-US" altLang="en-US" sz="1400"/>
          </a:p>
        </p:txBody>
      </p:sp>
    </p:spTree>
    <p:extLst>
      <p:ext uri="{BB962C8B-B14F-4D97-AF65-F5344CB8AC3E}">
        <p14:creationId xmlns:p14="http://schemas.microsoft.com/office/powerpoint/2010/main" val="356627545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a:xfrm>
            <a:off x="-76912" y="210886"/>
            <a:ext cx="10813832" cy="1116106"/>
          </a:xfrm>
        </p:spPr>
        <p:txBody>
          <a:bodyPr/>
          <a:lstStyle/>
          <a:p>
            <a:pPr algn="ctr"/>
            <a:r>
              <a:rPr lang="en-US" altLang="en-US" b="1" u="sng" dirty="0"/>
              <a:t>Im</a:t>
            </a:r>
            <a:r>
              <a:rPr lang="en-US" altLang="en-US" b="1" dirty="0"/>
              <a:t>proving </a:t>
            </a:r>
            <a:r>
              <a:rPr lang="en-US" altLang="en-US" b="1" u="sng" dirty="0"/>
              <a:t>Pa</a:t>
            </a:r>
            <a:r>
              <a:rPr lang="en-US" altLang="en-US" b="1" dirty="0"/>
              <a:t>rtnerships with F</a:t>
            </a:r>
            <a:r>
              <a:rPr lang="en-US" altLang="en-US" b="1" u="sng" dirty="0"/>
              <a:t>a</a:t>
            </a:r>
            <a:r>
              <a:rPr lang="en-US" altLang="en-US" b="1" dirty="0"/>
              <a:t>mily Members of I</a:t>
            </a:r>
            <a:r>
              <a:rPr lang="en-US" altLang="en-US" b="1" u="sng" dirty="0"/>
              <a:t>C</a:t>
            </a:r>
            <a:r>
              <a:rPr lang="en-US" altLang="en-US" b="1" dirty="0"/>
              <a:t>U Patien</a:t>
            </a:r>
            <a:r>
              <a:rPr lang="en-US" altLang="en-US" b="1" u="sng" dirty="0"/>
              <a:t>t</a:t>
            </a:r>
            <a:r>
              <a:rPr lang="en-US" altLang="en-US" b="1" dirty="0"/>
              <a:t>s: </a:t>
            </a:r>
            <a:br>
              <a:rPr lang="en-US" altLang="en-US" b="1" dirty="0"/>
            </a:br>
            <a:r>
              <a:rPr lang="en-US" altLang="en-US" b="1" dirty="0"/>
              <a:t>The IMPACT Trial</a:t>
            </a:r>
            <a:endParaRPr lang="en-CA" altLang="en-US" dirty="0"/>
          </a:p>
        </p:txBody>
      </p:sp>
      <p:sp>
        <p:nvSpPr>
          <p:cNvPr id="67587" name="TextBox 3"/>
          <p:cNvSpPr txBox="1">
            <a:spLocks noChangeArrowheads="1"/>
          </p:cNvSpPr>
          <p:nvPr/>
        </p:nvSpPr>
        <p:spPr bwMode="auto">
          <a:xfrm>
            <a:off x="1751012" y="2667000"/>
            <a:ext cx="1981200" cy="120015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spcBef>
                <a:spcPct val="0"/>
              </a:spcBef>
              <a:buFontTx/>
              <a:buNone/>
            </a:pPr>
            <a:r>
              <a:rPr lang="en-CA" altLang="en-US" sz="1800"/>
              <a:t>150 Eligible ‘high-risk’ patients and their family member</a:t>
            </a:r>
          </a:p>
        </p:txBody>
      </p:sp>
      <p:grpSp>
        <p:nvGrpSpPr>
          <p:cNvPr id="67588" name="Group 10"/>
          <p:cNvGrpSpPr>
            <a:grpSpLocks/>
          </p:cNvGrpSpPr>
          <p:nvPr/>
        </p:nvGrpSpPr>
        <p:grpSpPr bwMode="auto">
          <a:xfrm>
            <a:off x="3884612" y="2667000"/>
            <a:ext cx="1371600" cy="1066800"/>
            <a:chOff x="2743200" y="2667000"/>
            <a:chExt cx="1371600" cy="1066800"/>
          </a:xfrm>
        </p:grpSpPr>
        <p:sp>
          <p:nvSpPr>
            <p:cNvPr id="5" name="Oval 4"/>
            <p:cNvSpPr/>
            <p:nvPr/>
          </p:nvSpPr>
          <p:spPr>
            <a:xfrm>
              <a:off x="2743200" y="2667000"/>
              <a:ext cx="1371600" cy="10668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7" name="Rectangle 6"/>
            <p:cNvSpPr/>
            <p:nvPr/>
          </p:nvSpPr>
          <p:spPr>
            <a:xfrm>
              <a:off x="3086598" y="2738735"/>
              <a:ext cx="684803" cy="923330"/>
            </a:xfrm>
            <a:prstGeom prst="rect">
              <a:avLst/>
            </a:prstGeom>
            <a:noFill/>
          </p:spPr>
          <p:txBody>
            <a:bodyPr wrap="none">
              <a:spAutoFit/>
            </a:bodyPr>
            <a:lstStyle/>
            <a:p>
              <a:pPr algn="ctr">
                <a:defRPr/>
              </a:pPr>
              <a:r>
                <a:rPr lang="en-US" sz="5400" b="1" dirty="0">
                  <a:ln w="6600">
                    <a:solidFill>
                      <a:schemeClr val="accent2"/>
                    </a:solidFill>
                    <a:prstDash val="solid"/>
                  </a:ln>
                  <a:solidFill>
                    <a:srgbClr val="FFFFFF"/>
                  </a:solidFill>
                  <a:effectLst>
                    <a:outerShdw dist="38100" dir="2700000" algn="tl" rotWithShape="0">
                      <a:schemeClr val="accent2"/>
                    </a:outerShdw>
                  </a:effectLst>
                </a:rPr>
                <a:t>R</a:t>
              </a:r>
            </a:p>
          </p:txBody>
        </p:sp>
      </p:grpSp>
      <p:sp>
        <p:nvSpPr>
          <p:cNvPr id="67589" name="TextBox 7"/>
          <p:cNvSpPr txBox="1">
            <a:spLocks noChangeArrowheads="1"/>
          </p:cNvSpPr>
          <p:nvPr/>
        </p:nvSpPr>
        <p:spPr bwMode="auto">
          <a:xfrm>
            <a:off x="5484812" y="1981201"/>
            <a:ext cx="3657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spcBef>
                <a:spcPct val="0"/>
              </a:spcBef>
              <a:buFontTx/>
              <a:buNone/>
            </a:pPr>
            <a:r>
              <a:rPr lang="en-CA" altLang="en-US" sz="1800"/>
              <a:t>Nutrition Intervention</a:t>
            </a:r>
          </a:p>
          <a:p>
            <a:pPr>
              <a:spcBef>
                <a:spcPct val="0"/>
              </a:spcBef>
              <a:buFontTx/>
              <a:buNone/>
            </a:pPr>
            <a:r>
              <a:rPr lang="en-CA" altLang="en-US" sz="1800"/>
              <a:t> (OPTICS)</a:t>
            </a:r>
          </a:p>
        </p:txBody>
      </p:sp>
      <p:sp>
        <p:nvSpPr>
          <p:cNvPr id="67590" name="TextBox 8"/>
          <p:cNvSpPr txBox="1">
            <a:spLocks noChangeArrowheads="1"/>
          </p:cNvSpPr>
          <p:nvPr/>
        </p:nvSpPr>
        <p:spPr bwMode="auto">
          <a:xfrm>
            <a:off x="5588000" y="3016251"/>
            <a:ext cx="3657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spcBef>
                <a:spcPct val="0"/>
              </a:spcBef>
              <a:buFontTx/>
              <a:buNone/>
            </a:pPr>
            <a:r>
              <a:rPr lang="en-CA" altLang="en-US" sz="1800"/>
              <a:t>Decision Support Intervention</a:t>
            </a:r>
          </a:p>
          <a:p>
            <a:pPr>
              <a:spcBef>
                <a:spcPct val="0"/>
              </a:spcBef>
              <a:buFontTx/>
              <a:buNone/>
            </a:pPr>
            <a:r>
              <a:rPr lang="en-CA" altLang="en-US" sz="1800"/>
              <a:t> (My ICU Guide)</a:t>
            </a:r>
          </a:p>
        </p:txBody>
      </p:sp>
      <p:sp>
        <p:nvSpPr>
          <p:cNvPr id="67591" name="TextBox 9"/>
          <p:cNvSpPr txBox="1">
            <a:spLocks noChangeArrowheads="1"/>
          </p:cNvSpPr>
          <p:nvPr/>
        </p:nvSpPr>
        <p:spPr bwMode="auto">
          <a:xfrm>
            <a:off x="5484812" y="3967163"/>
            <a:ext cx="36576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spcBef>
                <a:spcPct val="0"/>
              </a:spcBef>
              <a:buFontTx/>
              <a:buNone/>
            </a:pPr>
            <a:r>
              <a:rPr lang="en-CA" altLang="en-US" sz="1800"/>
              <a:t>Usual Care</a:t>
            </a:r>
          </a:p>
        </p:txBody>
      </p:sp>
      <p:sp>
        <p:nvSpPr>
          <p:cNvPr id="12" name="Right Arrow 11"/>
          <p:cNvSpPr/>
          <p:nvPr/>
        </p:nvSpPr>
        <p:spPr>
          <a:xfrm rot="19490923">
            <a:off x="4913312" y="2305050"/>
            <a:ext cx="495300" cy="3619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13" name="Right Arrow 12"/>
          <p:cNvSpPr/>
          <p:nvPr/>
        </p:nvSpPr>
        <p:spPr>
          <a:xfrm>
            <a:off x="5287962" y="3081338"/>
            <a:ext cx="349250" cy="3619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14" name="Right Arrow 13"/>
          <p:cNvSpPr/>
          <p:nvPr/>
        </p:nvSpPr>
        <p:spPr>
          <a:xfrm rot="2309866">
            <a:off x="4951412" y="3716339"/>
            <a:ext cx="495300" cy="3825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15" name="Right Brace 14"/>
          <p:cNvSpPr/>
          <p:nvPr/>
        </p:nvSpPr>
        <p:spPr>
          <a:xfrm>
            <a:off x="8380412" y="1981200"/>
            <a:ext cx="762000" cy="2667000"/>
          </a:xfrm>
          <a:prstGeom prst="rightBrace">
            <a:avLst/>
          </a:prstGeom>
          <a:ln w="60325"/>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CA"/>
          </a:p>
        </p:txBody>
      </p:sp>
      <p:sp>
        <p:nvSpPr>
          <p:cNvPr id="67596" name="TextBox 15"/>
          <p:cNvSpPr txBox="1">
            <a:spLocks noChangeArrowheads="1"/>
          </p:cNvSpPr>
          <p:nvPr/>
        </p:nvSpPr>
        <p:spPr bwMode="auto">
          <a:xfrm>
            <a:off x="9218612" y="2590801"/>
            <a:ext cx="1447800" cy="147796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spcBef>
                <a:spcPct val="0"/>
              </a:spcBef>
              <a:buFontTx/>
              <a:buNone/>
            </a:pPr>
            <a:r>
              <a:rPr lang="en-CA" altLang="en-US" sz="1800"/>
              <a:t>Process Measures and Short-term outcomes</a:t>
            </a:r>
          </a:p>
        </p:txBody>
      </p:sp>
      <p:sp>
        <p:nvSpPr>
          <p:cNvPr id="67597" name="Slide Number Placeholder 15"/>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spcBef>
                <a:spcPct val="0"/>
              </a:spcBef>
              <a:buFontTx/>
              <a:buNone/>
            </a:pPr>
            <a:fld id="{FC0F6961-71A0-44ED-940F-FDC1C9FBB508}" type="slidenum">
              <a:rPr lang="en-US" altLang="en-US" sz="1400"/>
              <a:pPr>
                <a:spcBef>
                  <a:spcPct val="0"/>
                </a:spcBef>
                <a:buFontTx/>
                <a:buNone/>
              </a:pPr>
              <a:t>72</a:t>
            </a:fld>
            <a:endParaRPr lang="en-US" altLang="en-US" sz="1400"/>
          </a:p>
        </p:txBody>
      </p:sp>
      <p:sp>
        <p:nvSpPr>
          <p:cNvPr id="67598" name="Rectangle 16"/>
          <p:cNvSpPr>
            <a:spLocks noChangeArrowheads="1"/>
          </p:cNvSpPr>
          <p:nvPr/>
        </p:nvSpPr>
        <p:spPr bwMode="auto">
          <a:xfrm>
            <a:off x="361484" y="1834833"/>
            <a:ext cx="309659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8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spcBef>
                <a:spcPct val="0"/>
              </a:spcBef>
              <a:buFontTx/>
              <a:buNone/>
            </a:pPr>
            <a:r>
              <a:rPr lang="en-US" altLang="en-US" sz="1800" dirty="0" smtClean="0"/>
              <a:t>Overall Study Design</a:t>
            </a:r>
            <a:endParaRPr lang="en-US" altLang="en-US" sz="1800" dirty="0"/>
          </a:p>
        </p:txBody>
      </p:sp>
      <p:pic>
        <p:nvPicPr>
          <p:cNvPr id="17"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899857" y="4456745"/>
            <a:ext cx="20574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22597642"/>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CA" altLang="en-US" smtClean="0"/>
              <a:t>A Novel Outcome Questionnaire</a:t>
            </a:r>
          </a:p>
        </p:txBody>
      </p:sp>
      <p:sp>
        <p:nvSpPr>
          <p:cNvPr id="27651" name="Content Placeholder 2"/>
          <p:cNvSpPr>
            <a:spLocks noGrp="1"/>
          </p:cNvSpPr>
          <p:nvPr>
            <p:ph idx="1"/>
          </p:nvPr>
        </p:nvSpPr>
        <p:spPr>
          <a:xfrm>
            <a:off x="1979612" y="1828801"/>
            <a:ext cx="8229600" cy="4525963"/>
          </a:xfrm>
        </p:spPr>
        <p:txBody>
          <a:bodyPr/>
          <a:lstStyle/>
          <a:p>
            <a:r>
              <a:rPr lang="en-US" altLang="en-US" sz="2400"/>
              <a:t>Behavior change requires change in several factors or processes including: </a:t>
            </a:r>
          </a:p>
          <a:p>
            <a:pPr marL="971550" lvl="1" indent="-514350">
              <a:buFontTx/>
              <a:buAutoNum type="arabicPeriod"/>
            </a:pPr>
            <a:r>
              <a:rPr lang="en-US" altLang="en-US" sz="2000"/>
              <a:t>knowledge or understanding of the importance of the behavior,</a:t>
            </a:r>
          </a:p>
          <a:p>
            <a:pPr marL="971550" lvl="1" indent="-514350">
              <a:buFontTx/>
              <a:buAutoNum type="arabicPeriod"/>
            </a:pPr>
            <a:r>
              <a:rPr lang="en-US" altLang="en-US" sz="2000"/>
              <a:t>contemplation of engaging in the behavior,</a:t>
            </a:r>
          </a:p>
          <a:p>
            <a:pPr marL="971550" lvl="1" indent="-514350">
              <a:buFontTx/>
              <a:buAutoNum type="arabicPeriod"/>
            </a:pPr>
            <a:r>
              <a:rPr lang="en-US" altLang="en-US" sz="2000"/>
              <a:t>self-efficacy to complete the behavior, and</a:t>
            </a:r>
          </a:p>
          <a:p>
            <a:pPr marL="971550" lvl="1" indent="-514350">
              <a:buFontTx/>
              <a:buAutoNum type="arabicPeriod"/>
            </a:pPr>
            <a:r>
              <a:rPr lang="en-US" altLang="en-US" sz="2000"/>
              <a:t>readiness to complete the behavior. </a:t>
            </a:r>
          </a:p>
          <a:p>
            <a:r>
              <a:rPr lang="en-US" altLang="en-US" sz="2400"/>
              <a:t>Based on these factors, individuals then proceed through a series of stages including pre-contemplation, contemplation, and preparation prior to action (changed behavior). </a:t>
            </a:r>
            <a:endParaRPr lang="en-CA" altLang="en-US" sz="2400"/>
          </a:p>
          <a:p>
            <a:pPr>
              <a:buFontTx/>
              <a:buNone/>
            </a:pPr>
            <a:endParaRPr lang="en-CA" altLang="en-US" smtClean="0"/>
          </a:p>
        </p:txBody>
      </p:sp>
      <p:sp>
        <p:nvSpPr>
          <p:cNvPr id="27652" name="TextBox 3"/>
          <p:cNvSpPr txBox="1">
            <a:spLocks noChangeArrowheads="1"/>
          </p:cNvSpPr>
          <p:nvPr/>
        </p:nvSpPr>
        <p:spPr bwMode="auto">
          <a:xfrm>
            <a:off x="1751012" y="5738813"/>
            <a:ext cx="8686800" cy="123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1400"/>
              <a:t>1 Bandura A. Self-efficacy: toward a unifying theory of behavioral change. Psychol Rev 1977;84:191-215.</a:t>
            </a:r>
            <a:endParaRPr lang="en-CA" altLang="en-US" sz="1400"/>
          </a:p>
          <a:p>
            <a:pPr>
              <a:spcBef>
                <a:spcPct val="0"/>
              </a:spcBef>
              <a:buFontTx/>
              <a:buNone/>
            </a:pPr>
            <a:r>
              <a:rPr lang="en-US" altLang="en-US" sz="1400"/>
              <a:t>2 Prochaska JO, Velicer WF. The transtheoretical model of health behavior change. Am J Health Promot 1997;12:38e48.</a:t>
            </a:r>
            <a:endParaRPr lang="en-CA" altLang="en-US" sz="1400"/>
          </a:p>
          <a:p>
            <a:pPr>
              <a:spcBef>
                <a:spcPct val="0"/>
              </a:spcBef>
              <a:buFontTx/>
              <a:buNone/>
            </a:pPr>
            <a:r>
              <a:rPr lang="en-CA" altLang="en-US" sz="1400"/>
              <a:t> </a:t>
            </a:r>
          </a:p>
          <a:p>
            <a:pPr>
              <a:spcBef>
                <a:spcPct val="0"/>
              </a:spcBef>
              <a:buFontTx/>
              <a:buNone/>
            </a:pPr>
            <a:endParaRPr lang="en-CA" altLang="en-US" sz="1800"/>
          </a:p>
        </p:txBody>
      </p:sp>
    </p:spTree>
    <p:extLst>
      <p:ext uri="{BB962C8B-B14F-4D97-AF65-F5344CB8AC3E}">
        <p14:creationId xmlns:p14="http://schemas.microsoft.com/office/powerpoint/2010/main" val="1319390783"/>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Number Placeholder 1"/>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8BAEAA38-CCAC-4A35-90AC-62183A513A49}" type="slidenum">
              <a:rPr lang="en-US" altLang="en-US" sz="1400"/>
              <a:pPr>
                <a:spcBef>
                  <a:spcPct val="0"/>
                </a:spcBef>
                <a:buFontTx/>
                <a:buNone/>
              </a:pPr>
              <a:t>74</a:t>
            </a:fld>
            <a:endParaRPr lang="en-US" altLang="en-US" sz="1400"/>
          </a:p>
        </p:txBody>
      </p:sp>
      <p:graphicFrame>
        <p:nvGraphicFramePr>
          <p:cNvPr id="3" name="Table 2"/>
          <p:cNvGraphicFramePr>
            <a:graphicFrameLocks noGrp="1"/>
          </p:cNvGraphicFramePr>
          <p:nvPr/>
        </p:nvGraphicFramePr>
        <p:xfrm>
          <a:off x="2055812" y="609601"/>
          <a:ext cx="8001000" cy="5643589"/>
        </p:xfrm>
        <a:graphic>
          <a:graphicData uri="http://schemas.openxmlformats.org/drawingml/2006/table">
            <a:tbl>
              <a:tblPr firstRow="1" firstCol="1" bandRow="1">
                <a:tableStyleId>{5C22544A-7EE6-4342-B048-85BDC9FD1C3A}</a:tableStyleId>
              </a:tblPr>
              <a:tblGrid>
                <a:gridCol w="2811382"/>
                <a:gridCol w="2292933"/>
                <a:gridCol w="2896685"/>
              </a:tblGrid>
              <a:tr h="490764">
                <a:tc>
                  <a:txBody>
                    <a:bodyPr/>
                    <a:lstStyle/>
                    <a:p>
                      <a:pPr algn="ctr">
                        <a:lnSpc>
                          <a:spcPct val="115000"/>
                        </a:lnSpc>
                        <a:spcAft>
                          <a:spcPts val="0"/>
                        </a:spcAft>
                      </a:pPr>
                      <a:r>
                        <a:rPr lang="en-US" sz="1400" dirty="0">
                          <a:solidFill>
                            <a:schemeClr val="tx1"/>
                          </a:solidFill>
                          <a:effectLst/>
                        </a:rPr>
                        <a:t>Domain and Subdomains</a:t>
                      </a:r>
                      <a:endParaRPr lang="en-CA"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9195" marR="49195" marT="0" marB="0"/>
                </a:tc>
                <a:tc>
                  <a:txBody>
                    <a:bodyPr/>
                    <a:lstStyle/>
                    <a:p>
                      <a:pPr algn="ctr">
                        <a:lnSpc>
                          <a:spcPct val="115000"/>
                        </a:lnSpc>
                        <a:spcAft>
                          <a:spcPts val="0"/>
                        </a:spcAft>
                      </a:pPr>
                      <a:r>
                        <a:rPr lang="en-US" sz="1400">
                          <a:solidFill>
                            <a:schemeClr val="tx1"/>
                          </a:solidFill>
                          <a:effectLst/>
                        </a:rPr>
                        <a:t>Behavioral Process Changes</a:t>
                      </a:r>
                      <a:endParaRPr lang="en-CA"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9195" marR="49195" marT="0" marB="0"/>
                </a:tc>
                <a:tc>
                  <a:txBody>
                    <a:bodyPr/>
                    <a:lstStyle/>
                    <a:p>
                      <a:pPr algn="ctr">
                        <a:lnSpc>
                          <a:spcPct val="115000"/>
                        </a:lnSpc>
                        <a:spcAft>
                          <a:spcPts val="0"/>
                        </a:spcAft>
                      </a:pPr>
                      <a:r>
                        <a:rPr lang="en-US" sz="1400">
                          <a:solidFill>
                            <a:schemeClr val="tx1"/>
                          </a:solidFill>
                          <a:effectLst/>
                        </a:rPr>
                        <a:t>Desired Actions/Outcomes</a:t>
                      </a:r>
                      <a:endParaRPr lang="en-CA"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9195" marR="49195" marT="0" marB="0"/>
                </a:tc>
              </a:tr>
              <a:tr h="2453821">
                <a:tc>
                  <a:txBody>
                    <a:bodyPr/>
                    <a:lstStyle/>
                    <a:p>
                      <a:pPr>
                        <a:lnSpc>
                          <a:spcPct val="115000"/>
                        </a:lnSpc>
                        <a:spcAft>
                          <a:spcPts val="0"/>
                        </a:spcAft>
                      </a:pPr>
                      <a:r>
                        <a:rPr lang="en-US" sz="1400" dirty="0">
                          <a:solidFill>
                            <a:schemeClr val="tx1"/>
                          </a:solidFill>
                          <a:effectLst/>
                        </a:rPr>
                        <a:t>Nutrition care</a:t>
                      </a:r>
                      <a:endParaRPr lang="en-CA" sz="1400" dirty="0">
                        <a:solidFill>
                          <a:schemeClr val="tx1"/>
                        </a:solidFill>
                        <a:effectLst/>
                      </a:endParaRPr>
                    </a:p>
                    <a:p>
                      <a:pPr>
                        <a:lnSpc>
                          <a:spcPct val="115000"/>
                        </a:lnSpc>
                        <a:spcAft>
                          <a:spcPts val="0"/>
                        </a:spcAft>
                      </a:pPr>
                      <a:r>
                        <a:rPr lang="en-US" sz="1400" dirty="0">
                          <a:solidFill>
                            <a:schemeClr val="tx1"/>
                          </a:solidFill>
                          <a:effectLst/>
                        </a:rPr>
                        <a:t>   -nutritional status</a:t>
                      </a:r>
                      <a:endParaRPr lang="en-CA" sz="1400" dirty="0">
                        <a:solidFill>
                          <a:schemeClr val="tx1"/>
                        </a:solidFill>
                        <a:effectLst/>
                      </a:endParaRPr>
                    </a:p>
                    <a:p>
                      <a:pPr>
                        <a:lnSpc>
                          <a:spcPct val="115000"/>
                        </a:lnSpc>
                        <a:spcAft>
                          <a:spcPts val="0"/>
                        </a:spcAft>
                      </a:pPr>
                      <a:r>
                        <a:rPr lang="en-US" sz="1400" dirty="0">
                          <a:solidFill>
                            <a:schemeClr val="tx1"/>
                          </a:solidFill>
                          <a:effectLst/>
                        </a:rPr>
                        <a:t>   -negative effects of malnutrition and underfeeding</a:t>
                      </a:r>
                      <a:endParaRPr lang="en-CA" sz="1400" dirty="0">
                        <a:solidFill>
                          <a:schemeClr val="tx1"/>
                        </a:solidFill>
                        <a:effectLst/>
                      </a:endParaRPr>
                    </a:p>
                    <a:p>
                      <a:pPr>
                        <a:lnSpc>
                          <a:spcPct val="115000"/>
                        </a:lnSpc>
                        <a:spcAft>
                          <a:spcPts val="0"/>
                        </a:spcAft>
                      </a:pPr>
                      <a:r>
                        <a:rPr lang="en-US" sz="1400" dirty="0">
                          <a:solidFill>
                            <a:schemeClr val="tx1"/>
                          </a:solidFill>
                          <a:effectLst/>
                        </a:rPr>
                        <a:t>   -various nutritional treatment options</a:t>
                      </a:r>
                      <a:endParaRPr lang="en-CA" sz="1400" dirty="0">
                        <a:solidFill>
                          <a:schemeClr val="tx1"/>
                        </a:solidFill>
                        <a:effectLst/>
                      </a:endParaRPr>
                    </a:p>
                    <a:p>
                      <a:pPr>
                        <a:lnSpc>
                          <a:spcPct val="115000"/>
                        </a:lnSpc>
                        <a:spcAft>
                          <a:spcPts val="0"/>
                        </a:spcAft>
                      </a:pPr>
                      <a:r>
                        <a:rPr lang="en-US" sz="1400" dirty="0">
                          <a:solidFill>
                            <a:schemeClr val="tx1"/>
                          </a:solidFill>
                          <a:effectLst/>
                        </a:rPr>
                        <a:t>   -how to ask questions of health care professionals related to nutrition care</a:t>
                      </a:r>
                      <a:endParaRPr lang="en-CA" sz="1400" dirty="0">
                        <a:solidFill>
                          <a:schemeClr val="tx1"/>
                        </a:solidFill>
                        <a:effectLst/>
                      </a:endParaRPr>
                    </a:p>
                    <a:p>
                      <a:pPr>
                        <a:lnSpc>
                          <a:spcPct val="115000"/>
                        </a:lnSpc>
                        <a:spcAft>
                          <a:spcPts val="0"/>
                        </a:spcAft>
                      </a:pPr>
                      <a:r>
                        <a:rPr lang="en-US" sz="1400" dirty="0">
                          <a:solidFill>
                            <a:schemeClr val="tx1"/>
                          </a:solidFill>
                          <a:effectLst/>
                        </a:rPr>
                        <a:t> </a:t>
                      </a:r>
                      <a:endParaRPr lang="en-CA"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9195" marR="49195" marT="0" marB="0"/>
                </a:tc>
                <a:tc rowSpan="2">
                  <a:txBody>
                    <a:bodyPr/>
                    <a:lstStyle/>
                    <a:p>
                      <a:pPr>
                        <a:lnSpc>
                          <a:spcPct val="115000"/>
                        </a:lnSpc>
                        <a:spcAft>
                          <a:spcPts val="0"/>
                        </a:spcAft>
                      </a:pPr>
                      <a:r>
                        <a:rPr lang="en-US" sz="1400" dirty="0">
                          <a:solidFill>
                            <a:schemeClr val="tx1"/>
                          </a:solidFill>
                          <a:effectLst/>
                        </a:rPr>
                        <a:t>Knowledge</a:t>
                      </a:r>
                      <a:endParaRPr lang="en-CA" sz="1400" dirty="0">
                        <a:solidFill>
                          <a:schemeClr val="tx1"/>
                        </a:solidFill>
                        <a:effectLst/>
                      </a:endParaRPr>
                    </a:p>
                    <a:p>
                      <a:pPr>
                        <a:lnSpc>
                          <a:spcPct val="115000"/>
                        </a:lnSpc>
                        <a:spcAft>
                          <a:spcPts val="0"/>
                        </a:spcAft>
                      </a:pPr>
                      <a:r>
                        <a:rPr lang="en-US" sz="1400" dirty="0">
                          <a:solidFill>
                            <a:schemeClr val="tx1"/>
                          </a:solidFill>
                          <a:effectLst/>
                        </a:rPr>
                        <a:t> </a:t>
                      </a:r>
                      <a:endParaRPr lang="en-CA" sz="1400" dirty="0">
                        <a:solidFill>
                          <a:schemeClr val="tx1"/>
                        </a:solidFill>
                        <a:effectLst/>
                      </a:endParaRPr>
                    </a:p>
                    <a:p>
                      <a:pPr>
                        <a:lnSpc>
                          <a:spcPct val="115000"/>
                        </a:lnSpc>
                        <a:spcAft>
                          <a:spcPts val="0"/>
                        </a:spcAft>
                      </a:pPr>
                      <a:r>
                        <a:rPr lang="en-US" sz="1400" dirty="0">
                          <a:solidFill>
                            <a:schemeClr val="tx1"/>
                          </a:solidFill>
                          <a:effectLst/>
                        </a:rPr>
                        <a:t/>
                      </a:r>
                      <a:br>
                        <a:rPr lang="en-US" sz="1400" dirty="0">
                          <a:solidFill>
                            <a:schemeClr val="tx1"/>
                          </a:solidFill>
                          <a:effectLst/>
                        </a:rPr>
                      </a:br>
                      <a:r>
                        <a:rPr lang="en-US" sz="1400" dirty="0">
                          <a:solidFill>
                            <a:schemeClr val="tx1"/>
                          </a:solidFill>
                          <a:effectLst/>
                        </a:rPr>
                        <a:t>Contemplation</a:t>
                      </a:r>
                      <a:endParaRPr lang="en-CA" sz="1400" dirty="0">
                        <a:solidFill>
                          <a:schemeClr val="tx1"/>
                        </a:solidFill>
                        <a:effectLst/>
                      </a:endParaRPr>
                    </a:p>
                    <a:p>
                      <a:pPr>
                        <a:lnSpc>
                          <a:spcPct val="115000"/>
                        </a:lnSpc>
                        <a:spcAft>
                          <a:spcPts val="0"/>
                        </a:spcAft>
                      </a:pPr>
                      <a:r>
                        <a:rPr lang="en-US" sz="1400" dirty="0">
                          <a:solidFill>
                            <a:schemeClr val="tx1"/>
                          </a:solidFill>
                          <a:effectLst/>
                        </a:rPr>
                        <a:t> </a:t>
                      </a:r>
                      <a:endParaRPr lang="en-CA" sz="1400" dirty="0">
                        <a:solidFill>
                          <a:schemeClr val="tx1"/>
                        </a:solidFill>
                        <a:effectLst/>
                      </a:endParaRPr>
                    </a:p>
                    <a:p>
                      <a:pPr>
                        <a:lnSpc>
                          <a:spcPct val="115000"/>
                        </a:lnSpc>
                        <a:spcAft>
                          <a:spcPts val="0"/>
                        </a:spcAft>
                      </a:pPr>
                      <a:r>
                        <a:rPr lang="en-US" sz="1400" dirty="0">
                          <a:solidFill>
                            <a:schemeClr val="tx1"/>
                          </a:solidFill>
                          <a:effectLst/>
                        </a:rPr>
                        <a:t> </a:t>
                      </a:r>
                      <a:endParaRPr lang="en-CA" sz="1400" dirty="0">
                        <a:solidFill>
                          <a:schemeClr val="tx1"/>
                        </a:solidFill>
                        <a:effectLst/>
                      </a:endParaRPr>
                    </a:p>
                    <a:p>
                      <a:pPr>
                        <a:lnSpc>
                          <a:spcPct val="115000"/>
                        </a:lnSpc>
                        <a:spcAft>
                          <a:spcPts val="0"/>
                        </a:spcAft>
                      </a:pPr>
                      <a:r>
                        <a:rPr lang="en-US" sz="1400" dirty="0">
                          <a:solidFill>
                            <a:schemeClr val="tx1"/>
                          </a:solidFill>
                          <a:effectLst/>
                        </a:rPr>
                        <a:t>Self-Efficacy</a:t>
                      </a:r>
                      <a:endParaRPr lang="en-CA" sz="1400" dirty="0">
                        <a:solidFill>
                          <a:schemeClr val="tx1"/>
                        </a:solidFill>
                        <a:effectLst/>
                      </a:endParaRPr>
                    </a:p>
                    <a:p>
                      <a:pPr>
                        <a:lnSpc>
                          <a:spcPct val="115000"/>
                        </a:lnSpc>
                        <a:spcAft>
                          <a:spcPts val="0"/>
                        </a:spcAft>
                      </a:pPr>
                      <a:r>
                        <a:rPr lang="en-US" sz="1400" dirty="0">
                          <a:solidFill>
                            <a:schemeClr val="tx1"/>
                          </a:solidFill>
                          <a:effectLst/>
                        </a:rPr>
                        <a:t> </a:t>
                      </a:r>
                      <a:endParaRPr lang="en-CA" sz="1400" dirty="0">
                        <a:solidFill>
                          <a:schemeClr val="tx1"/>
                        </a:solidFill>
                        <a:effectLst/>
                      </a:endParaRPr>
                    </a:p>
                    <a:p>
                      <a:pPr>
                        <a:lnSpc>
                          <a:spcPct val="115000"/>
                        </a:lnSpc>
                        <a:spcAft>
                          <a:spcPts val="0"/>
                        </a:spcAft>
                      </a:pPr>
                      <a:r>
                        <a:rPr lang="en-US" sz="1400" dirty="0">
                          <a:solidFill>
                            <a:schemeClr val="tx1"/>
                          </a:solidFill>
                          <a:effectLst/>
                        </a:rPr>
                        <a:t> </a:t>
                      </a:r>
                      <a:endParaRPr lang="en-CA" sz="1400" dirty="0">
                        <a:solidFill>
                          <a:schemeClr val="tx1"/>
                        </a:solidFill>
                        <a:effectLst/>
                      </a:endParaRPr>
                    </a:p>
                    <a:p>
                      <a:pPr>
                        <a:lnSpc>
                          <a:spcPct val="115000"/>
                        </a:lnSpc>
                        <a:spcAft>
                          <a:spcPts val="0"/>
                        </a:spcAft>
                      </a:pPr>
                      <a:r>
                        <a:rPr lang="en-US" sz="1400" dirty="0">
                          <a:solidFill>
                            <a:schemeClr val="tx1"/>
                          </a:solidFill>
                          <a:effectLst/>
                        </a:rPr>
                        <a:t> </a:t>
                      </a:r>
                      <a:endParaRPr lang="en-CA" sz="1400" dirty="0">
                        <a:solidFill>
                          <a:schemeClr val="tx1"/>
                        </a:solidFill>
                        <a:effectLst/>
                      </a:endParaRPr>
                    </a:p>
                    <a:p>
                      <a:pPr>
                        <a:lnSpc>
                          <a:spcPct val="115000"/>
                        </a:lnSpc>
                        <a:spcAft>
                          <a:spcPts val="0"/>
                        </a:spcAft>
                      </a:pPr>
                      <a:r>
                        <a:rPr lang="en-US" sz="1400" dirty="0">
                          <a:solidFill>
                            <a:schemeClr val="tx1"/>
                          </a:solidFill>
                          <a:effectLst/>
                        </a:rPr>
                        <a:t>Readiness</a:t>
                      </a:r>
                      <a:endParaRPr lang="en-CA"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9195" marR="49195" marT="0" marB="0"/>
                </a:tc>
                <a:tc>
                  <a:txBody>
                    <a:bodyPr/>
                    <a:lstStyle/>
                    <a:p>
                      <a:pPr marL="342900" lvl="0" indent="-342900">
                        <a:lnSpc>
                          <a:spcPct val="115000"/>
                        </a:lnSpc>
                        <a:spcAft>
                          <a:spcPts val="0"/>
                        </a:spcAft>
                        <a:buFont typeface="Symbol" panose="05050102010706020507" pitchFamily="18" charset="2"/>
                        <a:buChar char=""/>
                      </a:pPr>
                      <a:r>
                        <a:rPr lang="en-US" sz="1400">
                          <a:solidFill>
                            <a:schemeClr val="tx1"/>
                          </a:solidFill>
                          <a:effectLst/>
                        </a:rPr>
                        <a:t>Start thinking about nutrition in the context of serious illness</a:t>
                      </a:r>
                      <a:endParaRPr lang="en-CA" sz="1400">
                        <a:solidFill>
                          <a:schemeClr val="tx1"/>
                        </a:solidFill>
                        <a:effectLst/>
                      </a:endParaRPr>
                    </a:p>
                    <a:p>
                      <a:pPr marL="342900" lvl="0" indent="-342900">
                        <a:lnSpc>
                          <a:spcPct val="115000"/>
                        </a:lnSpc>
                        <a:spcAft>
                          <a:spcPts val="0"/>
                        </a:spcAft>
                        <a:buFont typeface="Symbol" panose="05050102010706020507" pitchFamily="18" charset="2"/>
                        <a:buChar char=""/>
                      </a:pPr>
                      <a:r>
                        <a:rPr lang="en-US" sz="1400">
                          <a:solidFill>
                            <a:schemeClr val="tx1"/>
                          </a:solidFill>
                          <a:effectLst/>
                        </a:rPr>
                        <a:t>Seek out related information</a:t>
                      </a:r>
                      <a:endParaRPr lang="en-CA" sz="1400">
                        <a:solidFill>
                          <a:schemeClr val="tx1"/>
                        </a:solidFill>
                        <a:effectLst/>
                      </a:endParaRPr>
                    </a:p>
                    <a:p>
                      <a:pPr marL="342900" lvl="0" indent="-342900">
                        <a:lnSpc>
                          <a:spcPct val="115000"/>
                        </a:lnSpc>
                        <a:spcAft>
                          <a:spcPts val="0"/>
                        </a:spcAft>
                        <a:buFont typeface="Symbol" panose="05050102010706020507" pitchFamily="18" charset="2"/>
                        <a:buChar char=""/>
                      </a:pPr>
                      <a:r>
                        <a:rPr lang="en-US" sz="1400">
                          <a:solidFill>
                            <a:schemeClr val="tx1"/>
                          </a:solidFill>
                          <a:effectLst/>
                        </a:rPr>
                        <a:t>Ask questions of health care professionals related to nutritional care of the patient</a:t>
                      </a:r>
                      <a:endParaRPr lang="en-CA"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9195" marR="49195" marT="0" marB="0"/>
                </a:tc>
              </a:tr>
              <a:tr h="2208439">
                <a:tc>
                  <a:txBody>
                    <a:bodyPr/>
                    <a:lstStyle/>
                    <a:p>
                      <a:pPr>
                        <a:lnSpc>
                          <a:spcPct val="115000"/>
                        </a:lnSpc>
                        <a:spcAft>
                          <a:spcPts val="0"/>
                        </a:spcAft>
                      </a:pPr>
                      <a:r>
                        <a:rPr lang="en-US" sz="1400" dirty="0">
                          <a:solidFill>
                            <a:schemeClr val="tx1"/>
                          </a:solidFill>
                          <a:effectLst/>
                        </a:rPr>
                        <a:t>Decision-making</a:t>
                      </a:r>
                      <a:endParaRPr lang="en-CA" sz="1400" dirty="0">
                        <a:solidFill>
                          <a:schemeClr val="tx1"/>
                        </a:solidFill>
                        <a:effectLst/>
                      </a:endParaRPr>
                    </a:p>
                    <a:p>
                      <a:pPr>
                        <a:lnSpc>
                          <a:spcPct val="115000"/>
                        </a:lnSpc>
                        <a:spcAft>
                          <a:spcPts val="0"/>
                        </a:spcAft>
                      </a:pPr>
                      <a:r>
                        <a:rPr lang="en-US" sz="1400" dirty="0">
                          <a:solidFill>
                            <a:schemeClr val="tx1"/>
                          </a:solidFill>
                          <a:effectLst/>
                        </a:rPr>
                        <a:t>   - how decisions are made, types of treatments used in ICU (life-sustaining treatments vs. comfort care), role of SDM</a:t>
                      </a:r>
                      <a:endParaRPr lang="en-CA" sz="1400" dirty="0">
                        <a:solidFill>
                          <a:schemeClr val="tx1"/>
                        </a:solidFill>
                        <a:effectLst/>
                      </a:endParaRPr>
                    </a:p>
                    <a:p>
                      <a:pPr>
                        <a:lnSpc>
                          <a:spcPct val="115000"/>
                        </a:lnSpc>
                        <a:spcAft>
                          <a:spcPts val="0"/>
                        </a:spcAft>
                      </a:pPr>
                      <a:r>
                        <a:rPr lang="en-US" sz="1400" dirty="0">
                          <a:solidFill>
                            <a:schemeClr val="tx1"/>
                          </a:solidFill>
                          <a:effectLst/>
                        </a:rPr>
                        <a:t>  -ability to represent patients values and preferences</a:t>
                      </a:r>
                      <a:endParaRPr lang="en-CA" sz="1400" dirty="0">
                        <a:solidFill>
                          <a:schemeClr val="tx1"/>
                        </a:solidFill>
                        <a:effectLst/>
                      </a:endParaRPr>
                    </a:p>
                    <a:p>
                      <a:pPr>
                        <a:lnSpc>
                          <a:spcPct val="115000"/>
                        </a:lnSpc>
                        <a:spcAft>
                          <a:spcPts val="0"/>
                        </a:spcAft>
                      </a:pPr>
                      <a:r>
                        <a:rPr lang="en-US" sz="1400" dirty="0">
                          <a:solidFill>
                            <a:schemeClr val="tx1"/>
                          </a:solidFill>
                          <a:effectLst/>
                        </a:rPr>
                        <a:t>   -managing stress and looking after self</a:t>
                      </a:r>
                      <a:endParaRPr lang="en-CA"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9195" marR="49195" marT="0" marB="0"/>
                </a:tc>
                <a:tc vMerge="1">
                  <a:txBody>
                    <a:bodyPr/>
                    <a:lstStyle/>
                    <a:p>
                      <a:endParaRPr lang="en-CA"/>
                    </a:p>
                  </a:txBody>
                  <a:tcPr/>
                </a:tc>
                <a:tc>
                  <a:txBody>
                    <a:bodyPr/>
                    <a:lstStyle/>
                    <a:p>
                      <a:pPr marL="342900" lvl="0" indent="-342900">
                        <a:lnSpc>
                          <a:spcPct val="115000"/>
                        </a:lnSpc>
                        <a:spcAft>
                          <a:spcPts val="0"/>
                        </a:spcAft>
                        <a:buFont typeface="Symbol" panose="05050102010706020507" pitchFamily="18" charset="2"/>
                        <a:buChar char=""/>
                      </a:pPr>
                      <a:r>
                        <a:rPr lang="en-US" sz="1400" dirty="0">
                          <a:solidFill>
                            <a:schemeClr val="tx1"/>
                          </a:solidFill>
                          <a:effectLst/>
                        </a:rPr>
                        <a:t>Start thinking about treatments during serious illness</a:t>
                      </a:r>
                      <a:endParaRPr lang="en-CA" sz="1400" dirty="0">
                        <a:solidFill>
                          <a:schemeClr val="tx1"/>
                        </a:solidFill>
                        <a:effectLst/>
                      </a:endParaRPr>
                    </a:p>
                    <a:p>
                      <a:pPr marL="342900" lvl="0" indent="-342900">
                        <a:lnSpc>
                          <a:spcPct val="115000"/>
                        </a:lnSpc>
                        <a:spcAft>
                          <a:spcPts val="0"/>
                        </a:spcAft>
                        <a:buFont typeface="Symbol" panose="05050102010706020507" pitchFamily="18" charset="2"/>
                        <a:buChar char=""/>
                      </a:pPr>
                      <a:r>
                        <a:rPr lang="en-US" sz="1400" dirty="0">
                          <a:solidFill>
                            <a:schemeClr val="tx1"/>
                          </a:solidFill>
                          <a:effectLst/>
                        </a:rPr>
                        <a:t>Seek out related information</a:t>
                      </a:r>
                      <a:endParaRPr lang="en-CA" sz="1400" dirty="0">
                        <a:solidFill>
                          <a:schemeClr val="tx1"/>
                        </a:solidFill>
                        <a:effectLst/>
                      </a:endParaRPr>
                    </a:p>
                    <a:p>
                      <a:pPr marL="342900" lvl="0" indent="-342900">
                        <a:lnSpc>
                          <a:spcPct val="115000"/>
                        </a:lnSpc>
                        <a:spcAft>
                          <a:spcPts val="0"/>
                        </a:spcAft>
                        <a:buFont typeface="Symbol" panose="05050102010706020507" pitchFamily="18" charset="2"/>
                        <a:buChar char=""/>
                      </a:pPr>
                      <a:r>
                        <a:rPr lang="en-US" sz="1400" dirty="0">
                          <a:solidFill>
                            <a:schemeClr val="tx1"/>
                          </a:solidFill>
                          <a:effectLst/>
                        </a:rPr>
                        <a:t>Engage in shared decision-making</a:t>
                      </a:r>
                      <a:endParaRPr lang="en-CA" sz="1400" dirty="0">
                        <a:solidFill>
                          <a:schemeClr val="tx1"/>
                        </a:solidFill>
                        <a:effectLst/>
                      </a:endParaRPr>
                    </a:p>
                    <a:p>
                      <a:pPr marL="342900" lvl="0" indent="-342900">
                        <a:lnSpc>
                          <a:spcPct val="115000"/>
                        </a:lnSpc>
                        <a:spcAft>
                          <a:spcPts val="0"/>
                        </a:spcAft>
                        <a:buFont typeface="Symbol" panose="05050102010706020507" pitchFamily="18" charset="2"/>
                        <a:buChar char=""/>
                      </a:pPr>
                      <a:r>
                        <a:rPr lang="en-US" sz="1400" dirty="0">
                          <a:solidFill>
                            <a:schemeClr val="tx1"/>
                          </a:solidFill>
                          <a:effectLst/>
                        </a:rPr>
                        <a:t>Adequately represents patients values and preferences</a:t>
                      </a:r>
                      <a:endParaRPr lang="en-CA" sz="1400" dirty="0">
                        <a:solidFill>
                          <a:schemeClr val="tx1"/>
                        </a:solidFill>
                        <a:effectLst/>
                      </a:endParaRPr>
                    </a:p>
                    <a:p>
                      <a:pPr marL="342900" lvl="0" indent="-342900">
                        <a:lnSpc>
                          <a:spcPct val="115000"/>
                        </a:lnSpc>
                        <a:spcAft>
                          <a:spcPts val="0"/>
                        </a:spcAft>
                        <a:buFont typeface="Symbol" panose="05050102010706020507" pitchFamily="18" charset="2"/>
                        <a:buChar char=""/>
                      </a:pPr>
                      <a:r>
                        <a:rPr lang="en-US" sz="1400" dirty="0">
                          <a:solidFill>
                            <a:schemeClr val="tx1"/>
                          </a:solidFill>
                          <a:effectLst/>
                        </a:rPr>
                        <a:t>Able to self-manage</a:t>
                      </a:r>
                      <a:endParaRPr lang="en-CA" sz="1400" dirty="0">
                        <a:solidFill>
                          <a:schemeClr val="tx1"/>
                        </a:solidFill>
                        <a:effectLst/>
                      </a:endParaRPr>
                    </a:p>
                    <a:p>
                      <a:pPr>
                        <a:lnSpc>
                          <a:spcPct val="115000"/>
                        </a:lnSpc>
                        <a:spcAft>
                          <a:spcPts val="0"/>
                        </a:spcAft>
                      </a:pPr>
                      <a:r>
                        <a:rPr lang="en-US" sz="1400" dirty="0">
                          <a:solidFill>
                            <a:schemeClr val="tx1"/>
                          </a:solidFill>
                          <a:effectLst/>
                        </a:rPr>
                        <a:t> </a:t>
                      </a:r>
                      <a:endParaRPr lang="en-CA"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9195" marR="49195" marT="0" marB="0"/>
                </a:tc>
              </a:tr>
            </a:tbl>
          </a:graphicData>
        </a:graphic>
      </p:graphicFrame>
    </p:spTree>
    <p:extLst>
      <p:ext uri="{BB962C8B-B14F-4D97-AF65-F5344CB8AC3E}">
        <p14:creationId xmlns:p14="http://schemas.microsoft.com/office/powerpoint/2010/main" val="3046458857"/>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CA" altLang="en-US" sz="4000"/>
              <a:t>Methodology</a:t>
            </a:r>
          </a:p>
        </p:txBody>
      </p:sp>
      <p:sp>
        <p:nvSpPr>
          <p:cNvPr id="29699" name="Content Placeholder 2"/>
          <p:cNvSpPr>
            <a:spLocks noGrp="1"/>
          </p:cNvSpPr>
          <p:nvPr>
            <p:ph idx="1"/>
          </p:nvPr>
        </p:nvSpPr>
        <p:spPr/>
        <p:txBody>
          <a:bodyPr/>
          <a:lstStyle/>
          <a:p>
            <a:r>
              <a:rPr lang="en-US" altLang="en-US" sz="2400"/>
              <a:t>Item generation</a:t>
            </a:r>
          </a:p>
          <a:p>
            <a:pPr lvl="1"/>
            <a:r>
              <a:rPr lang="en-US" altLang="en-US" sz="2000"/>
              <a:t>Literature review</a:t>
            </a:r>
          </a:p>
          <a:p>
            <a:pPr lvl="1"/>
            <a:r>
              <a:rPr lang="en-US" altLang="en-US" sz="2000"/>
              <a:t>Underlying theoretical models</a:t>
            </a:r>
          </a:p>
          <a:p>
            <a:pPr lvl="1"/>
            <a:r>
              <a:rPr lang="en-US" altLang="en-US" sz="2000"/>
              <a:t>Series of focus groups and individual consultations with experts</a:t>
            </a:r>
          </a:p>
          <a:p>
            <a:r>
              <a:rPr lang="en-US" altLang="en-US" sz="2400"/>
              <a:t>Acceptability and Clinical sensibility assessed in focus groups with </a:t>
            </a:r>
          </a:p>
          <a:p>
            <a:pPr lvl="1"/>
            <a:r>
              <a:rPr lang="en-US" altLang="en-US" sz="2000"/>
              <a:t>Health care professionals</a:t>
            </a:r>
          </a:p>
          <a:p>
            <a:pPr lvl="1"/>
            <a:r>
              <a:rPr lang="en-US" altLang="en-US" sz="2000"/>
              <a:t>Patient and family representatives</a:t>
            </a:r>
          </a:p>
          <a:p>
            <a:endParaRPr lang="en-CA" altLang="en-US" smtClean="0"/>
          </a:p>
        </p:txBody>
      </p:sp>
      <p:sp>
        <p:nvSpPr>
          <p:cNvPr id="29700" name="Slide Number Placeholder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91E3FE19-494B-4230-8C7F-49D57CAC1F98}" type="slidenum">
              <a:rPr lang="en-US" altLang="en-US" sz="1400"/>
              <a:pPr>
                <a:spcBef>
                  <a:spcPct val="0"/>
                </a:spcBef>
                <a:buFontTx/>
                <a:buNone/>
              </a:pPr>
              <a:t>75</a:t>
            </a:fld>
            <a:endParaRPr lang="en-US" altLang="en-US" sz="1400"/>
          </a:p>
        </p:txBody>
      </p:sp>
      <p:grpSp>
        <p:nvGrpSpPr>
          <p:cNvPr id="4" name="Group 3"/>
          <p:cNvGrpSpPr>
            <a:grpSpLocks/>
          </p:cNvGrpSpPr>
          <p:nvPr/>
        </p:nvGrpSpPr>
        <p:grpSpPr bwMode="auto">
          <a:xfrm>
            <a:off x="2817812" y="5335588"/>
            <a:ext cx="6248400" cy="461962"/>
            <a:chOff x="1295400" y="5335938"/>
            <a:chExt cx="6248400" cy="461665"/>
          </a:xfrm>
        </p:grpSpPr>
        <p:sp>
          <p:nvSpPr>
            <p:cNvPr id="2" name="Right Arrow 1"/>
            <p:cNvSpPr/>
            <p:nvPr/>
          </p:nvSpPr>
          <p:spPr>
            <a:xfrm>
              <a:off x="1295400" y="5410502"/>
              <a:ext cx="1219200" cy="38075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29703" name="TextBox 2"/>
            <p:cNvSpPr txBox="1">
              <a:spLocks noChangeArrowheads="1"/>
            </p:cNvSpPr>
            <p:nvPr/>
          </p:nvSpPr>
          <p:spPr bwMode="auto">
            <a:xfrm>
              <a:off x="2971800" y="5335938"/>
              <a:ext cx="4572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CA" altLang="en-US" sz="2400"/>
                <a:t>Face and content validity</a:t>
              </a:r>
            </a:p>
          </p:txBody>
        </p:sp>
      </p:grpSp>
    </p:spTree>
    <p:extLst>
      <p:ext uri="{BB962C8B-B14F-4D97-AF65-F5344CB8AC3E}">
        <p14:creationId xmlns:p14="http://schemas.microsoft.com/office/powerpoint/2010/main" val="16782562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Number Placeholder 1"/>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5ACD7602-CA10-46CA-8495-CAAF6CD85DBA}" type="slidenum">
              <a:rPr lang="en-US" altLang="en-US" sz="1400"/>
              <a:pPr>
                <a:spcBef>
                  <a:spcPct val="0"/>
                </a:spcBef>
                <a:buFontTx/>
                <a:buNone/>
              </a:pPr>
              <a:t>76</a:t>
            </a:fld>
            <a:endParaRPr lang="en-US" altLang="en-US" sz="1400"/>
          </a:p>
        </p:txBody>
      </p:sp>
      <p:pic>
        <p:nvPicPr>
          <p:cNvPr id="31747" name="Picture 2"/>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538679" y="-281002"/>
            <a:ext cx="6940550" cy="661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82968878"/>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F8C49F-5042-F447-B65B-C8FF8612B120}" type="datetime1">
              <a:rPr lang="en-US" smtClean="0"/>
              <a:t>11/28/2018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62F1D00-BD13-4404-86B0-79703945A0A7}" type="slidenum">
              <a:rPr lang="en-US" smtClean="0"/>
              <a:t>77</a:t>
            </a:fld>
            <a:endParaRPr lang="en-US"/>
          </a:p>
        </p:txBody>
      </p:sp>
      <p:pic>
        <p:nvPicPr>
          <p:cNvPr id="5" name="Picture 4"/>
          <p:cNvPicPr>
            <a:picLocks noChangeAspect="1"/>
          </p:cNvPicPr>
          <p:nvPr/>
        </p:nvPicPr>
        <p:blipFill>
          <a:blip r:embed="rId2"/>
          <a:stretch>
            <a:fillRect/>
          </a:stretch>
        </p:blipFill>
        <p:spPr>
          <a:xfrm>
            <a:off x="2284337" y="136733"/>
            <a:ext cx="7227132" cy="6244930"/>
          </a:xfrm>
          <a:prstGeom prst="rect">
            <a:avLst/>
          </a:prstGeom>
        </p:spPr>
      </p:pic>
    </p:spTree>
    <p:extLst>
      <p:ext uri="{BB962C8B-B14F-4D97-AF65-F5344CB8AC3E}">
        <p14:creationId xmlns:p14="http://schemas.microsoft.com/office/powerpoint/2010/main" val="1241506804"/>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pPr algn="ctr"/>
            <a:r>
              <a:rPr lang="en-CA" altLang="en-US" sz="4000" dirty="0"/>
              <a:t>Methodology (2)</a:t>
            </a:r>
          </a:p>
        </p:txBody>
      </p:sp>
      <p:sp>
        <p:nvSpPr>
          <p:cNvPr id="32771" name="Content Placeholder 2"/>
          <p:cNvSpPr>
            <a:spLocks noGrp="1"/>
          </p:cNvSpPr>
          <p:nvPr>
            <p:ph idx="1"/>
          </p:nvPr>
        </p:nvSpPr>
        <p:spPr/>
        <p:txBody>
          <a:bodyPr/>
          <a:lstStyle/>
          <a:p>
            <a:r>
              <a:rPr lang="en-US" altLang="en-US" sz="2400"/>
              <a:t>In the context of Project IMPACT, will undergo further psychometric testing</a:t>
            </a:r>
          </a:p>
          <a:p>
            <a:pPr lvl="1"/>
            <a:r>
              <a:rPr lang="en-US" altLang="en-US" sz="2000"/>
              <a:t>Missing data, ranges, floor and ceiling effects</a:t>
            </a:r>
          </a:p>
          <a:p>
            <a:pPr lvl="1"/>
            <a:r>
              <a:rPr lang="en-US" altLang="en-US" sz="2000"/>
              <a:t>Internal consistency</a:t>
            </a:r>
          </a:p>
          <a:p>
            <a:r>
              <a:rPr lang="en-US" altLang="en-US" sz="2400"/>
              <a:t>Construct validity further assessed by adding mobility domain</a:t>
            </a:r>
          </a:p>
          <a:p>
            <a:pPr lvl="1"/>
            <a:r>
              <a:rPr lang="en-US" altLang="en-US" sz="2000"/>
              <a:t>A priori, we expect the nutrition scores to be higher in the nutrition intervention group compared to the other groups, the decision support scores to be higher in the decision support intervention group compared to the other groups, and the early mobility scores to be the same across all groups. </a:t>
            </a:r>
          </a:p>
          <a:p>
            <a:r>
              <a:rPr lang="en-US" altLang="en-US" sz="2400"/>
              <a:t>Factor analysis?</a:t>
            </a:r>
            <a:endParaRPr lang="en-CA" altLang="en-US" smtClean="0"/>
          </a:p>
        </p:txBody>
      </p:sp>
      <p:sp>
        <p:nvSpPr>
          <p:cNvPr id="32772" name="Slide Number Placeholder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EEAE790C-F789-4246-B734-CC2143AEA8D8}" type="slidenum">
              <a:rPr lang="en-US" altLang="en-US" sz="1400"/>
              <a:pPr>
                <a:spcBef>
                  <a:spcPct val="0"/>
                </a:spcBef>
                <a:buFontTx/>
                <a:buNone/>
              </a:pPr>
              <a:t>78</a:t>
            </a:fld>
            <a:endParaRPr lang="en-US" altLang="en-US" sz="1400"/>
          </a:p>
        </p:txBody>
      </p:sp>
    </p:spTree>
    <p:extLst>
      <p:ext uri="{BB962C8B-B14F-4D97-AF65-F5344CB8AC3E}">
        <p14:creationId xmlns:p14="http://schemas.microsoft.com/office/powerpoint/2010/main" val="3374922818"/>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a:xfrm>
            <a:off x="403073" y="6500746"/>
            <a:ext cx="662114" cy="165156"/>
          </a:xfrm>
        </p:spPr>
        <p:txBody>
          <a:bodyPr/>
          <a:lstStyle/>
          <a:p>
            <a:fld id="{A3032E39-2DD7-6341-87B9-9AB98FE36691}" type="slidenum">
              <a:rPr lang="en-US" smtClean="0"/>
              <a:pPr/>
              <a:t>79</a:t>
            </a:fld>
            <a:endParaRPr lang="en-US" dirty="0"/>
          </a:p>
        </p:txBody>
      </p:sp>
      <p:sp>
        <p:nvSpPr>
          <p:cNvPr id="22" name="Title 21"/>
          <p:cNvSpPr>
            <a:spLocks noGrp="1"/>
          </p:cNvSpPr>
          <p:nvPr>
            <p:ph type="title"/>
          </p:nvPr>
        </p:nvSpPr>
        <p:spPr>
          <a:xfrm>
            <a:off x="504343" y="172017"/>
            <a:ext cx="11173088" cy="977774"/>
          </a:xfrm>
        </p:spPr>
        <p:txBody>
          <a:bodyPr/>
          <a:lstStyle/>
          <a:p>
            <a:pPr algn="ctr"/>
            <a:r>
              <a:rPr lang="en-US" dirty="0" smtClean="0">
                <a:latin typeface="Helvetica" panose="020B0604020202020204" pitchFamily="34" charset="0"/>
                <a:cs typeface="Helvetica" panose="020B0604020202020204" pitchFamily="34" charset="0"/>
              </a:rPr>
              <a:t>In Summary…</a:t>
            </a:r>
            <a:br>
              <a:rPr lang="en-US" dirty="0" smtClean="0">
                <a:latin typeface="Helvetica" panose="020B0604020202020204" pitchFamily="34" charset="0"/>
                <a:cs typeface="Helvetica" panose="020B0604020202020204" pitchFamily="34" charset="0"/>
              </a:rPr>
            </a:br>
            <a:r>
              <a:rPr lang="en-US" dirty="0" smtClean="0">
                <a:latin typeface="Helvetica" panose="020B0604020202020204" pitchFamily="34" charset="0"/>
                <a:cs typeface="Helvetica" panose="020B0604020202020204" pitchFamily="34" charset="0"/>
              </a:rPr>
              <a:t>A  Evolution in the “Family” in Critical Care</a:t>
            </a:r>
            <a:endParaRPr lang="en-US" dirty="0">
              <a:latin typeface="Helvetica" panose="020B0604020202020204" pitchFamily="34" charset="0"/>
              <a:cs typeface="Helvetica" panose="020B0604020202020204" pitchFamily="34" charset="0"/>
            </a:endParaRPr>
          </a:p>
        </p:txBody>
      </p:sp>
      <p:grpSp>
        <p:nvGrpSpPr>
          <p:cNvPr id="4" name="Group 3"/>
          <p:cNvGrpSpPr/>
          <p:nvPr/>
        </p:nvGrpSpPr>
        <p:grpSpPr>
          <a:xfrm>
            <a:off x="3917541" y="1412305"/>
            <a:ext cx="5471160" cy="1449696"/>
            <a:chOff x="12526" y="1397052"/>
            <a:chExt cx="5471160" cy="1449696"/>
          </a:xfrm>
          <a:solidFill>
            <a:schemeClr val="accent2"/>
          </a:solidFill>
        </p:grpSpPr>
        <p:sp>
          <p:nvSpPr>
            <p:cNvPr id="8" name="Pentagon 7"/>
            <p:cNvSpPr/>
            <p:nvPr/>
          </p:nvSpPr>
          <p:spPr>
            <a:xfrm>
              <a:off x="12526" y="1482768"/>
              <a:ext cx="5471160" cy="1363980"/>
            </a:xfrm>
            <a:prstGeom prst="homePlat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t" anchorCtr="0"/>
            <a:lstStyle/>
            <a:p>
              <a:pPr algn="ctr"/>
              <a:endParaRPr lang="en-US" dirty="0"/>
            </a:p>
          </p:txBody>
        </p:sp>
        <p:sp>
          <p:nvSpPr>
            <p:cNvPr id="14" name="AutoShape 12"/>
            <p:cNvSpPr>
              <a:spLocks/>
            </p:cNvSpPr>
            <p:nvPr/>
          </p:nvSpPr>
          <p:spPr bwMode="auto">
            <a:xfrm>
              <a:off x="36580" y="1397052"/>
              <a:ext cx="4759890" cy="121158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grpFill/>
            <a:ln>
              <a:noFill/>
            </a:ln>
            <a:extLst/>
          </p:spPr>
          <p:txBody>
            <a:bodyPr lIns="26788" tIns="26788" rIns="26788" bIns="26788" anchor="ctr"/>
            <a:lstStyle>
              <a:lvl1pPr algn="ctr" defTabSz="457200">
                <a:defRPr sz="4200">
                  <a:solidFill>
                    <a:srgbClr val="000000"/>
                  </a:solidFill>
                  <a:latin typeface="Gill Sans" pitchFamily="-104" charset="0"/>
                  <a:ea typeface="Gill Sans" pitchFamily="-104" charset="0"/>
                  <a:cs typeface="Gill Sans" pitchFamily="-104" charset="0"/>
                  <a:sym typeface="Gill Sans" pitchFamily="-104" charset="0"/>
                </a:defRPr>
              </a:lvl1pPr>
              <a:lvl2pPr marL="37931725" indent="-37474525" algn="ctr" defTabSz="457200">
                <a:defRPr sz="4200">
                  <a:solidFill>
                    <a:srgbClr val="000000"/>
                  </a:solidFill>
                  <a:latin typeface="Gill Sans" pitchFamily="-104" charset="0"/>
                  <a:ea typeface="Gill Sans" pitchFamily="-104" charset="0"/>
                  <a:cs typeface="Gill Sans" pitchFamily="-104" charset="0"/>
                  <a:sym typeface="Gill Sans" pitchFamily="-104" charset="0"/>
                </a:defRPr>
              </a:lvl2pPr>
              <a:lvl3pPr algn="ctr" defTabSz="457200">
                <a:defRPr sz="4200">
                  <a:solidFill>
                    <a:srgbClr val="000000"/>
                  </a:solidFill>
                  <a:latin typeface="Gill Sans" pitchFamily="-104" charset="0"/>
                  <a:ea typeface="Gill Sans" pitchFamily="-104" charset="0"/>
                  <a:cs typeface="Gill Sans" pitchFamily="-104" charset="0"/>
                  <a:sym typeface="Gill Sans" pitchFamily="-104" charset="0"/>
                </a:defRPr>
              </a:lvl3pPr>
              <a:lvl4pPr algn="ctr" defTabSz="457200">
                <a:defRPr sz="4200">
                  <a:solidFill>
                    <a:srgbClr val="000000"/>
                  </a:solidFill>
                  <a:latin typeface="Gill Sans" pitchFamily="-104" charset="0"/>
                  <a:ea typeface="Gill Sans" pitchFamily="-104" charset="0"/>
                  <a:cs typeface="Gill Sans" pitchFamily="-104" charset="0"/>
                  <a:sym typeface="Gill Sans" pitchFamily="-104" charset="0"/>
                </a:defRPr>
              </a:lvl4pPr>
              <a:lvl5pPr algn="ctr" defTabSz="457200">
                <a:defRPr sz="4200">
                  <a:solidFill>
                    <a:srgbClr val="000000"/>
                  </a:solidFill>
                  <a:latin typeface="Gill Sans" pitchFamily="-104" charset="0"/>
                  <a:ea typeface="Gill Sans" pitchFamily="-104" charset="0"/>
                  <a:cs typeface="Gill Sans" pitchFamily="-104" charset="0"/>
                  <a:sym typeface="Gill Sans" pitchFamily="-104" charset="0"/>
                </a:defRPr>
              </a:lvl5pPr>
              <a:lvl6pPr marL="1828800" indent="457200" algn="ctr" defTabSz="457200" eaLnBrk="0" fontAlgn="base" hangingPunct="0">
                <a:spcBef>
                  <a:spcPct val="0"/>
                </a:spcBef>
                <a:spcAft>
                  <a:spcPct val="0"/>
                </a:spcAft>
                <a:defRPr sz="4200">
                  <a:solidFill>
                    <a:srgbClr val="000000"/>
                  </a:solidFill>
                  <a:latin typeface="Gill Sans" pitchFamily="-104" charset="0"/>
                  <a:ea typeface="Gill Sans" pitchFamily="-104" charset="0"/>
                  <a:cs typeface="Gill Sans" pitchFamily="-104" charset="0"/>
                  <a:sym typeface="Gill Sans" pitchFamily="-104" charset="0"/>
                </a:defRPr>
              </a:lvl6pPr>
              <a:lvl7pPr marL="2286000" indent="457200" algn="ctr" defTabSz="457200" eaLnBrk="0" fontAlgn="base" hangingPunct="0">
                <a:spcBef>
                  <a:spcPct val="0"/>
                </a:spcBef>
                <a:spcAft>
                  <a:spcPct val="0"/>
                </a:spcAft>
                <a:defRPr sz="4200">
                  <a:solidFill>
                    <a:srgbClr val="000000"/>
                  </a:solidFill>
                  <a:latin typeface="Gill Sans" pitchFamily="-104" charset="0"/>
                  <a:ea typeface="Gill Sans" pitchFamily="-104" charset="0"/>
                  <a:cs typeface="Gill Sans" pitchFamily="-104" charset="0"/>
                  <a:sym typeface="Gill Sans" pitchFamily="-104" charset="0"/>
                </a:defRPr>
              </a:lvl7pPr>
              <a:lvl8pPr marL="2743200" indent="457200" algn="ctr" defTabSz="457200" eaLnBrk="0" fontAlgn="base" hangingPunct="0">
                <a:spcBef>
                  <a:spcPct val="0"/>
                </a:spcBef>
                <a:spcAft>
                  <a:spcPct val="0"/>
                </a:spcAft>
                <a:defRPr sz="4200">
                  <a:solidFill>
                    <a:srgbClr val="000000"/>
                  </a:solidFill>
                  <a:latin typeface="Gill Sans" pitchFamily="-104" charset="0"/>
                  <a:ea typeface="Gill Sans" pitchFamily="-104" charset="0"/>
                  <a:cs typeface="Gill Sans" pitchFamily="-104" charset="0"/>
                  <a:sym typeface="Gill Sans" pitchFamily="-104" charset="0"/>
                </a:defRPr>
              </a:lvl8pPr>
              <a:lvl9pPr marL="3200400" indent="457200" algn="ctr" defTabSz="457200" eaLnBrk="0" fontAlgn="base" hangingPunct="0">
                <a:spcBef>
                  <a:spcPct val="0"/>
                </a:spcBef>
                <a:spcAft>
                  <a:spcPct val="0"/>
                </a:spcAft>
                <a:defRPr sz="4200">
                  <a:solidFill>
                    <a:srgbClr val="000000"/>
                  </a:solidFill>
                  <a:latin typeface="Gill Sans" pitchFamily="-104" charset="0"/>
                  <a:ea typeface="Gill Sans" pitchFamily="-104" charset="0"/>
                  <a:cs typeface="Gill Sans" pitchFamily="-104" charset="0"/>
                  <a:sym typeface="Gill Sans" pitchFamily="-104" charset="0"/>
                </a:defRPr>
              </a:lvl9pPr>
            </a:lstStyle>
            <a:p>
              <a:pPr marL="179361" algn="l">
                <a:lnSpc>
                  <a:spcPct val="85000"/>
                </a:lnSpc>
                <a:spcAft>
                  <a:spcPts val="600"/>
                </a:spcAft>
                <a:defRPr/>
              </a:pPr>
              <a:endParaRPr lang="en-US" altLang="en-US" sz="2400" dirty="0" smtClean="0">
                <a:solidFill>
                  <a:schemeClr val="tx1"/>
                </a:solidFill>
                <a:latin typeface="+mn-lt"/>
                <a:ea typeface="+mn-ea"/>
                <a:cs typeface="+mn-cs"/>
                <a:sym typeface="Helvetica" panose="020B0604020202020204" pitchFamily="34" charset="0"/>
              </a:endParaRPr>
            </a:p>
            <a:p>
              <a:pPr marL="179361" algn="l">
                <a:lnSpc>
                  <a:spcPct val="85000"/>
                </a:lnSpc>
                <a:spcAft>
                  <a:spcPts val="600"/>
                </a:spcAft>
                <a:defRPr/>
              </a:pPr>
              <a:r>
                <a:rPr lang="en-US" altLang="en-US" sz="2400" dirty="0" smtClean="0">
                  <a:solidFill>
                    <a:schemeClr val="tx1"/>
                  </a:solidFill>
                  <a:latin typeface="+mn-lt"/>
                  <a:ea typeface="+mn-ea"/>
                  <a:cs typeface="+mn-cs"/>
                  <a:sym typeface="Helvetica" panose="020B0604020202020204" pitchFamily="34" charset="0"/>
                </a:rPr>
                <a:t>Family Satisfaction with ICU (FS-ICU)</a:t>
              </a:r>
            </a:p>
            <a:p>
              <a:pPr marL="179361" algn="l">
                <a:lnSpc>
                  <a:spcPct val="85000"/>
                </a:lnSpc>
                <a:spcAft>
                  <a:spcPts val="600"/>
                </a:spcAft>
                <a:defRPr/>
              </a:pPr>
              <a:r>
                <a:rPr lang="en-US" altLang="en-US" sz="2400" dirty="0" smtClean="0">
                  <a:solidFill>
                    <a:schemeClr val="tx1"/>
                  </a:solidFill>
                  <a:latin typeface="+mn-lt"/>
                  <a:ea typeface="+mn-ea"/>
                  <a:cs typeface="+mn-cs"/>
                  <a:sym typeface="Helvetica" panose="020B0604020202020204" pitchFamily="34" charset="0"/>
                </a:rPr>
                <a:t>Critical Care Family Needs Inventory (CCFNI)</a:t>
              </a:r>
              <a:endParaRPr lang="en-US" altLang="en-US" sz="1600" dirty="0">
                <a:solidFill>
                  <a:schemeClr val="tx1"/>
                </a:solidFill>
              </a:endParaRPr>
            </a:p>
          </p:txBody>
        </p:sp>
      </p:grpSp>
      <p:grpSp>
        <p:nvGrpSpPr>
          <p:cNvPr id="5" name="Group 4"/>
          <p:cNvGrpSpPr/>
          <p:nvPr/>
        </p:nvGrpSpPr>
        <p:grpSpPr>
          <a:xfrm>
            <a:off x="3917541" y="2873840"/>
            <a:ext cx="5471160" cy="1773169"/>
            <a:chOff x="12526" y="2668209"/>
            <a:chExt cx="5471160" cy="1680688"/>
          </a:xfrm>
          <a:solidFill>
            <a:schemeClr val="accent1"/>
          </a:solidFill>
        </p:grpSpPr>
        <p:sp>
          <p:nvSpPr>
            <p:cNvPr id="9" name="Pentagon 8"/>
            <p:cNvSpPr/>
            <p:nvPr/>
          </p:nvSpPr>
          <p:spPr>
            <a:xfrm>
              <a:off x="12526" y="2668209"/>
              <a:ext cx="5471160" cy="1603478"/>
            </a:xfrm>
            <a:prstGeom prst="homePlate">
              <a:avLst>
                <a:gd name="adj" fmla="val 48218"/>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t" anchorCtr="0"/>
            <a:lstStyle/>
            <a:p>
              <a:pPr algn="ctr"/>
              <a:endParaRPr lang="en-US" dirty="0"/>
            </a:p>
          </p:txBody>
        </p:sp>
        <p:sp>
          <p:nvSpPr>
            <p:cNvPr id="17" name="AutoShape 12"/>
            <p:cNvSpPr>
              <a:spLocks/>
            </p:cNvSpPr>
            <p:nvPr/>
          </p:nvSpPr>
          <p:spPr bwMode="auto">
            <a:xfrm>
              <a:off x="12526" y="2676416"/>
              <a:ext cx="4636799" cy="1672481"/>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grpFill/>
            <a:ln>
              <a:noFill/>
            </a:ln>
            <a:extLst/>
          </p:spPr>
          <p:txBody>
            <a:bodyPr lIns="26788" tIns="26788" rIns="26788" bIns="26788" anchor="ctr"/>
            <a:lstStyle>
              <a:lvl1pPr algn="ctr" defTabSz="457200">
                <a:defRPr sz="4200">
                  <a:solidFill>
                    <a:srgbClr val="000000"/>
                  </a:solidFill>
                  <a:latin typeface="Gill Sans" pitchFamily="-104" charset="0"/>
                  <a:ea typeface="Gill Sans" pitchFamily="-104" charset="0"/>
                  <a:cs typeface="Gill Sans" pitchFamily="-104" charset="0"/>
                  <a:sym typeface="Gill Sans" pitchFamily="-104" charset="0"/>
                </a:defRPr>
              </a:lvl1pPr>
              <a:lvl2pPr marL="37931725" indent="-37474525" algn="ctr" defTabSz="457200">
                <a:defRPr sz="4200">
                  <a:solidFill>
                    <a:srgbClr val="000000"/>
                  </a:solidFill>
                  <a:latin typeface="Gill Sans" pitchFamily="-104" charset="0"/>
                  <a:ea typeface="Gill Sans" pitchFamily="-104" charset="0"/>
                  <a:cs typeface="Gill Sans" pitchFamily="-104" charset="0"/>
                  <a:sym typeface="Gill Sans" pitchFamily="-104" charset="0"/>
                </a:defRPr>
              </a:lvl2pPr>
              <a:lvl3pPr algn="ctr" defTabSz="457200">
                <a:defRPr sz="4200">
                  <a:solidFill>
                    <a:srgbClr val="000000"/>
                  </a:solidFill>
                  <a:latin typeface="Gill Sans" pitchFamily="-104" charset="0"/>
                  <a:ea typeface="Gill Sans" pitchFamily="-104" charset="0"/>
                  <a:cs typeface="Gill Sans" pitchFamily="-104" charset="0"/>
                  <a:sym typeface="Gill Sans" pitchFamily="-104" charset="0"/>
                </a:defRPr>
              </a:lvl3pPr>
              <a:lvl4pPr algn="ctr" defTabSz="457200">
                <a:defRPr sz="4200">
                  <a:solidFill>
                    <a:srgbClr val="000000"/>
                  </a:solidFill>
                  <a:latin typeface="Gill Sans" pitchFamily="-104" charset="0"/>
                  <a:ea typeface="Gill Sans" pitchFamily="-104" charset="0"/>
                  <a:cs typeface="Gill Sans" pitchFamily="-104" charset="0"/>
                  <a:sym typeface="Gill Sans" pitchFamily="-104" charset="0"/>
                </a:defRPr>
              </a:lvl4pPr>
              <a:lvl5pPr algn="ctr" defTabSz="457200">
                <a:defRPr sz="4200">
                  <a:solidFill>
                    <a:srgbClr val="000000"/>
                  </a:solidFill>
                  <a:latin typeface="Gill Sans" pitchFamily="-104" charset="0"/>
                  <a:ea typeface="Gill Sans" pitchFamily="-104" charset="0"/>
                  <a:cs typeface="Gill Sans" pitchFamily="-104" charset="0"/>
                  <a:sym typeface="Gill Sans" pitchFamily="-104" charset="0"/>
                </a:defRPr>
              </a:lvl5pPr>
              <a:lvl6pPr marL="1828800" indent="457200" algn="ctr" defTabSz="457200" eaLnBrk="0" fontAlgn="base" hangingPunct="0">
                <a:spcBef>
                  <a:spcPct val="0"/>
                </a:spcBef>
                <a:spcAft>
                  <a:spcPct val="0"/>
                </a:spcAft>
                <a:defRPr sz="4200">
                  <a:solidFill>
                    <a:srgbClr val="000000"/>
                  </a:solidFill>
                  <a:latin typeface="Gill Sans" pitchFamily="-104" charset="0"/>
                  <a:ea typeface="Gill Sans" pitchFamily="-104" charset="0"/>
                  <a:cs typeface="Gill Sans" pitchFamily="-104" charset="0"/>
                  <a:sym typeface="Gill Sans" pitchFamily="-104" charset="0"/>
                </a:defRPr>
              </a:lvl6pPr>
              <a:lvl7pPr marL="2286000" indent="457200" algn="ctr" defTabSz="457200" eaLnBrk="0" fontAlgn="base" hangingPunct="0">
                <a:spcBef>
                  <a:spcPct val="0"/>
                </a:spcBef>
                <a:spcAft>
                  <a:spcPct val="0"/>
                </a:spcAft>
                <a:defRPr sz="4200">
                  <a:solidFill>
                    <a:srgbClr val="000000"/>
                  </a:solidFill>
                  <a:latin typeface="Gill Sans" pitchFamily="-104" charset="0"/>
                  <a:ea typeface="Gill Sans" pitchFamily="-104" charset="0"/>
                  <a:cs typeface="Gill Sans" pitchFamily="-104" charset="0"/>
                  <a:sym typeface="Gill Sans" pitchFamily="-104" charset="0"/>
                </a:defRPr>
              </a:lvl7pPr>
              <a:lvl8pPr marL="2743200" indent="457200" algn="ctr" defTabSz="457200" eaLnBrk="0" fontAlgn="base" hangingPunct="0">
                <a:spcBef>
                  <a:spcPct val="0"/>
                </a:spcBef>
                <a:spcAft>
                  <a:spcPct val="0"/>
                </a:spcAft>
                <a:defRPr sz="4200">
                  <a:solidFill>
                    <a:srgbClr val="000000"/>
                  </a:solidFill>
                  <a:latin typeface="Gill Sans" pitchFamily="-104" charset="0"/>
                  <a:ea typeface="Gill Sans" pitchFamily="-104" charset="0"/>
                  <a:cs typeface="Gill Sans" pitchFamily="-104" charset="0"/>
                  <a:sym typeface="Gill Sans" pitchFamily="-104" charset="0"/>
                </a:defRPr>
              </a:lvl8pPr>
              <a:lvl9pPr marL="3200400" indent="457200" algn="ctr" defTabSz="457200" eaLnBrk="0" fontAlgn="base" hangingPunct="0">
                <a:spcBef>
                  <a:spcPct val="0"/>
                </a:spcBef>
                <a:spcAft>
                  <a:spcPct val="0"/>
                </a:spcAft>
                <a:defRPr sz="4200">
                  <a:solidFill>
                    <a:srgbClr val="000000"/>
                  </a:solidFill>
                  <a:latin typeface="Gill Sans" pitchFamily="-104" charset="0"/>
                  <a:ea typeface="Gill Sans" pitchFamily="-104" charset="0"/>
                  <a:cs typeface="Gill Sans" pitchFamily="-104" charset="0"/>
                  <a:sym typeface="Gill Sans" pitchFamily="-104" charset="0"/>
                </a:defRPr>
              </a:lvl9pPr>
            </a:lstStyle>
            <a:p>
              <a:pPr marL="179361" algn="l">
                <a:lnSpc>
                  <a:spcPct val="85000"/>
                </a:lnSpc>
                <a:spcAft>
                  <a:spcPts val="600"/>
                </a:spcAft>
                <a:defRPr/>
              </a:pPr>
              <a:endParaRPr lang="en-US" altLang="en-US" sz="2400" dirty="0" smtClean="0">
                <a:solidFill>
                  <a:schemeClr val="bg1"/>
                </a:solidFill>
                <a:latin typeface="+mn-lt"/>
                <a:ea typeface="+mn-ea"/>
                <a:cs typeface="+mn-cs"/>
                <a:sym typeface="Helvetica" panose="020B0604020202020204" pitchFamily="34" charset="0"/>
              </a:endParaRPr>
            </a:p>
            <a:p>
              <a:pPr marL="179361" algn="l">
                <a:lnSpc>
                  <a:spcPct val="85000"/>
                </a:lnSpc>
                <a:spcAft>
                  <a:spcPts val="600"/>
                </a:spcAft>
                <a:defRPr/>
              </a:pPr>
              <a:r>
                <a:rPr lang="en-CA" altLang="en-US" sz="2400" dirty="0" smtClean="0">
                  <a:solidFill>
                    <a:schemeClr val="bg1"/>
                  </a:solidFill>
                  <a:latin typeface="+mn-lt"/>
                  <a:ea typeface="+mn-ea"/>
                  <a:cs typeface="+mn-cs"/>
                  <a:sym typeface="Helvetica" panose="020B0604020202020204" pitchFamily="34" charset="0"/>
                </a:rPr>
                <a:t>SCCM Guidelines for Family-Centered Care in the ICU</a:t>
              </a:r>
              <a:endParaRPr lang="en-CA" altLang="en-US" sz="1600" dirty="0">
                <a:solidFill>
                  <a:schemeClr val="bg1"/>
                </a:solidFill>
              </a:endParaRPr>
            </a:p>
            <a:p>
              <a:pPr marL="179361" algn="l">
                <a:lnSpc>
                  <a:spcPct val="85000"/>
                </a:lnSpc>
                <a:defRPr/>
              </a:pPr>
              <a:endParaRPr lang="en-US" altLang="en-US" sz="1600" dirty="0" smtClean="0">
                <a:solidFill>
                  <a:schemeClr val="bg1"/>
                </a:solidFill>
              </a:endParaRPr>
            </a:p>
            <a:p>
              <a:pPr marL="179361" algn="l">
                <a:lnSpc>
                  <a:spcPct val="85000"/>
                </a:lnSpc>
                <a:spcAft>
                  <a:spcPts val="600"/>
                </a:spcAft>
                <a:defRPr/>
              </a:pPr>
              <a:endParaRPr lang="en-US" altLang="en-US" sz="2400" dirty="0">
                <a:solidFill>
                  <a:schemeClr val="bg1"/>
                </a:solidFill>
                <a:latin typeface="+mn-lt"/>
                <a:ea typeface="+mn-ea"/>
                <a:cs typeface="+mn-cs"/>
                <a:sym typeface="Helvetica" panose="020B0604020202020204" pitchFamily="34" charset="0"/>
              </a:endParaRPr>
            </a:p>
          </p:txBody>
        </p:sp>
      </p:grpSp>
      <p:grpSp>
        <p:nvGrpSpPr>
          <p:cNvPr id="6" name="Group 5"/>
          <p:cNvGrpSpPr/>
          <p:nvPr/>
        </p:nvGrpSpPr>
        <p:grpSpPr>
          <a:xfrm>
            <a:off x="3867857" y="4586051"/>
            <a:ext cx="5544898" cy="1363980"/>
            <a:chOff x="-37158" y="4271688"/>
            <a:chExt cx="5544898" cy="1363980"/>
          </a:xfrm>
          <a:solidFill>
            <a:schemeClr val="tx2"/>
          </a:solidFill>
        </p:grpSpPr>
        <p:sp>
          <p:nvSpPr>
            <p:cNvPr id="10" name="Pentagon 9"/>
            <p:cNvSpPr/>
            <p:nvPr/>
          </p:nvSpPr>
          <p:spPr>
            <a:xfrm>
              <a:off x="36580" y="4271688"/>
              <a:ext cx="5471160" cy="1363980"/>
            </a:xfrm>
            <a:prstGeom prst="homePlat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t" anchorCtr="0"/>
            <a:lstStyle/>
            <a:p>
              <a:pPr algn="ctr"/>
              <a:endParaRPr lang="en-US" sz="2400" dirty="0">
                <a:latin typeface="Rockwell" panose="02060603020205020403" pitchFamily="18" charset="0"/>
              </a:endParaRPr>
            </a:p>
          </p:txBody>
        </p:sp>
        <p:sp>
          <p:nvSpPr>
            <p:cNvPr id="20" name="AutoShape 12"/>
            <p:cNvSpPr>
              <a:spLocks/>
            </p:cNvSpPr>
            <p:nvPr/>
          </p:nvSpPr>
          <p:spPr bwMode="auto">
            <a:xfrm>
              <a:off x="-37158" y="4310111"/>
              <a:ext cx="5293235" cy="861925"/>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grpFill/>
            <a:ln>
              <a:noFill/>
            </a:ln>
            <a:extLst/>
          </p:spPr>
          <p:txBody>
            <a:bodyPr lIns="26788" tIns="26788" rIns="26788" bIns="26788" anchor="ctr"/>
            <a:lstStyle>
              <a:lvl1pPr algn="ctr" defTabSz="457200">
                <a:defRPr sz="4200">
                  <a:solidFill>
                    <a:srgbClr val="000000"/>
                  </a:solidFill>
                  <a:latin typeface="Gill Sans" pitchFamily="-104" charset="0"/>
                  <a:ea typeface="Gill Sans" pitchFamily="-104" charset="0"/>
                  <a:cs typeface="Gill Sans" pitchFamily="-104" charset="0"/>
                  <a:sym typeface="Gill Sans" pitchFamily="-104" charset="0"/>
                </a:defRPr>
              </a:lvl1pPr>
              <a:lvl2pPr marL="37931725" indent="-37474525" algn="ctr" defTabSz="457200">
                <a:defRPr sz="4200">
                  <a:solidFill>
                    <a:srgbClr val="000000"/>
                  </a:solidFill>
                  <a:latin typeface="Gill Sans" pitchFamily="-104" charset="0"/>
                  <a:ea typeface="Gill Sans" pitchFamily="-104" charset="0"/>
                  <a:cs typeface="Gill Sans" pitchFamily="-104" charset="0"/>
                  <a:sym typeface="Gill Sans" pitchFamily="-104" charset="0"/>
                </a:defRPr>
              </a:lvl2pPr>
              <a:lvl3pPr algn="ctr" defTabSz="457200">
                <a:defRPr sz="4200">
                  <a:solidFill>
                    <a:srgbClr val="000000"/>
                  </a:solidFill>
                  <a:latin typeface="Gill Sans" pitchFamily="-104" charset="0"/>
                  <a:ea typeface="Gill Sans" pitchFamily="-104" charset="0"/>
                  <a:cs typeface="Gill Sans" pitchFamily="-104" charset="0"/>
                  <a:sym typeface="Gill Sans" pitchFamily="-104" charset="0"/>
                </a:defRPr>
              </a:lvl3pPr>
              <a:lvl4pPr algn="ctr" defTabSz="457200">
                <a:defRPr sz="4200">
                  <a:solidFill>
                    <a:srgbClr val="000000"/>
                  </a:solidFill>
                  <a:latin typeface="Gill Sans" pitchFamily="-104" charset="0"/>
                  <a:ea typeface="Gill Sans" pitchFamily="-104" charset="0"/>
                  <a:cs typeface="Gill Sans" pitchFamily="-104" charset="0"/>
                  <a:sym typeface="Gill Sans" pitchFamily="-104" charset="0"/>
                </a:defRPr>
              </a:lvl4pPr>
              <a:lvl5pPr algn="ctr" defTabSz="457200">
                <a:defRPr sz="4200">
                  <a:solidFill>
                    <a:srgbClr val="000000"/>
                  </a:solidFill>
                  <a:latin typeface="Gill Sans" pitchFamily="-104" charset="0"/>
                  <a:ea typeface="Gill Sans" pitchFamily="-104" charset="0"/>
                  <a:cs typeface="Gill Sans" pitchFamily="-104" charset="0"/>
                  <a:sym typeface="Gill Sans" pitchFamily="-104" charset="0"/>
                </a:defRPr>
              </a:lvl5pPr>
              <a:lvl6pPr marL="1828800" indent="457200" algn="ctr" defTabSz="457200" eaLnBrk="0" fontAlgn="base" hangingPunct="0">
                <a:spcBef>
                  <a:spcPct val="0"/>
                </a:spcBef>
                <a:spcAft>
                  <a:spcPct val="0"/>
                </a:spcAft>
                <a:defRPr sz="4200">
                  <a:solidFill>
                    <a:srgbClr val="000000"/>
                  </a:solidFill>
                  <a:latin typeface="Gill Sans" pitchFamily="-104" charset="0"/>
                  <a:ea typeface="Gill Sans" pitchFamily="-104" charset="0"/>
                  <a:cs typeface="Gill Sans" pitchFamily="-104" charset="0"/>
                  <a:sym typeface="Gill Sans" pitchFamily="-104" charset="0"/>
                </a:defRPr>
              </a:lvl6pPr>
              <a:lvl7pPr marL="2286000" indent="457200" algn="ctr" defTabSz="457200" eaLnBrk="0" fontAlgn="base" hangingPunct="0">
                <a:spcBef>
                  <a:spcPct val="0"/>
                </a:spcBef>
                <a:spcAft>
                  <a:spcPct val="0"/>
                </a:spcAft>
                <a:defRPr sz="4200">
                  <a:solidFill>
                    <a:srgbClr val="000000"/>
                  </a:solidFill>
                  <a:latin typeface="Gill Sans" pitchFamily="-104" charset="0"/>
                  <a:ea typeface="Gill Sans" pitchFamily="-104" charset="0"/>
                  <a:cs typeface="Gill Sans" pitchFamily="-104" charset="0"/>
                  <a:sym typeface="Gill Sans" pitchFamily="-104" charset="0"/>
                </a:defRPr>
              </a:lvl7pPr>
              <a:lvl8pPr marL="2743200" indent="457200" algn="ctr" defTabSz="457200" eaLnBrk="0" fontAlgn="base" hangingPunct="0">
                <a:spcBef>
                  <a:spcPct val="0"/>
                </a:spcBef>
                <a:spcAft>
                  <a:spcPct val="0"/>
                </a:spcAft>
                <a:defRPr sz="4200">
                  <a:solidFill>
                    <a:srgbClr val="000000"/>
                  </a:solidFill>
                  <a:latin typeface="Gill Sans" pitchFamily="-104" charset="0"/>
                  <a:ea typeface="Gill Sans" pitchFamily="-104" charset="0"/>
                  <a:cs typeface="Gill Sans" pitchFamily="-104" charset="0"/>
                  <a:sym typeface="Gill Sans" pitchFamily="-104" charset="0"/>
                </a:defRPr>
              </a:lvl8pPr>
              <a:lvl9pPr marL="3200400" indent="457200" algn="ctr" defTabSz="457200" eaLnBrk="0" fontAlgn="base" hangingPunct="0">
                <a:spcBef>
                  <a:spcPct val="0"/>
                </a:spcBef>
                <a:spcAft>
                  <a:spcPct val="0"/>
                </a:spcAft>
                <a:defRPr sz="4200">
                  <a:solidFill>
                    <a:srgbClr val="000000"/>
                  </a:solidFill>
                  <a:latin typeface="Gill Sans" pitchFamily="-104" charset="0"/>
                  <a:ea typeface="Gill Sans" pitchFamily="-104" charset="0"/>
                  <a:cs typeface="Gill Sans" pitchFamily="-104" charset="0"/>
                  <a:sym typeface="Gill Sans" pitchFamily="-104" charset="0"/>
                </a:defRPr>
              </a:lvl9pPr>
            </a:lstStyle>
            <a:p>
              <a:pPr marL="179361" algn="l">
                <a:lnSpc>
                  <a:spcPct val="85000"/>
                </a:lnSpc>
                <a:spcAft>
                  <a:spcPts val="600"/>
                </a:spcAft>
                <a:defRPr/>
              </a:pPr>
              <a:endParaRPr lang="en-US" altLang="en-US" sz="2400" dirty="0" smtClean="0">
                <a:solidFill>
                  <a:schemeClr val="bg1"/>
                </a:solidFill>
                <a:latin typeface="Rockwell" panose="02060603020205020403" pitchFamily="18" charset="0"/>
              </a:endParaRPr>
            </a:p>
            <a:p>
              <a:pPr marL="179361" algn="l">
                <a:lnSpc>
                  <a:spcPct val="85000"/>
                </a:lnSpc>
                <a:spcAft>
                  <a:spcPts val="600"/>
                </a:spcAft>
                <a:defRPr/>
              </a:pPr>
              <a:endParaRPr lang="en-US" altLang="en-US" sz="2400" dirty="0">
                <a:solidFill>
                  <a:schemeClr val="bg1"/>
                </a:solidFill>
                <a:latin typeface="Rockwell" panose="02060603020205020403" pitchFamily="18" charset="0"/>
              </a:endParaRPr>
            </a:p>
            <a:p>
              <a:pPr marL="179361" algn="l">
                <a:lnSpc>
                  <a:spcPct val="85000"/>
                </a:lnSpc>
                <a:spcAft>
                  <a:spcPts val="600"/>
                </a:spcAft>
                <a:defRPr/>
              </a:pPr>
              <a:r>
                <a:rPr lang="en-US" altLang="en-US" sz="2000" u="sng" dirty="0">
                  <a:solidFill>
                    <a:schemeClr val="bg1"/>
                  </a:solidFill>
                  <a:latin typeface="+mj-lt"/>
                </a:rPr>
                <a:t>Im</a:t>
              </a:r>
              <a:r>
                <a:rPr lang="en-US" altLang="en-US" sz="2000" dirty="0">
                  <a:solidFill>
                    <a:schemeClr val="bg1"/>
                  </a:solidFill>
                  <a:latin typeface="+mj-lt"/>
                </a:rPr>
                <a:t>proving </a:t>
              </a:r>
              <a:r>
                <a:rPr lang="en-US" altLang="en-US" sz="2000" u="sng" dirty="0">
                  <a:solidFill>
                    <a:schemeClr val="bg1"/>
                  </a:solidFill>
                  <a:latin typeface="+mj-lt"/>
                </a:rPr>
                <a:t>Pa</a:t>
              </a:r>
              <a:r>
                <a:rPr lang="en-US" altLang="en-US" sz="2000" dirty="0">
                  <a:solidFill>
                    <a:schemeClr val="bg1"/>
                  </a:solidFill>
                  <a:latin typeface="+mj-lt"/>
                </a:rPr>
                <a:t>rtnerships with F</a:t>
              </a:r>
              <a:r>
                <a:rPr lang="en-US" altLang="en-US" sz="2000" u="sng" dirty="0">
                  <a:solidFill>
                    <a:schemeClr val="bg1"/>
                  </a:solidFill>
                  <a:latin typeface="+mj-lt"/>
                </a:rPr>
                <a:t>a</a:t>
              </a:r>
              <a:r>
                <a:rPr lang="en-US" altLang="en-US" sz="2000" dirty="0">
                  <a:solidFill>
                    <a:schemeClr val="bg1"/>
                  </a:solidFill>
                  <a:latin typeface="+mj-lt"/>
                </a:rPr>
                <a:t>mily Members of I</a:t>
              </a:r>
              <a:r>
                <a:rPr lang="en-US" altLang="en-US" sz="2000" u="sng" dirty="0">
                  <a:solidFill>
                    <a:schemeClr val="bg1"/>
                  </a:solidFill>
                  <a:latin typeface="+mj-lt"/>
                </a:rPr>
                <a:t>C</a:t>
              </a:r>
              <a:r>
                <a:rPr lang="en-US" altLang="en-US" sz="2000" dirty="0">
                  <a:solidFill>
                    <a:schemeClr val="bg1"/>
                  </a:solidFill>
                  <a:latin typeface="+mj-lt"/>
                </a:rPr>
                <a:t>U Patien</a:t>
              </a:r>
              <a:r>
                <a:rPr lang="en-US" altLang="en-US" sz="2000" u="sng" dirty="0">
                  <a:solidFill>
                    <a:schemeClr val="bg1"/>
                  </a:solidFill>
                  <a:latin typeface="+mj-lt"/>
                </a:rPr>
                <a:t>t</a:t>
              </a:r>
              <a:r>
                <a:rPr lang="en-US" altLang="en-US" sz="2000" dirty="0">
                  <a:solidFill>
                    <a:schemeClr val="bg1"/>
                  </a:solidFill>
                  <a:latin typeface="+mj-lt"/>
                </a:rPr>
                <a:t>s: </a:t>
              </a:r>
              <a:r>
                <a:rPr lang="en-US" altLang="en-US" sz="2000" dirty="0" smtClean="0">
                  <a:solidFill>
                    <a:schemeClr val="bg1"/>
                  </a:solidFill>
                  <a:latin typeface="+mj-lt"/>
                </a:rPr>
                <a:t>The </a:t>
              </a:r>
              <a:r>
                <a:rPr lang="en-US" altLang="en-US" sz="2000" dirty="0">
                  <a:solidFill>
                    <a:schemeClr val="bg1"/>
                  </a:solidFill>
                  <a:latin typeface="+mj-lt"/>
                </a:rPr>
                <a:t>IMPACT </a:t>
              </a:r>
              <a:r>
                <a:rPr lang="en-US" altLang="en-US" sz="2000" dirty="0" smtClean="0">
                  <a:solidFill>
                    <a:schemeClr val="bg1"/>
                  </a:solidFill>
                  <a:latin typeface="+mj-lt"/>
                </a:rPr>
                <a:t>Trial</a:t>
              </a:r>
            </a:p>
            <a:p>
              <a:pPr marL="179361" algn="l">
                <a:lnSpc>
                  <a:spcPct val="85000"/>
                </a:lnSpc>
                <a:spcAft>
                  <a:spcPts val="600"/>
                </a:spcAft>
                <a:defRPr/>
              </a:pPr>
              <a:r>
                <a:rPr lang="en-US" altLang="en-US" sz="2000" dirty="0" smtClean="0">
                  <a:solidFill>
                    <a:schemeClr val="bg1"/>
                  </a:solidFill>
                  <a:latin typeface="+mj-lt"/>
                </a:rPr>
                <a:t>Family Engagement Survey</a:t>
              </a:r>
            </a:p>
            <a:p>
              <a:pPr marL="179361" algn="l">
                <a:lnSpc>
                  <a:spcPct val="85000"/>
                </a:lnSpc>
                <a:spcAft>
                  <a:spcPts val="600"/>
                </a:spcAft>
                <a:defRPr/>
              </a:pPr>
              <a:endParaRPr lang="en-US" altLang="en-US" sz="2400" dirty="0">
                <a:solidFill>
                  <a:schemeClr val="bg1"/>
                </a:solidFill>
                <a:latin typeface="Rockwell" panose="02060603020205020403" pitchFamily="18" charset="0"/>
              </a:endParaRPr>
            </a:p>
          </p:txBody>
        </p:sp>
      </p:grpSp>
      <p:sp>
        <p:nvSpPr>
          <p:cNvPr id="7" name="TextBox 6"/>
          <p:cNvSpPr txBox="1"/>
          <p:nvPr/>
        </p:nvSpPr>
        <p:spPr>
          <a:xfrm>
            <a:off x="1535704" y="1498021"/>
            <a:ext cx="1776521" cy="1363980"/>
          </a:xfrm>
          <a:prstGeom prst="rect">
            <a:avLst/>
          </a:prstGeom>
          <a:noFill/>
        </p:spPr>
        <p:txBody>
          <a:bodyPr wrap="square" lIns="0" tIns="0" rIns="0" bIns="0" rtlCol="0" anchor="ctr" anchorCtr="0">
            <a:noAutofit/>
          </a:bodyPr>
          <a:lstStyle/>
          <a:p>
            <a:pPr>
              <a:lnSpc>
                <a:spcPts val="1900"/>
              </a:lnSpc>
            </a:pPr>
            <a:r>
              <a:rPr lang="en-US" sz="2300" b="1" dirty="0" smtClean="0">
                <a:latin typeface="Helvetica" panose="020B0604020202020204" pitchFamily="34" charset="0"/>
                <a:cs typeface="Helvetica" panose="020B0604020202020204" pitchFamily="34" charset="0"/>
              </a:rPr>
              <a:t>Families’ Experience</a:t>
            </a:r>
            <a:endParaRPr lang="en-US" sz="2300" b="1" dirty="0">
              <a:latin typeface="Helvetica" panose="020B0604020202020204" pitchFamily="34" charset="0"/>
              <a:cs typeface="Helvetica" panose="020B0604020202020204" pitchFamily="34" charset="0"/>
            </a:endParaRPr>
          </a:p>
        </p:txBody>
      </p:sp>
      <p:sp>
        <p:nvSpPr>
          <p:cNvPr id="18" name="TextBox 17"/>
          <p:cNvSpPr txBox="1"/>
          <p:nvPr/>
        </p:nvSpPr>
        <p:spPr>
          <a:xfrm>
            <a:off x="1535704" y="3105754"/>
            <a:ext cx="1693015" cy="1551358"/>
          </a:xfrm>
          <a:prstGeom prst="rect">
            <a:avLst/>
          </a:prstGeom>
          <a:noFill/>
        </p:spPr>
        <p:txBody>
          <a:bodyPr wrap="square" lIns="0" tIns="0" rIns="0" bIns="0" rtlCol="0" anchor="ctr" anchorCtr="0">
            <a:noAutofit/>
          </a:bodyPr>
          <a:lstStyle/>
          <a:p>
            <a:pPr>
              <a:lnSpc>
                <a:spcPts val="1900"/>
              </a:lnSpc>
            </a:pPr>
            <a:r>
              <a:rPr lang="en-US" sz="2300" b="1" dirty="0" smtClean="0">
                <a:solidFill>
                  <a:schemeClr val="accent1"/>
                </a:solidFill>
                <a:latin typeface="Helvetica" panose="020B0604020202020204" pitchFamily="34" charset="0"/>
                <a:cs typeface="Helvetica" panose="020B0604020202020204" pitchFamily="34" charset="0"/>
              </a:rPr>
              <a:t>Family Centered</a:t>
            </a:r>
          </a:p>
          <a:p>
            <a:pPr>
              <a:lnSpc>
                <a:spcPts val="1900"/>
              </a:lnSpc>
            </a:pPr>
            <a:r>
              <a:rPr lang="en-US" sz="2300" b="1" dirty="0" smtClean="0">
                <a:solidFill>
                  <a:schemeClr val="accent1"/>
                </a:solidFill>
                <a:latin typeface="Helvetica" panose="020B0604020202020204" pitchFamily="34" charset="0"/>
                <a:cs typeface="Helvetica" panose="020B0604020202020204" pitchFamily="34" charset="0"/>
              </a:rPr>
              <a:t>Care</a:t>
            </a:r>
            <a:endParaRPr lang="en-US" sz="2300" b="1" dirty="0">
              <a:solidFill>
                <a:schemeClr val="accent1"/>
              </a:solidFill>
              <a:latin typeface="Helvetica" panose="020B0604020202020204" pitchFamily="34" charset="0"/>
              <a:cs typeface="Helvetica" panose="020B0604020202020204" pitchFamily="34" charset="0"/>
            </a:endParaRPr>
          </a:p>
        </p:txBody>
      </p:sp>
      <p:sp>
        <p:nvSpPr>
          <p:cNvPr id="19" name="TextBox 18"/>
          <p:cNvSpPr txBox="1"/>
          <p:nvPr/>
        </p:nvSpPr>
        <p:spPr>
          <a:xfrm>
            <a:off x="1535704" y="4647011"/>
            <a:ext cx="1776524" cy="1363980"/>
          </a:xfrm>
          <a:prstGeom prst="rect">
            <a:avLst/>
          </a:prstGeom>
          <a:noFill/>
        </p:spPr>
        <p:txBody>
          <a:bodyPr wrap="square" lIns="0" tIns="0" rIns="0" bIns="0" rtlCol="0" anchor="ctr" anchorCtr="0">
            <a:noAutofit/>
          </a:bodyPr>
          <a:lstStyle/>
          <a:p>
            <a:pPr>
              <a:lnSpc>
                <a:spcPts val="1900"/>
              </a:lnSpc>
            </a:pPr>
            <a:r>
              <a:rPr lang="en-US" sz="2300" b="1" dirty="0" smtClean="0">
                <a:solidFill>
                  <a:schemeClr val="tx2"/>
                </a:solidFill>
                <a:latin typeface="Helvetica" panose="020B0604020202020204" pitchFamily="34" charset="0"/>
                <a:cs typeface="Helvetica" panose="020B0604020202020204" pitchFamily="34" charset="0"/>
              </a:rPr>
              <a:t>Family as “Partners’</a:t>
            </a:r>
            <a:endParaRPr lang="en-US" sz="2300" b="1" dirty="0">
              <a:solidFill>
                <a:schemeClr val="tx2"/>
              </a:solidFill>
              <a:latin typeface="Helvetica" panose="020B0604020202020204" pitchFamily="34" charset="0"/>
              <a:cs typeface="Helvetica" panose="020B0604020202020204" pitchFamily="34" charset="0"/>
            </a:endParaRPr>
          </a:p>
        </p:txBody>
      </p:sp>
      <p:sp>
        <p:nvSpPr>
          <p:cNvPr id="21" name="Isosceles Triangle 20"/>
          <p:cNvSpPr/>
          <p:nvPr/>
        </p:nvSpPr>
        <p:spPr>
          <a:xfrm rot="16200000" flipV="1">
            <a:off x="3271945" y="5187123"/>
            <a:ext cx="673419" cy="283754"/>
          </a:xfrm>
          <a:prstGeom prst="triangle">
            <a:avLst/>
          </a:prstGeom>
          <a:solidFill>
            <a:schemeClr val="accent4">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nchorCtr="0"/>
          <a:lstStyle/>
          <a:p>
            <a:pPr algn="ctr"/>
            <a:endParaRPr lang="en-US" dirty="0"/>
          </a:p>
        </p:txBody>
      </p:sp>
      <p:sp>
        <p:nvSpPr>
          <p:cNvPr id="23" name="Isosceles Triangle 22"/>
          <p:cNvSpPr/>
          <p:nvPr/>
        </p:nvSpPr>
        <p:spPr>
          <a:xfrm rot="16200000" flipV="1">
            <a:off x="3225687" y="3711946"/>
            <a:ext cx="765931" cy="283754"/>
          </a:xfrm>
          <a:prstGeom prst="triangle">
            <a:avLst/>
          </a:prstGeom>
          <a:solidFill>
            <a:schemeClr val="accent4">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nchorCtr="0"/>
          <a:lstStyle/>
          <a:p>
            <a:pPr algn="ctr"/>
            <a:endParaRPr lang="en-US" dirty="0"/>
          </a:p>
        </p:txBody>
      </p:sp>
      <p:sp>
        <p:nvSpPr>
          <p:cNvPr id="26" name="Isosceles Triangle 25"/>
          <p:cNvSpPr/>
          <p:nvPr/>
        </p:nvSpPr>
        <p:spPr>
          <a:xfrm rot="16200000" flipV="1">
            <a:off x="3271942" y="2038133"/>
            <a:ext cx="673419" cy="283754"/>
          </a:xfrm>
          <a:prstGeom prst="triangle">
            <a:avLst/>
          </a:prstGeom>
          <a:solidFill>
            <a:schemeClr val="accent4">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nchorCtr="0"/>
          <a:lstStyle/>
          <a:p>
            <a:pPr algn="ctr"/>
            <a:endParaRPr lang="en-US" dirty="0"/>
          </a:p>
        </p:txBody>
      </p:sp>
      <p:sp>
        <p:nvSpPr>
          <p:cNvPr id="27" name="TextBox 26"/>
          <p:cNvSpPr txBox="1"/>
          <p:nvPr/>
        </p:nvSpPr>
        <p:spPr>
          <a:xfrm>
            <a:off x="1535704" y="1144958"/>
            <a:ext cx="2047813" cy="529590"/>
          </a:xfrm>
          <a:prstGeom prst="rect">
            <a:avLst/>
          </a:prstGeom>
          <a:noFill/>
        </p:spPr>
        <p:txBody>
          <a:bodyPr wrap="square" lIns="0" tIns="0" rIns="0" bIns="0" rtlCol="0" anchor="ctr" anchorCtr="0">
            <a:noAutofit/>
          </a:bodyPr>
          <a:lstStyle/>
          <a:p>
            <a:pPr>
              <a:lnSpc>
                <a:spcPts val="1900"/>
              </a:lnSpc>
            </a:pPr>
            <a:r>
              <a:rPr lang="en-US" sz="2300" dirty="0" smtClean="0">
                <a:latin typeface="Effra"/>
                <a:cs typeface="Effra"/>
              </a:rPr>
              <a:t>ERA</a:t>
            </a:r>
            <a:endParaRPr lang="en-US" sz="2300" dirty="0">
              <a:latin typeface="Effra"/>
              <a:cs typeface="Effra"/>
            </a:endParaRPr>
          </a:p>
        </p:txBody>
      </p:sp>
    </p:spTree>
    <p:extLst>
      <p:ext uri="{BB962C8B-B14F-4D97-AF65-F5344CB8AC3E}">
        <p14:creationId xmlns:p14="http://schemas.microsoft.com/office/powerpoint/2010/main" val="36880946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smtClean="0">
                <a:latin typeface="+mj-lt"/>
              </a:rPr>
              <a:t>Family Satisfaction in the ICU: </a:t>
            </a:r>
            <a:br>
              <a:rPr lang="en-CA" b="1" dirty="0" smtClean="0">
                <a:latin typeface="+mj-lt"/>
              </a:rPr>
            </a:br>
            <a:r>
              <a:rPr lang="en-CA" b="1" dirty="0" smtClean="0">
                <a:latin typeface="+mj-lt"/>
              </a:rPr>
              <a:t>Conceptual Development</a:t>
            </a:r>
            <a:endParaRPr lang="en-CA" b="1" dirty="0">
              <a:latin typeface="+mj-lt"/>
            </a:endParaRPr>
          </a:p>
        </p:txBody>
      </p:sp>
      <p:sp>
        <p:nvSpPr>
          <p:cNvPr id="3" name="Content Placeholder 2"/>
          <p:cNvSpPr>
            <a:spLocks noGrp="1"/>
          </p:cNvSpPr>
          <p:nvPr>
            <p:ph idx="1"/>
          </p:nvPr>
        </p:nvSpPr>
        <p:spPr>
          <a:xfrm>
            <a:off x="664460" y="2328400"/>
            <a:ext cx="5163772" cy="3797764"/>
          </a:xfrm>
        </p:spPr>
        <p:txBody>
          <a:bodyPr/>
          <a:lstStyle/>
          <a:p>
            <a:r>
              <a:rPr lang="en-CA" dirty="0" smtClean="0"/>
              <a:t>Items generated from published studies related to:</a:t>
            </a:r>
          </a:p>
          <a:p>
            <a:pPr lvl="1"/>
            <a:r>
              <a:rPr lang="en-US" altLang="en-US" dirty="0"/>
              <a:t>Patient satisfaction</a:t>
            </a:r>
          </a:p>
          <a:p>
            <a:pPr lvl="1"/>
            <a:r>
              <a:rPr lang="en-US" altLang="en-US" dirty="0"/>
              <a:t>Quality end of life care</a:t>
            </a:r>
          </a:p>
          <a:p>
            <a:pPr lvl="1"/>
            <a:r>
              <a:rPr lang="en-US" altLang="en-US" dirty="0"/>
              <a:t>Existing literature on family (dis)satisfaction</a:t>
            </a:r>
          </a:p>
          <a:p>
            <a:pPr lvl="1"/>
            <a:r>
              <a:rPr lang="en-US" altLang="en-US" dirty="0"/>
              <a:t>Medical decision making</a:t>
            </a:r>
          </a:p>
          <a:p>
            <a:endParaRPr lang="en-CA" dirty="0"/>
          </a:p>
        </p:txBody>
      </p:sp>
      <p:sp>
        <p:nvSpPr>
          <p:cNvPr id="4" name="Date Placeholder 3"/>
          <p:cNvSpPr>
            <a:spLocks noGrp="1"/>
          </p:cNvSpPr>
          <p:nvPr>
            <p:ph type="dt" sz="half" idx="10"/>
          </p:nvPr>
        </p:nvSpPr>
        <p:spPr/>
        <p:txBody>
          <a:bodyPr/>
          <a:lstStyle/>
          <a:p>
            <a:fld id="{6D68253E-DE7A-BB47-980D-CB589742C118}" type="datetime1">
              <a:rPr lang="en-US" smtClean="0"/>
              <a:t>11/28/2018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2F1D00-BD13-4404-86B0-79703945A0A7}" type="slidenum">
              <a:rPr lang="en-US" smtClean="0"/>
              <a:t>8</a:t>
            </a:fld>
            <a:endParaRPr lang="en-US"/>
          </a:p>
        </p:txBody>
      </p:sp>
      <p:pic>
        <p:nvPicPr>
          <p:cNvPr id="7" name="Picture 6"/>
          <p:cNvPicPr>
            <a:picLocks noChangeAspect="1"/>
          </p:cNvPicPr>
          <p:nvPr/>
        </p:nvPicPr>
        <p:blipFill>
          <a:blip r:embed="rId2"/>
          <a:stretch>
            <a:fillRect/>
          </a:stretch>
        </p:blipFill>
        <p:spPr>
          <a:xfrm>
            <a:off x="5999471" y="2328400"/>
            <a:ext cx="6088231" cy="2560515"/>
          </a:xfrm>
          <a:prstGeom prst="rect">
            <a:avLst/>
          </a:prstGeom>
        </p:spPr>
      </p:pic>
    </p:spTree>
    <p:extLst>
      <p:ext uri="{BB962C8B-B14F-4D97-AF65-F5344CB8AC3E}">
        <p14:creationId xmlns:p14="http://schemas.microsoft.com/office/powerpoint/2010/main" val="2086695233"/>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CA" sz="4400" dirty="0" smtClean="0"/>
              <a:t>Discussion Points </a:t>
            </a:r>
            <a:endParaRPr lang="en-CA" sz="4400" dirty="0"/>
          </a:p>
        </p:txBody>
      </p:sp>
      <p:sp>
        <p:nvSpPr>
          <p:cNvPr id="3" name="Content Placeholder 2"/>
          <p:cNvSpPr>
            <a:spLocks noGrp="1"/>
          </p:cNvSpPr>
          <p:nvPr>
            <p:ph idx="1"/>
          </p:nvPr>
        </p:nvSpPr>
        <p:spPr/>
        <p:txBody>
          <a:bodyPr>
            <a:normAutofit fontScale="92500" lnSpcReduction="10000"/>
          </a:bodyPr>
          <a:lstStyle/>
          <a:p>
            <a:r>
              <a:rPr lang="en-CA" sz="2800" dirty="0" smtClean="0"/>
              <a:t>Do you think this is a ‘game-changer’? That we can use families to drive process improvement?</a:t>
            </a:r>
          </a:p>
          <a:p>
            <a:r>
              <a:rPr lang="en-CA" sz="2800" dirty="0" smtClean="0"/>
              <a:t>What additional resources/tools might help families function as advocates for best practice?</a:t>
            </a:r>
          </a:p>
          <a:p>
            <a:pPr lvl="1"/>
            <a:r>
              <a:rPr lang="en-CA" sz="2000" dirty="0" smtClean="0"/>
              <a:t>App?</a:t>
            </a:r>
            <a:endParaRPr lang="en-CA" sz="2000" dirty="0"/>
          </a:p>
          <a:p>
            <a:pPr lvl="1"/>
            <a:r>
              <a:rPr lang="en-CA" sz="2000" dirty="0" smtClean="0"/>
              <a:t>Platforms? (</a:t>
            </a:r>
            <a:r>
              <a:rPr lang="en-CA" sz="2000" dirty="0" err="1" smtClean="0"/>
              <a:t>i.e</a:t>
            </a:r>
            <a:r>
              <a:rPr lang="en-CA" sz="2000" dirty="0" smtClean="0"/>
              <a:t>, “</a:t>
            </a:r>
            <a:r>
              <a:rPr lang="en-CA" sz="2000" dirty="0" err="1" smtClean="0"/>
              <a:t>Patientslikeme</a:t>
            </a:r>
            <a:r>
              <a:rPr lang="en-CA" sz="2000" dirty="0" smtClean="0"/>
              <a:t>” like platform)</a:t>
            </a:r>
          </a:p>
          <a:p>
            <a:pPr lvl="1"/>
            <a:r>
              <a:rPr lang="en-CA" sz="2000" dirty="0" smtClean="0"/>
              <a:t>Combine with mobility training?</a:t>
            </a:r>
          </a:p>
          <a:p>
            <a:pPr lvl="1"/>
            <a:r>
              <a:rPr lang="en-CA" sz="2000" dirty="0" smtClean="0"/>
              <a:t>Bench-marking nutrition intake or functional status?</a:t>
            </a:r>
            <a:br>
              <a:rPr lang="en-CA" sz="2000" dirty="0" smtClean="0"/>
            </a:br>
            <a:r>
              <a:rPr lang="en-CA" sz="2000" dirty="0" smtClean="0"/>
              <a:t>Others?</a:t>
            </a:r>
          </a:p>
          <a:p>
            <a:r>
              <a:rPr lang="en-CA" sz="2800" dirty="0" smtClean="0"/>
              <a:t>Can we harness the passion/energy of current or past ‘families’ to drive policy change?</a:t>
            </a:r>
            <a:endParaRPr lang="en-CA" sz="2800" dirty="0"/>
          </a:p>
        </p:txBody>
      </p:sp>
      <p:sp>
        <p:nvSpPr>
          <p:cNvPr id="4" name="Date Placeholder 3"/>
          <p:cNvSpPr>
            <a:spLocks noGrp="1"/>
          </p:cNvSpPr>
          <p:nvPr>
            <p:ph type="dt" sz="half" idx="10"/>
          </p:nvPr>
        </p:nvSpPr>
        <p:spPr/>
        <p:txBody>
          <a:bodyPr/>
          <a:lstStyle/>
          <a:p>
            <a:fld id="{6D68253E-DE7A-BB47-980D-CB589742C118}" type="datetime1">
              <a:rPr lang="en-US" smtClean="0"/>
              <a:t>11/28/2018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2F1D00-BD13-4404-86B0-79703945A0A7}" type="slidenum">
              <a:rPr lang="en-US" smtClean="0"/>
              <a:t>80</a:t>
            </a:fld>
            <a:endParaRPr lang="en-US"/>
          </a:p>
        </p:txBody>
      </p:sp>
    </p:spTree>
    <p:extLst>
      <p:ext uri="{BB962C8B-B14F-4D97-AF65-F5344CB8AC3E}">
        <p14:creationId xmlns:p14="http://schemas.microsoft.com/office/powerpoint/2010/main" val="23211665"/>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pPr algn="ctr"/>
            <a:r>
              <a:rPr lang="en-US" sz="5400" dirty="0" smtClean="0"/>
              <a:t>Questions</a:t>
            </a:r>
            <a:endParaRPr lang="en-US" sz="5400" dirty="0"/>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62F1D00-BD13-4404-86B0-79703945A0A7}" type="slidenum">
              <a:rPr lang="en-US" smtClean="0"/>
              <a:t>81</a:t>
            </a:fld>
            <a:endParaRPr lang="en-US"/>
          </a:p>
        </p:txBody>
      </p:sp>
      <p:pic>
        <p:nvPicPr>
          <p:cNvPr id="14" name="Picture 7"/>
          <p:cNvPicPr>
            <a:picLocks noChangeAspect="1" noChangeArrowheads="1"/>
          </p:cNvPicPr>
          <p:nvPr/>
        </p:nvPicPr>
        <p:blipFill>
          <a:blip r:embed="rId3">
            <a:extLst>
              <a:ext uri="{28A0092B-C50C-407E-A947-70E740481C1C}">
                <a14:useLocalDpi xmlns:a14="http://schemas.microsoft.com/office/drawing/2010/main" val="0"/>
              </a:ext>
            </a:extLst>
          </a:blip>
          <a:srcRect l="75690" t="16438" r="1105" b="57079"/>
          <a:stretch>
            <a:fillRect/>
          </a:stretch>
        </p:blipFill>
        <p:spPr bwMode="auto">
          <a:xfrm>
            <a:off x="3461048" y="2024546"/>
            <a:ext cx="4922376" cy="3398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75843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2"/>
          <p:cNvSpPr>
            <a:spLocks noChangeArrowheads="1"/>
          </p:cNvSpPr>
          <p:nvPr/>
        </p:nvSpPr>
        <p:spPr bwMode="auto">
          <a:xfrm>
            <a:off x="2589212" y="0"/>
            <a:ext cx="7315200"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tabLst>
                <a:tab pos="2743200" algn="ctr"/>
                <a:tab pos="5486400" algn="r"/>
              </a:tabLst>
              <a:defRPr sz="2400">
                <a:solidFill>
                  <a:schemeClr val="tx1"/>
                </a:solidFill>
                <a:latin typeface="Times New Roman" panose="02020603050405020304" pitchFamily="18" charset="0"/>
              </a:defRPr>
            </a:lvl1pPr>
            <a:lvl2pPr eaLnBrk="0" hangingPunct="0">
              <a:tabLst>
                <a:tab pos="2743200" algn="ctr"/>
                <a:tab pos="5486400" algn="r"/>
              </a:tabLst>
              <a:defRPr sz="2400">
                <a:solidFill>
                  <a:schemeClr val="tx1"/>
                </a:solidFill>
                <a:latin typeface="Times New Roman" panose="02020603050405020304" pitchFamily="18" charset="0"/>
              </a:defRPr>
            </a:lvl2pPr>
            <a:lvl3pPr eaLnBrk="0" hangingPunct="0">
              <a:tabLst>
                <a:tab pos="2743200" algn="ctr"/>
                <a:tab pos="5486400" algn="r"/>
              </a:tabLst>
              <a:defRPr sz="2400">
                <a:solidFill>
                  <a:schemeClr val="tx1"/>
                </a:solidFill>
                <a:latin typeface="Times New Roman" panose="02020603050405020304" pitchFamily="18" charset="0"/>
              </a:defRPr>
            </a:lvl3pPr>
            <a:lvl4pPr eaLnBrk="0" hangingPunct="0">
              <a:tabLst>
                <a:tab pos="2743200" algn="ctr"/>
                <a:tab pos="5486400" algn="r"/>
              </a:tabLst>
              <a:defRPr sz="2400">
                <a:solidFill>
                  <a:schemeClr val="tx1"/>
                </a:solidFill>
                <a:latin typeface="Times New Roman" panose="02020603050405020304" pitchFamily="18" charset="0"/>
              </a:defRPr>
            </a:lvl4pPr>
            <a:lvl5pPr eaLnBrk="0" hangingPunct="0">
              <a:tabLst>
                <a:tab pos="2743200" algn="ctr"/>
                <a:tab pos="5486400" algn="r"/>
              </a:tabLst>
              <a:defRPr sz="2400">
                <a:solidFill>
                  <a:schemeClr val="tx1"/>
                </a:solidFill>
                <a:latin typeface="Times New Roman" panose="02020603050405020304" pitchFamily="18" charset="0"/>
              </a:defRPr>
            </a:lvl5pPr>
            <a:lvl6pPr eaLnBrk="0" fontAlgn="base" hangingPunct="0">
              <a:spcBef>
                <a:spcPct val="0"/>
              </a:spcBef>
              <a:spcAft>
                <a:spcPct val="0"/>
              </a:spcAft>
              <a:tabLst>
                <a:tab pos="2743200" algn="ctr"/>
                <a:tab pos="5486400" algn="r"/>
              </a:tabLst>
              <a:defRPr sz="2400">
                <a:solidFill>
                  <a:schemeClr val="tx1"/>
                </a:solidFill>
                <a:latin typeface="Times New Roman" panose="02020603050405020304" pitchFamily="18" charset="0"/>
              </a:defRPr>
            </a:lvl6pPr>
            <a:lvl7pPr eaLnBrk="0" fontAlgn="base" hangingPunct="0">
              <a:spcBef>
                <a:spcPct val="0"/>
              </a:spcBef>
              <a:spcAft>
                <a:spcPct val="0"/>
              </a:spcAft>
              <a:tabLst>
                <a:tab pos="2743200" algn="ctr"/>
                <a:tab pos="5486400" algn="r"/>
              </a:tabLst>
              <a:defRPr sz="2400">
                <a:solidFill>
                  <a:schemeClr val="tx1"/>
                </a:solidFill>
                <a:latin typeface="Times New Roman" panose="02020603050405020304" pitchFamily="18" charset="0"/>
              </a:defRPr>
            </a:lvl7pPr>
            <a:lvl8pPr eaLnBrk="0" fontAlgn="base" hangingPunct="0">
              <a:spcBef>
                <a:spcPct val="0"/>
              </a:spcBef>
              <a:spcAft>
                <a:spcPct val="0"/>
              </a:spcAft>
              <a:tabLst>
                <a:tab pos="2743200" algn="ctr"/>
                <a:tab pos="5486400" algn="r"/>
              </a:tabLst>
              <a:defRPr sz="2400">
                <a:solidFill>
                  <a:schemeClr val="tx1"/>
                </a:solidFill>
                <a:latin typeface="Times New Roman" panose="02020603050405020304" pitchFamily="18" charset="0"/>
              </a:defRPr>
            </a:lvl8pPr>
            <a:lvl9pPr eaLnBrk="0" fontAlgn="base" hangingPunct="0">
              <a:spcBef>
                <a:spcPct val="0"/>
              </a:spcBef>
              <a:spcAft>
                <a:spcPct val="0"/>
              </a:spcAft>
              <a:tabLst>
                <a:tab pos="2743200" algn="ctr"/>
                <a:tab pos="5486400" algn="r"/>
              </a:tabLst>
              <a:defRPr sz="2400">
                <a:solidFill>
                  <a:schemeClr val="tx1"/>
                </a:solidFill>
                <a:latin typeface="Times New Roman" panose="02020603050405020304" pitchFamily="18" charset="0"/>
              </a:defRPr>
            </a:lvl9pPr>
          </a:lstStyle>
          <a:p>
            <a:pPr algn="ctr" eaLnBrk="1" hangingPunct="1"/>
            <a:r>
              <a:rPr lang="en-US" altLang="en-US" sz="1200" b="1">
                <a:latin typeface="Arial" panose="020B0604020202020204" pitchFamily="34" charset="0"/>
              </a:rPr>
              <a:t> </a:t>
            </a:r>
            <a:endParaRPr lang="en-US" altLang="en-US" sz="1200">
              <a:latin typeface="Arial" panose="020B0604020202020204" pitchFamily="34" charset="0"/>
            </a:endParaRPr>
          </a:p>
          <a:p>
            <a:pPr algn="ctr"/>
            <a:r>
              <a:rPr lang="en-US" altLang="en-US" sz="1200" b="1" i="1">
                <a:latin typeface="Arial" panose="020B0604020202020204" pitchFamily="34" charset="0"/>
              </a:rPr>
              <a:t>How are we doing?</a:t>
            </a:r>
            <a:endParaRPr lang="en-US" altLang="en-US" sz="1200">
              <a:latin typeface="Arial" panose="020B0604020202020204" pitchFamily="34" charset="0"/>
            </a:endParaRPr>
          </a:p>
          <a:p>
            <a:pPr algn="ctr"/>
            <a:r>
              <a:rPr lang="en-US" altLang="en-US" sz="1200" b="1" i="1">
                <a:latin typeface="Arial" panose="020B0604020202020204" pitchFamily="34" charset="0"/>
              </a:rPr>
              <a:t>Your opinions about your family member’s recent admission to the Intensive Care Unit (ICU)</a:t>
            </a:r>
            <a:endParaRPr lang="en-US" altLang="en-US" sz="1200">
              <a:latin typeface="Arial" panose="020B0604020202020204" pitchFamily="34" charset="0"/>
            </a:endParaRPr>
          </a:p>
          <a:p>
            <a:pPr algn="ctr"/>
            <a:r>
              <a:rPr lang="en-US" altLang="en-US" sz="1200">
                <a:latin typeface="Arial" panose="020B0604020202020204" pitchFamily="34" charset="0"/>
              </a:rPr>
              <a:t> </a:t>
            </a:r>
          </a:p>
          <a:p>
            <a:endParaRPr lang="en-US" altLang="en-US"/>
          </a:p>
        </p:txBody>
      </p:sp>
      <p:sp>
        <p:nvSpPr>
          <p:cNvPr id="232451" name="Rectangle 3"/>
          <p:cNvSpPr>
            <a:spLocks noChangeArrowheads="1"/>
          </p:cNvSpPr>
          <p:nvPr/>
        </p:nvSpPr>
        <p:spPr bwMode="auto">
          <a:xfrm>
            <a:off x="1525587" y="2500313"/>
            <a:ext cx="91440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CA"/>
          </a:p>
        </p:txBody>
      </p:sp>
      <p:grpSp>
        <p:nvGrpSpPr>
          <p:cNvPr id="232452" name="Group 4"/>
          <p:cNvGrpSpPr>
            <a:grpSpLocks/>
          </p:cNvGrpSpPr>
          <p:nvPr/>
        </p:nvGrpSpPr>
        <p:grpSpPr bwMode="auto">
          <a:xfrm>
            <a:off x="1522412" y="1143000"/>
            <a:ext cx="9144000" cy="1939844"/>
            <a:chOff x="-3" y="1397"/>
            <a:chExt cx="4131" cy="1793"/>
          </a:xfrm>
        </p:grpSpPr>
        <p:grpSp>
          <p:nvGrpSpPr>
            <p:cNvPr id="232453" name="Group 5"/>
            <p:cNvGrpSpPr>
              <a:grpSpLocks/>
            </p:cNvGrpSpPr>
            <p:nvPr/>
          </p:nvGrpSpPr>
          <p:grpSpPr bwMode="auto">
            <a:xfrm>
              <a:off x="0" y="1398"/>
              <a:ext cx="4125" cy="1792"/>
              <a:chOff x="0" y="1398"/>
              <a:chExt cx="4125" cy="1792"/>
            </a:xfrm>
          </p:grpSpPr>
          <p:grpSp>
            <p:nvGrpSpPr>
              <p:cNvPr id="232454" name="Group 6"/>
              <p:cNvGrpSpPr>
                <a:grpSpLocks/>
              </p:cNvGrpSpPr>
              <p:nvPr/>
            </p:nvGrpSpPr>
            <p:grpSpPr bwMode="auto">
              <a:xfrm>
                <a:off x="43" y="1398"/>
                <a:ext cx="4039" cy="1792"/>
                <a:chOff x="0" y="1398"/>
                <a:chExt cx="4039" cy="1792"/>
              </a:xfrm>
            </p:grpSpPr>
            <p:sp>
              <p:nvSpPr>
                <p:cNvPr id="232455" name="Rectangle 7"/>
                <p:cNvSpPr>
                  <a:spLocks noChangeArrowheads="1"/>
                </p:cNvSpPr>
                <p:nvPr/>
              </p:nvSpPr>
              <p:spPr bwMode="auto">
                <a:xfrm>
                  <a:off x="0" y="1400"/>
                  <a:ext cx="4039" cy="3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CA"/>
                </a:p>
              </p:txBody>
            </p:sp>
            <p:sp>
              <p:nvSpPr>
                <p:cNvPr id="232456" name="Rectangle 8"/>
                <p:cNvSpPr>
                  <a:spLocks noChangeArrowheads="1"/>
                </p:cNvSpPr>
                <p:nvPr/>
              </p:nvSpPr>
              <p:spPr bwMode="auto">
                <a:xfrm>
                  <a:off x="0" y="1398"/>
                  <a:ext cx="4039" cy="17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en-US" altLang="en-US" sz="1200">
                      <a:latin typeface="Arial" panose="020B0604020202020204" pitchFamily="34" charset="0"/>
                    </a:rPr>
                    <a:t>Your family member was a patient in the ICU at the Kingston General Hospital.  You have been recorded as being the “next-of-kin”.  The questions that follow ask </a:t>
                  </a:r>
                  <a:r>
                    <a:rPr lang="en-US" altLang="en-US" sz="1200" b="1">
                      <a:latin typeface="Arial" panose="020B0604020202020204" pitchFamily="34" charset="0"/>
                    </a:rPr>
                    <a:t>YOU </a:t>
                  </a:r>
                  <a:r>
                    <a:rPr lang="en-US" altLang="en-US" sz="1200">
                      <a:latin typeface="Arial" panose="020B0604020202020204" pitchFamily="34" charset="0"/>
                    </a:rPr>
                    <a:t>about your family member’s </a:t>
                  </a:r>
                  <a:r>
                    <a:rPr lang="en-US" altLang="en-US" sz="1200" b="1" u="sng">
                      <a:latin typeface="Arial" panose="020B0604020202020204" pitchFamily="34" charset="0"/>
                    </a:rPr>
                    <a:t>most recent ICU admission</a:t>
                  </a:r>
                  <a:r>
                    <a:rPr lang="en-US" altLang="en-US" sz="1200">
                      <a:latin typeface="Arial" panose="020B0604020202020204" pitchFamily="34" charset="0"/>
                    </a:rPr>
                    <a:t>.  We understand that there were probably many doctors and nurses and other staff involved in caring for your family member. We know that there may be exceptions but we are interested in </a:t>
                  </a:r>
                  <a:r>
                    <a:rPr lang="en-US" altLang="en-US" sz="1200" b="1">
                      <a:latin typeface="Arial" panose="020B0604020202020204" pitchFamily="34" charset="0"/>
                    </a:rPr>
                    <a:t>your overall assessment </a:t>
                  </a:r>
                  <a:r>
                    <a:rPr lang="en-US" altLang="en-US" sz="1200">
                      <a:latin typeface="Arial" panose="020B0604020202020204" pitchFamily="34" charset="0"/>
                    </a:rPr>
                    <a:t>of the quality of care we delivered.  We understand that this was probably a very difficult time for you and your family members.  We would appreciate you taking the time to provide us with your opinion. Please take a moment to tell us what we did well and what we can do to make our ICU better.  Please be assured that all responses are confidential.  The Doctors and Nurses who looked after your family member will not be able to identify your responses.</a:t>
                  </a:r>
                </a:p>
                <a:p>
                  <a:pPr algn="just" eaLnBrk="0" hangingPunct="0"/>
                  <a:endParaRPr lang="en-US" altLang="en-US" sz="2400">
                    <a:latin typeface="Times New Roman" panose="02020603050405020304" pitchFamily="18" charset="0"/>
                  </a:endParaRPr>
                </a:p>
              </p:txBody>
            </p:sp>
          </p:grpSp>
          <p:sp>
            <p:nvSpPr>
              <p:cNvPr id="232457" name="Rectangle 9"/>
              <p:cNvSpPr>
                <a:spLocks noChangeArrowheads="1"/>
              </p:cNvSpPr>
              <p:nvPr/>
            </p:nvSpPr>
            <p:spPr bwMode="auto">
              <a:xfrm>
                <a:off x="0" y="1400"/>
                <a:ext cx="4125" cy="1438"/>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grpSp>
        <p:sp>
          <p:nvSpPr>
            <p:cNvPr id="232458" name="Rectangle 10"/>
            <p:cNvSpPr>
              <a:spLocks noChangeArrowheads="1"/>
            </p:cNvSpPr>
            <p:nvPr/>
          </p:nvSpPr>
          <p:spPr bwMode="auto">
            <a:xfrm>
              <a:off x="-3" y="1397"/>
              <a:ext cx="4131" cy="1444"/>
            </a:xfrm>
            <a:prstGeom prst="rect">
              <a:avLst/>
            </a:prstGeom>
            <a:noFill/>
            <a:ln w="11112">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grpSp>
      <p:sp>
        <p:nvSpPr>
          <p:cNvPr id="232459" name="Rectangle 11"/>
          <p:cNvSpPr>
            <a:spLocks noChangeArrowheads="1"/>
          </p:cNvSpPr>
          <p:nvPr/>
        </p:nvSpPr>
        <p:spPr bwMode="auto">
          <a:xfrm>
            <a:off x="1525587" y="2505076"/>
            <a:ext cx="91440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200">
                <a:latin typeface="Arial" panose="020B0604020202020204" pitchFamily="34" charset="0"/>
              </a:rPr>
              <a:t> </a:t>
            </a:r>
          </a:p>
          <a:p>
            <a:pPr eaLnBrk="0" hangingPunct="0"/>
            <a:endParaRPr lang="en-US" altLang="en-US" sz="2400">
              <a:latin typeface="Times New Roman" panose="02020603050405020304" pitchFamily="18" charset="0"/>
            </a:endParaRPr>
          </a:p>
        </p:txBody>
      </p:sp>
      <p:sp>
        <p:nvSpPr>
          <p:cNvPr id="232460" name="Rectangle 12"/>
          <p:cNvSpPr>
            <a:spLocks noChangeArrowheads="1"/>
          </p:cNvSpPr>
          <p:nvPr/>
        </p:nvSpPr>
        <p:spPr bwMode="auto">
          <a:xfrm>
            <a:off x="2817813" y="2286000"/>
            <a:ext cx="9140825" cy="1341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endParaRPr lang="en-US" altLang="en-US" sz="2600" b="1">
              <a:latin typeface="Arial" panose="020B0604020202020204" pitchFamily="34" charset="0"/>
            </a:endParaRPr>
          </a:p>
          <a:p>
            <a:pPr eaLnBrk="0" hangingPunct="0"/>
            <a:r>
              <a:rPr lang="en-US" altLang="en-US" sz="2600" b="1">
                <a:latin typeface="Arial" panose="020B0604020202020204" pitchFamily="34" charset="0"/>
              </a:rPr>
              <a:t>PART 1: SATISFACTION WITH CARE</a:t>
            </a:r>
          </a:p>
          <a:p>
            <a:pPr algn="ctr" eaLnBrk="0" hangingPunct="0"/>
            <a:r>
              <a:rPr lang="en-US" altLang="en-US" sz="1200">
                <a:latin typeface="Arial" panose="020B0604020202020204" pitchFamily="34" charset="0"/>
              </a:rPr>
              <a:t> </a:t>
            </a:r>
          </a:p>
          <a:p>
            <a:pPr eaLnBrk="0" hangingPunct="0"/>
            <a:endParaRPr lang="en-US" altLang="en-US" sz="2400">
              <a:latin typeface="Times New Roman" panose="02020603050405020304" pitchFamily="18" charset="0"/>
            </a:endParaRPr>
          </a:p>
        </p:txBody>
      </p:sp>
      <p:sp>
        <p:nvSpPr>
          <p:cNvPr id="232461" name="Rectangle 13"/>
          <p:cNvSpPr>
            <a:spLocks noChangeArrowheads="1"/>
          </p:cNvSpPr>
          <p:nvPr/>
        </p:nvSpPr>
        <p:spPr bwMode="auto">
          <a:xfrm>
            <a:off x="1522412" y="3200401"/>
            <a:ext cx="9144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tabLst>
                <a:tab pos="457200" algn="r"/>
                <a:tab pos="2743200" algn="ctr"/>
                <a:tab pos="5486400" algn="r"/>
              </a:tabLst>
              <a:defRPr sz="2400">
                <a:solidFill>
                  <a:schemeClr val="tx1"/>
                </a:solidFill>
                <a:latin typeface="Times New Roman" panose="02020603050405020304" pitchFamily="18" charset="0"/>
              </a:defRPr>
            </a:lvl1pPr>
            <a:lvl2pPr eaLnBrk="0" hangingPunct="0">
              <a:tabLst>
                <a:tab pos="457200" algn="r"/>
                <a:tab pos="2743200" algn="ctr"/>
                <a:tab pos="5486400" algn="r"/>
              </a:tabLst>
              <a:defRPr sz="2400">
                <a:solidFill>
                  <a:schemeClr val="tx1"/>
                </a:solidFill>
                <a:latin typeface="Times New Roman" panose="02020603050405020304" pitchFamily="18" charset="0"/>
              </a:defRPr>
            </a:lvl2pPr>
            <a:lvl3pPr eaLnBrk="0" hangingPunct="0">
              <a:tabLst>
                <a:tab pos="457200" algn="r"/>
                <a:tab pos="2743200" algn="ctr"/>
                <a:tab pos="5486400" algn="r"/>
              </a:tabLst>
              <a:defRPr sz="2400">
                <a:solidFill>
                  <a:schemeClr val="tx1"/>
                </a:solidFill>
                <a:latin typeface="Times New Roman" panose="02020603050405020304" pitchFamily="18" charset="0"/>
              </a:defRPr>
            </a:lvl3pPr>
            <a:lvl4pPr eaLnBrk="0" hangingPunct="0">
              <a:tabLst>
                <a:tab pos="457200" algn="r"/>
                <a:tab pos="2743200" algn="ctr"/>
                <a:tab pos="5486400" algn="r"/>
              </a:tabLst>
              <a:defRPr sz="2400">
                <a:solidFill>
                  <a:schemeClr val="tx1"/>
                </a:solidFill>
                <a:latin typeface="Times New Roman" panose="02020603050405020304" pitchFamily="18" charset="0"/>
              </a:defRPr>
            </a:lvl4pPr>
            <a:lvl5pPr eaLnBrk="0" hangingPunct="0">
              <a:tabLst>
                <a:tab pos="457200" algn="r"/>
                <a:tab pos="2743200" algn="ctr"/>
                <a:tab pos="5486400" algn="r"/>
              </a:tabLst>
              <a:defRPr sz="2400">
                <a:solidFill>
                  <a:schemeClr val="tx1"/>
                </a:solidFill>
                <a:latin typeface="Times New Roman" panose="02020603050405020304" pitchFamily="18" charset="0"/>
              </a:defRPr>
            </a:lvl5pPr>
            <a:lvl6pPr eaLnBrk="0" fontAlgn="base" hangingPunct="0">
              <a:spcBef>
                <a:spcPct val="0"/>
              </a:spcBef>
              <a:spcAft>
                <a:spcPct val="0"/>
              </a:spcAft>
              <a:tabLst>
                <a:tab pos="457200" algn="r"/>
                <a:tab pos="2743200" algn="ctr"/>
                <a:tab pos="5486400" algn="r"/>
              </a:tabLst>
              <a:defRPr sz="2400">
                <a:solidFill>
                  <a:schemeClr val="tx1"/>
                </a:solidFill>
                <a:latin typeface="Times New Roman" panose="02020603050405020304" pitchFamily="18" charset="0"/>
              </a:defRPr>
            </a:lvl6pPr>
            <a:lvl7pPr eaLnBrk="0" fontAlgn="base" hangingPunct="0">
              <a:spcBef>
                <a:spcPct val="0"/>
              </a:spcBef>
              <a:spcAft>
                <a:spcPct val="0"/>
              </a:spcAft>
              <a:tabLst>
                <a:tab pos="457200" algn="r"/>
                <a:tab pos="2743200" algn="ctr"/>
                <a:tab pos="5486400" algn="r"/>
              </a:tabLst>
              <a:defRPr sz="2400">
                <a:solidFill>
                  <a:schemeClr val="tx1"/>
                </a:solidFill>
                <a:latin typeface="Times New Roman" panose="02020603050405020304" pitchFamily="18" charset="0"/>
              </a:defRPr>
            </a:lvl7pPr>
            <a:lvl8pPr eaLnBrk="0" fontAlgn="base" hangingPunct="0">
              <a:spcBef>
                <a:spcPct val="0"/>
              </a:spcBef>
              <a:spcAft>
                <a:spcPct val="0"/>
              </a:spcAft>
              <a:tabLst>
                <a:tab pos="457200" algn="r"/>
                <a:tab pos="2743200" algn="ctr"/>
                <a:tab pos="5486400" algn="r"/>
              </a:tabLst>
              <a:defRPr sz="2400">
                <a:solidFill>
                  <a:schemeClr val="tx1"/>
                </a:solidFill>
                <a:latin typeface="Times New Roman" panose="02020603050405020304" pitchFamily="18" charset="0"/>
              </a:defRPr>
            </a:lvl8pPr>
            <a:lvl9pPr eaLnBrk="0" fontAlgn="base" hangingPunct="0">
              <a:spcBef>
                <a:spcPct val="0"/>
              </a:spcBef>
              <a:spcAft>
                <a:spcPct val="0"/>
              </a:spcAft>
              <a:tabLst>
                <a:tab pos="457200" algn="r"/>
                <a:tab pos="2743200" algn="ctr"/>
                <a:tab pos="5486400" algn="r"/>
              </a:tabLst>
              <a:defRPr sz="2400">
                <a:solidFill>
                  <a:schemeClr val="tx1"/>
                </a:solidFill>
                <a:latin typeface="Times New Roman" panose="02020603050405020304" pitchFamily="18" charset="0"/>
              </a:defRPr>
            </a:lvl9pPr>
          </a:lstStyle>
          <a:p>
            <a:pPr algn="ctr" eaLnBrk="1" hangingPunct="1"/>
            <a:r>
              <a:rPr lang="en-US" altLang="en-US" sz="1200" b="1" dirty="0">
                <a:latin typeface="Arial" panose="020B0604020202020204" pitchFamily="34" charset="0"/>
              </a:rPr>
              <a:t>Please check one box that best reflects your views.  If the question does not apply to your family member’s stay then check the not applicable box (N/A).</a:t>
            </a:r>
            <a:endParaRPr lang="en-US" altLang="en-US" sz="1200" dirty="0">
              <a:latin typeface="Arial" panose="020B0604020202020204" pitchFamily="34" charset="0"/>
            </a:endParaRPr>
          </a:p>
          <a:p>
            <a:endParaRPr lang="en-US" altLang="en-US" dirty="0"/>
          </a:p>
        </p:txBody>
      </p:sp>
      <p:sp>
        <p:nvSpPr>
          <p:cNvPr id="232462" name="Rectangle 14"/>
          <p:cNvSpPr>
            <a:spLocks noChangeArrowheads="1"/>
          </p:cNvSpPr>
          <p:nvPr/>
        </p:nvSpPr>
        <p:spPr bwMode="auto">
          <a:xfrm>
            <a:off x="1525587" y="5308601"/>
            <a:ext cx="9144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200">
                <a:latin typeface="Arial" panose="020B0604020202020204" pitchFamily="34" charset="0"/>
              </a:rPr>
              <a:t> </a:t>
            </a:r>
          </a:p>
          <a:p>
            <a:pPr eaLnBrk="0" hangingPunct="0"/>
            <a:r>
              <a:rPr lang="en-US" altLang="en-US" sz="1200">
                <a:latin typeface="Arial" panose="020B0604020202020204" pitchFamily="34" charset="0"/>
              </a:rPr>
              <a:t> </a:t>
            </a:r>
          </a:p>
          <a:p>
            <a:pPr eaLnBrk="0" hangingPunct="0"/>
            <a:endParaRPr lang="en-US" altLang="en-US" sz="2400">
              <a:latin typeface="Times New Roman" panose="02020603050405020304" pitchFamily="18" charset="0"/>
            </a:endParaRPr>
          </a:p>
        </p:txBody>
      </p:sp>
      <p:sp>
        <p:nvSpPr>
          <p:cNvPr id="232463" name="Rectangle 15"/>
          <p:cNvSpPr>
            <a:spLocks noChangeArrowheads="1"/>
          </p:cNvSpPr>
          <p:nvPr/>
        </p:nvSpPr>
        <p:spPr bwMode="auto">
          <a:xfrm>
            <a:off x="1525587" y="6946900"/>
            <a:ext cx="91440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CA"/>
          </a:p>
        </p:txBody>
      </p:sp>
      <p:sp>
        <p:nvSpPr>
          <p:cNvPr id="232464" name="Rectangle 16"/>
          <p:cNvSpPr>
            <a:spLocks noChangeArrowheads="1"/>
          </p:cNvSpPr>
          <p:nvPr/>
        </p:nvSpPr>
        <p:spPr bwMode="auto">
          <a:xfrm>
            <a:off x="1525587" y="7129463"/>
            <a:ext cx="91440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CA"/>
          </a:p>
        </p:txBody>
      </p:sp>
      <p:sp>
        <p:nvSpPr>
          <p:cNvPr id="232465" name="Rectangle 17"/>
          <p:cNvSpPr>
            <a:spLocks noChangeArrowheads="1"/>
          </p:cNvSpPr>
          <p:nvPr/>
        </p:nvSpPr>
        <p:spPr bwMode="auto">
          <a:xfrm>
            <a:off x="1525587" y="7886700"/>
            <a:ext cx="91440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CA"/>
          </a:p>
        </p:txBody>
      </p:sp>
      <p:grpSp>
        <p:nvGrpSpPr>
          <p:cNvPr id="232466" name="Group 18"/>
          <p:cNvGrpSpPr>
            <a:grpSpLocks/>
          </p:cNvGrpSpPr>
          <p:nvPr/>
        </p:nvGrpSpPr>
        <p:grpSpPr bwMode="auto">
          <a:xfrm>
            <a:off x="2284413" y="3810000"/>
            <a:ext cx="7439025" cy="2732088"/>
            <a:chOff x="43" y="5125"/>
            <a:chExt cx="4686" cy="1721"/>
          </a:xfrm>
        </p:grpSpPr>
        <p:sp>
          <p:nvSpPr>
            <p:cNvPr id="232467" name="Rectangle 19"/>
            <p:cNvSpPr>
              <a:spLocks noChangeArrowheads="1"/>
            </p:cNvSpPr>
            <p:nvPr/>
          </p:nvSpPr>
          <p:spPr bwMode="auto">
            <a:xfrm>
              <a:off x="43" y="5125"/>
              <a:ext cx="214" cy="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sz="1200">
                  <a:latin typeface="Arial" panose="020B0604020202020204" pitchFamily="34" charset="0"/>
                </a:rPr>
                <a:t> </a:t>
              </a:r>
            </a:p>
            <a:p>
              <a:pPr eaLnBrk="0" hangingPunct="0"/>
              <a:endParaRPr lang="en-US" altLang="en-US" sz="2400">
                <a:latin typeface="Times New Roman" panose="02020603050405020304" pitchFamily="18" charset="0"/>
              </a:endParaRPr>
            </a:p>
          </p:txBody>
        </p:sp>
        <p:sp>
          <p:nvSpPr>
            <p:cNvPr id="232468" name="Rectangle 20"/>
            <p:cNvSpPr>
              <a:spLocks noChangeArrowheads="1"/>
            </p:cNvSpPr>
            <p:nvPr/>
          </p:nvSpPr>
          <p:spPr bwMode="auto">
            <a:xfrm>
              <a:off x="257" y="5125"/>
              <a:ext cx="1594" cy="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sz="1200" b="1">
                  <a:latin typeface="Arial" panose="020B0604020202020204" pitchFamily="34" charset="0"/>
                </a:rPr>
                <a:t>HOW DID WE TREAT YOUR </a:t>
              </a:r>
            </a:p>
            <a:p>
              <a:pPr eaLnBrk="0" hangingPunct="0"/>
              <a:r>
                <a:rPr lang="en-US" altLang="en-US" sz="1200" b="1">
                  <a:latin typeface="Arial" panose="020B0604020202020204" pitchFamily="34" charset="0"/>
                </a:rPr>
                <a:t>FAMILY MEMBER</a:t>
              </a:r>
            </a:p>
            <a:p>
              <a:pPr eaLnBrk="0" hangingPunct="0"/>
              <a:r>
                <a:rPr lang="en-US" altLang="en-US" sz="1200" b="1">
                  <a:latin typeface="Arial" panose="020B0604020202020204" pitchFamily="34" charset="0"/>
                </a:rPr>
                <a:t>(THE PATIENT)</a:t>
              </a:r>
            </a:p>
            <a:p>
              <a:pPr eaLnBrk="0" hangingPunct="0"/>
              <a:r>
                <a:rPr lang="en-US" altLang="en-US" sz="1200" b="1">
                  <a:latin typeface="Arial" panose="020B0604020202020204" pitchFamily="34" charset="0"/>
                </a:rPr>
                <a:t> </a:t>
              </a:r>
            </a:p>
            <a:p>
              <a:pPr eaLnBrk="0" hangingPunct="0"/>
              <a:endParaRPr lang="en-US" altLang="en-US" sz="2400">
                <a:latin typeface="Times New Roman" panose="02020603050405020304" pitchFamily="18" charset="0"/>
              </a:endParaRPr>
            </a:p>
          </p:txBody>
        </p:sp>
        <p:sp>
          <p:nvSpPr>
            <p:cNvPr id="232469" name="Rectangle 21"/>
            <p:cNvSpPr>
              <a:spLocks noChangeArrowheads="1"/>
            </p:cNvSpPr>
            <p:nvPr/>
          </p:nvSpPr>
          <p:spPr bwMode="auto">
            <a:xfrm>
              <a:off x="1851" y="5125"/>
              <a:ext cx="2878" cy="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ltLang="en-US" sz="1200">
                  <a:latin typeface="Arial" panose="020B0604020202020204" pitchFamily="34" charset="0"/>
                </a:rPr>
                <a:t> </a:t>
              </a:r>
            </a:p>
            <a:p>
              <a:pPr algn="ctr" eaLnBrk="0" hangingPunct="0"/>
              <a:endParaRPr lang="en-US" altLang="en-US" sz="2400">
                <a:latin typeface="Times New Roman" panose="02020603050405020304" pitchFamily="18" charset="0"/>
              </a:endParaRPr>
            </a:p>
          </p:txBody>
        </p:sp>
        <p:sp>
          <p:nvSpPr>
            <p:cNvPr id="232470" name="Rectangle 22"/>
            <p:cNvSpPr>
              <a:spLocks noChangeArrowheads="1"/>
            </p:cNvSpPr>
            <p:nvPr/>
          </p:nvSpPr>
          <p:spPr bwMode="auto">
            <a:xfrm>
              <a:off x="43" y="5873"/>
              <a:ext cx="214" cy="9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sz="1200">
                  <a:latin typeface="Arial" panose="020B0604020202020204" pitchFamily="34" charset="0"/>
                </a:rPr>
                <a:t>1.</a:t>
              </a:r>
            </a:p>
            <a:p>
              <a:pPr eaLnBrk="0" hangingPunct="0"/>
              <a:r>
                <a:rPr lang="en-US" altLang="en-US" sz="1200">
                  <a:latin typeface="Arial" panose="020B0604020202020204" pitchFamily="34" charset="0"/>
                </a:rPr>
                <a:t> </a:t>
              </a:r>
            </a:p>
            <a:p>
              <a:pPr eaLnBrk="0" hangingPunct="0"/>
              <a:endParaRPr lang="en-US" altLang="en-US" sz="2400">
                <a:latin typeface="Times New Roman" panose="02020603050405020304" pitchFamily="18" charset="0"/>
              </a:endParaRPr>
            </a:p>
          </p:txBody>
        </p:sp>
        <p:sp>
          <p:nvSpPr>
            <p:cNvPr id="232471" name="Rectangle 23"/>
            <p:cNvSpPr>
              <a:spLocks noChangeArrowheads="1"/>
            </p:cNvSpPr>
            <p:nvPr/>
          </p:nvSpPr>
          <p:spPr bwMode="auto">
            <a:xfrm>
              <a:off x="257" y="5873"/>
              <a:ext cx="1594" cy="9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sz="1200" b="1" dirty="0">
                  <a:latin typeface="Arial" panose="020B0604020202020204" pitchFamily="34" charset="0"/>
                </a:rPr>
                <a:t>Concern and Caring by ICU Staff:</a:t>
              </a:r>
            </a:p>
            <a:p>
              <a:pPr eaLnBrk="0" hangingPunct="0"/>
              <a:r>
                <a:rPr lang="en-US" altLang="en-US" sz="1200" dirty="0">
                  <a:latin typeface="Arial" panose="020B0604020202020204" pitchFamily="34" charset="0"/>
                </a:rPr>
                <a:t>The courtesy, respect and compassion </a:t>
              </a:r>
              <a:r>
                <a:rPr lang="en-US" altLang="en-US" sz="1200" b="1" dirty="0">
                  <a:latin typeface="Arial" panose="020B0604020202020204" pitchFamily="34" charset="0"/>
                </a:rPr>
                <a:t>your family member</a:t>
              </a:r>
            </a:p>
            <a:p>
              <a:pPr eaLnBrk="0" hangingPunct="0"/>
              <a:r>
                <a:rPr lang="en-US" altLang="en-US" sz="1200" b="1" dirty="0">
                  <a:latin typeface="Arial" panose="020B0604020202020204" pitchFamily="34" charset="0"/>
                </a:rPr>
                <a:t>(the patient)</a:t>
              </a:r>
              <a:r>
                <a:rPr lang="en-US" altLang="en-US" sz="1200" dirty="0">
                  <a:latin typeface="Arial" panose="020B0604020202020204" pitchFamily="34" charset="0"/>
                </a:rPr>
                <a:t> was given</a:t>
              </a:r>
              <a:endParaRPr lang="en-US" altLang="en-US" sz="1200" b="1" dirty="0">
                <a:latin typeface="Arial" panose="020B0604020202020204" pitchFamily="34" charset="0"/>
              </a:endParaRPr>
            </a:p>
            <a:p>
              <a:pPr eaLnBrk="0" hangingPunct="0"/>
              <a:r>
                <a:rPr lang="en-US" altLang="en-US" sz="1200" b="1" dirty="0">
                  <a:latin typeface="Arial" panose="020B0604020202020204" pitchFamily="34" charset="0"/>
                </a:rPr>
                <a:t> </a:t>
              </a:r>
            </a:p>
            <a:p>
              <a:pPr eaLnBrk="0" hangingPunct="0"/>
              <a:endParaRPr lang="en-US" altLang="en-US" sz="2400" dirty="0">
                <a:latin typeface="Times New Roman" panose="02020603050405020304" pitchFamily="18" charset="0"/>
              </a:endParaRPr>
            </a:p>
          </p:txBody>
        </p:sp>
        <p:sp>
          <p:nvSpPr>
            <p:cNvPr id="232472" name="Rectangle 24"/>
            <p:cNvSpPr>
              <a:spLocks noChangeArrowheads="1"/>
            </p:cNvSpPr>
            <p:nvPr/>
          </p:nvSpPr>
          <p:spPr bwMode="auto">
            <a:xfrm>
              <a:off x="1851" y="5873"/>
              <a:ext cx="468" cy="3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ltLang="en-US" sz="1600" dirty="0">
                  <a:latin typeface="Arial" panose="020B0604020202020204" pitchFamily="34" charset="0"/>
                  <a:sym typeface="Symbol" panose="05050102010706020507" pitchFamily="18" charset="2"/>
                </a:rPr>
                <a:t></a:t>
              </a:r>
              <a:r>
                <a:rPr lang="en-US" altLang="en-US" sz="1200" dirty="0">
                  <a:latin typeface="Arial" panose="020B0604020202020204" pitchFamily="34" charset="0"/>
                </a:rPr>
                <a:t>1</a:t>
              </a:r>
              <a:endParaRPr lang="en-US" altLang="en-US" sz="1200" dirty="0">
                <a:latin typeface="Arial" panose="020B0604020202020204" pitchFamily="34" charset="0"/>
                <a:sym typeface="Symbol" panose="05050102010706020507" pitchFamily="18" charset="2"/>
              </a:endParaRPr>
            </a:p>
            <a:p>
              <a:pPr algn="ctr" eaLnBrk="0" hangingPunct="0"/>
              <a:endParaRPr lang="en-US" altLang="en-US" sz="1600" dirty="0">
                <a:latin typeface="Arial" panose="020B0604020202020204" pitchFamily="34" charset="0"/>
                <a:sym typeface="Symbol" panose="05050102010706020507" pitchFamily="18" charset="2"/>
              </a:endParaRPr>
            </a:p>
          </p:txBody>
        </p:sp>
        <p:sp>
          <p:nvSpPr>
            <p:cNvPr id="232473" name="Rectangle 25"/>
            <p:cNvSpPr>
              <a:spLocks noChangeArrowheads="1"/>
            </p:cNvSpPr>
            <p:nvPr/>
          </p:nvSpPr>
          <p:spPr bwMode="auto">
            <a:xfrm>
              <a:off x="2319" y="5873"/>
              <a:ext cx="432" cy="3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ltLang="en-US" sz="1600">
                  <a:latin typeface="Arial" panose="020B0604020202020204" pitchFamily="34" charset="0"/>
                  <a:sym typeface="Symbol" panose="05050102010706020507" pitchFamily="18" charset="2"/>
                </a:rPr>
                <a:t></a:t>
              </a:r>
              <a:r>
                <a:rPr lang="en-US" altLang="en-US" sz="1200">
                  <a:latin typeface="Arial" panose="020B0604020202020204" pitchFamily="34" charset="0"/>
                </a:rPr>
                <a:t>2</a:t>
              </a:r>
              <a:endParaRPr lang="en-US" altLang="en-US" sz="1200">
                <a:latin typeface="Arial" panose="020B0604020202020204" pitchFamily="34" charset="0"/>
                <a:sym typeface="Symbol" panose="05050102010706020507" pitchFamily="18" charset="2"/>
              </a:endParaRPr>
            </a:p>
            <a:p>
              <a:pPr algn="ctr" eaLnBrk="0" hangingPunct="0"/>
              <a:endParaRPr lang="en-US" altLang="en-US" sz="1600">
                <a:latin typeface="Arial" panose="020B0604020202020204" pitchFamily="34" charset="0"/>
                <a:sym typeface="Symbol" panose="05050102010706020507" pitchFamily="18" charset="2"/>
              </a:endParaRPr>
            </a:p>
          </p:txBody>
        </p:sp>
        <p:sp>
          <p:nvSpPr>
            <p:cNvPr id="232474" name="Rectangle 26"/>
            <p:cNvSpPr>
              <a:spLocks noChangeArrowheads="1"/>
            </p:cNvSpPr>
            <p:nvPr/>
          </p:nvSpPr>
          <p:spPr bwMode="auto">
            <a:xfrm>
              <a:off x="2751" y="5873"/>
              <a:ext cx="396" cy="3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ltLang="en-US" sz="1600">
                  <a:latin typeface="Arial" panose="020B0604020202020204" pitchFamily="34" charset="0"/>
                  <a:sym typeface="Symbol" panose="05050102010706020507" pitchFamily="18" charset="2"/>
                </a:rPr>
                <a:t></a:t>
              </a:r>
              <a:r>
                <a:rPr lang="en-US" altLang="en-US" sz="1200">
                  <a:latin typeface="Arial" panose="020B0604020202020204" pitchFamily="34" charset="0"/>
                </a:rPr>
                <a:t>3</a:t>
              </a:r>
              <a:endParaRPr lang="en-US" altLang="en-US" sz="1200">
                <a:latin typeface="Arial" panose="020B0604020202020204" pitchFamily="34" charset="0"/>
                <a:sym typeface="Symbol" panose="05050102010706020507" pitchFamily="18" charset="2"/>
              </a:endParaRPr>
            </a:p>
            <a:p>
              <a:pPr algn="ctr" eaLnBrk="0" hangingPunct="0"/>
              <a:endParaRPr lang="en-US" altLang="en-US" sz="1600">
                <a:latin typeface="Arial" panose="020B0604020202020204" pitchFamily="34" charset="0"/>
                <a:sym typeface="Symbol" panose="05050102010706020507" pitchFamily="18" charset="2"/>
              </a:endParaRPr>
            </a:p>
          </p:txBody>
        </p:sp>
        <p:sp>
          <p:nvSpPr>
            <p:cNvPr id="232475" name="Rectangle 27"/>
            <p:cNvSpPr>
              <a:spLocks noChangeArrowheads="1"/>
            </p:cNvSpPr>
            <p:nvPr/>
          </p:nvSpPr>
          <p:spPr bwMode="auto">
            <a:xfrm>
              <a:off x="3147" y="5873"/>
              <a:ext cx="360" cy="3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ltLang="en-US" sz="1600">
                  <a:latin typeface="Arial" panose="020B0604020202020204" pitchFamily="34" charset="0"/>
                  <a:sym typeface="Symbol" panose="05050102010706020507" pitchFamily="18" charset="2"/>
                </a:rPr>
                <a:t></a:t>
              </a:r>
              <a:r>
                <a:rPr lang="en-US" altLang="en-US" sz="1200">
                  <a:latin typeface="Arial" panose="020B0604020202020204" pitchFamily="34" charset="0"/>
                </a:rPr>
                <a:t>4</a:t>
              </a:r>
              <a:endParaRPr lang="en-US" altLang="en-US" sz="1200">
                <a:latin typeface="Arial" panose="020B0604020202020204" pitchFamily="34" charset="0"/>
                <a:sym typeface="Symbol" panose="05050102010706020507" pitchFamily="18" charset="2"/>
              </a:endParaRPr>
            </a:p>
            <a:p>
              <a:pPr algn="ctr" eaLnBrk="0" hangingPunct="0"/>
              <a:endParaRPr lang="en-US" altLang="en-US" sz="1600">
                <a:latin typeface="Arial" panose="020B0604020202020204" pitchFamily="34" charset="0"/>
                <a:sym typeface="Symbol" panose="05050102010706020507" pitchFamily="18" charset="2"/>
              </a:endParaRPr>
            </a:p>
          </p:txBody>
        </p:sp>
        <p:sp>
          <p:nvSpPr>
            <p:cNvPr id="232476" name="Rectangle 28"/>
            <p:cNvSpPr>
              <a:spLocks noChangeArrowheads="1"/>
            </p:cNvSpPr>
            <p:nvPr/>
          </p:nvSpPr>
          <p:spPr bwMode="auto">
            <a:xfrm>
              <a:off x="3507" y="5873"/>
              <a:ext cx="384" cy="3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ltLang="en-US" sz="1600">
                  <a:latin typeface="Arial" panose="020B0604020202020204" pitchFamily="34" charset="0"/>
                  <a:sym typeface="Symbol" panose="05050102010706020507" pitchFamily="18" charset="2"/>
                </a:rPr>
                <a:t></a:t>
              </a:r>
              <a:r>
                <a:rPr lang="en-US" altLang="en-US" sz="1200">
                  <a:latin typeface="Arial" panose="020B0604020202020204" pitchFamily="34" charset="0"/>
                </a:rPr>
                <a:t>5</a:t>
              </a:r>
              <a:endParaRPr lang="en-US" altLang="en-US" sz="1200">
                <a:latin typeface="Arial" panose="020B0604020202020204" pitchFamily="34" charset="0"/>
                <a:sym typeface="Symbol" panose="05050102010706020507" pitchFamily="18" charset="2"/>
              </a:endParaRPr>
            </a:p>
            <a:p>
              <a:pPr algn="ctr" eaLnBrk="0" hangingPunct="0"/>
              <a:endParaRPr lang="en-US" altLang="en-US" sz="1600">
                <a:latin typeface="Arial" panose="020B0604020202020204" pitchFamily="34" charset="0"/>
                <a:sym typeface="Symbol" panose="05050102010706020507" pitchFamily="18" charset="2"/>
              </a:endParaRPr>
            </a:p>
          </p:txBody>
        </p:sp>
        <p:sp>
          <p:nvSpPr>
            <p:cNvPr id="232477" name="Rectangle 29"/>
            <p:cNvSpPr>
              <a:spLocks noChangeArrowheads="1"/>
            </p:cNvSpPr>
            <p:nvPr/>
          </p:nvSpPr>
          <p:spPr bwMode="auto">
            <a:xfrm>
              <a:off x="3891" y="5873"/>
              <a:ext cx="408" cy="3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ltLang="en-US" sz="1600">
                  <a:latin typeface="Arial" panose="020B0604020202020204" pitchFamily="34" charset="0"/>
                  <a:sym typeface="Symbol" panose="05050102010706020507" pitchFamily="18" charset="2"/>
                </a:rPr>
                <a:t></a:t>
              </a:r>
              <a:r>
                <a:rPr lang="en-US" altLang="en-US" sz="1200">
                  <a:latin typeface="Arial" panose="020B0604020202020204" pitchFamily="34" charset="0"/>
                </a:rPr>
                <a:t>6</a:t>
              </a:r>
              <a:endParaRPr lang="en-US" altLang="en-US" sz="1200">
                <a:latin typeface="Arial" panose="020B0604020202020204" pitchFamily="34" charset="0"/>
                <a:sym typeface="Symbol" panose="05050102010706020507" pitchFamily="18" charset="2"/>
              </a:endParaRPr>
            </a:p>
            <a:p>
              <a:pPr algn="ctr" eaLnBrk="0" hangingPunct="0"/>
              <a:endParaRPr lang="en-US" altLang="en-US" sz="1600">
                <a:latin typeface="Arial" panose="020B0604020202020204" pitchFamily="34" charset="0"/>
                <a:sym typeface="Symbol" panose="05050102010706020507" pitchFamily="18" charset="2"/>
              </a:endParaRPr>
            </a:p>
          </p:txBody>
        </p:sp>
        <p:sp>
          <p:nvSpPr>
            <p:cNvPr id="232478" name="Rectangle 30"/>
            <p:cNvSpPr>
              <a:spLocks noChangeArrowheads="1"/>
            </p:cNvSpPr>
            <p:nvPr/>
          </p:nvSpPr>
          <p:spPr bwMode="auto">
            <a:xfrm>
              <a:off x="2023" y="6251"/>
              <a:ext cx="468" cy="5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ltLang="en-US" sz="1000">
                  <a:latin typeface="Arial" panose="020B0604020202020204" pitchFamily="34" charset="0"/>
                </a:rPr>
                <a:t>Excellent</a:t>
              </a:r>
              <a:endParaRPr lang="en-US" altLang="en-US" sz="1200">
                <a:latin typeface="Arial" panose="020B0604020202020204" pitchFamily="34" charset="0"/>
              </a:endParaRPr>
            </a:p>
            <a:p>
              <a:pPr algn="ctr" eaLnBrk="0" hangingPunct="0"/>
              <a:endParaRPr lang="en-US" altLang="en-US" sz="2400">
                <a:latin typeface="Times New Roman" panose="02020603050405020304" pitchFamily="18" charset="0"/>
              </a:endParaRPr>
            </a:p>
          </p:txBody>
        </p:sp>
        <p:sp>
          <p:nvSpPr>
            <p:cNvPr id="232479" name="Rectangle 31"/>
            <p:cNvSpPr>
              <a:spLocks noChangeArrowheads="1"/>
            </p:cNvSpPr>
            <p:nvPr/>
          </p:nvSpPr>
          <p:spPr bwMode="auto">
            <a:xfrm>
              <a:off x="2491" y="6251"/>
              <a:ext cx="432" cy="5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ltLang="en-US" sz="1000">
                  <a:latin typeface="Arial" panose="020B0604020202020204" pitchFamily="34" charset="0"/>
                </a:rPr>
                <a:t>Very Good</a:t>
              </a:r>
              <a:endParaRPr lang="en-US" altLang="en-US" sz="1200">
                <a:latin typeface="Arial" panose="020B0604020202020204" pitchFamily="34" charset="0"/>
              </a:endParaRPr>
            </a:p>
            <a:p>
              <a:pPr algn="ctr" eaLnBrk="0" hangingPunct="0"/>
              <a:r>
                <a:rPr lang="en-US" altLang="en-US" sz="1200">
                  <a:latin typeface="Arial" panose="020B0604020202020204" pitchFamily="34" charset="0"/>
                </a:rPr>
                <a:t> </a:t>
              </a:r>
            </a:p>
            <a:p>
              <a:pPr algn="ctr" eaLnBrk="0" hangingPunct="0"/>
              <a:endParaRPr lang="en-US" altLang="en-US" sz="2400">
                <a:latin typeface="Times New Roman" panose="02020603050405020304" pitchFamily="18" charset="0"/>
              </a:endParaRPr>
            </a:p>
          </p:txBody>
        </p:sp>
        <p:sp>
          <p:nvSpPr>
            <p:cNvPr id="232480" name="Rectangle 32"/>
            <p:cNvSpPr>
              <a:spLocks noChangeArrowheads="1"/>
            </p:cNvSpPr>
            <p:nvPr/>
          </p:nvSpPr>
          <p:spPr bwMode="auto">
            <a:xfrm>
              <a:off x="2923" y="6251"/>
              <a:ext cx="396" cy="5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ltLang="en-US" sz="1000">
                  <a:latin typeface="Arial" panose="020B0604020202020204" pitchFamily="34" charset="0"/>
                </a:rPr>
                <a:t>Good</a:t>
              </a:r>
              <a:endParaRPr lang="en-US" altLang="en-US" sz="1200">
                <a:latin typeface="Arial" panose="020B0604020202020204" pitchFamily="34" charset="0"/>
              </a:endParaRPr>
            </a:p>
            <a:p>
              <a:pPr algn="ctr" eaLnBrk="0" hangingPunct="0"/>
              <a:endParaRPr lang="en-US" altLang="en-US" sz="2400">
                <a:latin typeface="Times New Roman" panose="02020603050405020304" pitchFamily="18" charset="0"/>
              </a:endParaRPr>
            </a:p>
          </p:txBody>
        </p:sp>
        <p:sp>
          <p:nvSpPr>
            <p:cNvPr id="232481" name="Rectangle 33"/>
            <p:cNvSpPr>
              <a:spLocks noChangeArrowheads="1"/>
            </p:cNvSpPr>
            <p:nvPr/>
          </p:nvSpPr>
          <p:spPr bwMode="auto">
            <a:xfrm>
              <a:off x="3319" y="6251"/>
              <a:ext cx="360" cy="5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ltLang="en-US" sz="1000">
                  <a:latin typeface="Arial" panose="020B0604020202020204" pitchFamily="34" charset="0"/>
                </a:rPr>
                <a:t>Fair</a:t>
              </a:r>
              <a:endParaRPr lang="en-US" altLang="en-US" sz="1200">
                <a:latin typeface="Arial" panose="020B0604020202020204" pitchFamily="34" charset="0"/>
              </a:endParaRPr>
            </a:p>
            <a:p>
              <a:pPr algn="ctr" eaLnBrk="0" hangingPunct="0"/>
              <a:endParaRPr lang="en-US" altLang="en-US" sz="2400">
                <a:latin typeface="Times New Roman" panose="02020603050405020304" pitchFamily="18" charset="0"/>
              </a:endParaRPr>
            </a:p>
          </p:txBody>
        </p:sp>
        <p:sp>
          <p:nvSpPr>
            <p:cNvPr id="232482" name="Rectangle 34"/>
            <p:cNvSpPr>
              <a:spLocks noChangeArrowheads="1"/>
            </p:cNvSpPr>
            <p:nvPr/>
          </p:nvSpPr>
          <p:spPr bwMode="auto">
            <a:xfrm>
              <a:off x="3679" y="6251"/>
              <a:ext cx="384" cy="5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ltLang="en-US" sz="1000">
                  <a:latin typeface="Arial" panose="020B0604020202020204" pitchFamily="34" charset="0"/>
                </a:rPr>
                <a:t>Poor</a:t>
              </a:r>
              <a:endParaRPr lang="en-US" altLang="en-US" sz="1200">
                <a:latin typeface="Arial" panose="020B0604020202020204" pitchFamily="34" charset="0"/>
              </a:endParaRPr>
            </a:p>
            <a:p>
              <a:pPr algn="ctr" eaLnBrk="0" hangingPunct="0"/>
              <a:endParaRPr lang="en-US" altLang="en-US" sz="2400">
                <a:latin typeface="Times New Roman" panose="02020603050405020304" pitchFamily="18" charset="0"/>
              </a:endParaRPr>
            </a:p>
          </p:txBody>
        </p:sp>
        <p:sp>
          <p:nvSpPr>
            <p:cNvPr id="232483" name="Rectangle 35"/>
            <p:cNvSpPr>
              <a:spLocks noChangeArrowheads="1"/>
            </p:cNvSpPr>
            <p:nvPr/>
          </p:nvSpPr>
          <p:spPr bwMode="auto">
            <a:xfrm>
              <a:off x="4063" y="6251"/>
              <a:ext cx="408" cy="5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ltLang="en-US" sz="1000">
                  <a:latin typeface="Arial" panose="020B0604020202020204" pitchFamily="34" charset="0"/>
                </a:rPr>
                <a:t>N/A</a:t>
              </a:r>
              <a:endParaRPr lang="en-US" altLang="en-US" sz="1200">
                <a:latin typeface="Arial" panose="020B0604020202020204" pitchFamily="34" charset="0"/>
              </a:endParaRPr>
            </a:p>
            <a:p>
              <a:pPr algn="ctr" eaLnBrk="0" hangingPunct="0"/>
              <a:endParaRPr lang="en-US" altLang="en-US" sz="2400">
                <a:latin typeface="Times New Roman" panose="02020603050405020304" pitchFamily="18" charset="0"/>
              </a:endParaRPr>
            </a:p>
          </p:txBody>
        </p:sp>
      </p:grpSp>
      <p:sp>
        <p:nvSpPr>
          <p:cNvPr id="232484" name="Text Box 36"/>
          <p:cNvSpPr txBox="1">
            <a:spLocks noChangeArrowheads="1"/>
          </p:cNvSpPr>
          <p:nvPr/>
        </p:nvSpPr>
        <p:spPr bwMode="auto">
          <a:xfrm>
            <a:off x="3957638" y="5989084"/>
            <a:ext cx="8001000" cy="3693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r" eaLnBrk="0" hangingPunct="0">
              <a:spcBef>
                <a:spcPct val="50000"/>
              </a:spcBef>
            </a:pPr>
            <a:r>
              <a:rPr lang="en-US" altLang="en-US" dirty="0">
                <a:latin typeface="Albertus Extra Bold" pitchFamily="34" charset="0"/>
              </a:rPr>
              <a:t>Heyland J </a:t>
            </a:r>
            <a:r>
              <a:rPr lang="en-US" altLang="en-US" dirty="0" err="1">
                <a:latin typeface="Albertus Extra Bold" pitchFamily="34" charset="0"/>
              </a:rPr>
              <a:t>Crit</a:t>
            </a:r>
            <a:r>
              <a:rPr lang="en-US" altLang="en-US" dirty="0">
                <a:latin typeface="Albertus Extra Bold" pitchFamily="34" charset="0"/>
              </a:rPr>
              <a:t> Care </a:t>
            </a:r>
            <a:r>
              <a:rPr lang="en-US" altLang="en-US" dirty="0" smtClean="0">
                <a:latin typeface="Albertus Extra Bold" pitchFamily="34" charset="0"/>
              </a:rPr>
              <a:t>2002:16:142</a:t>
            </a:r>
            <a:endParaRPr lang="en-US" altLang="en-US" dirty="0">
              <a:latin typeface="Albertus Extra Bold" pitchFamily="34" charset="0"/>
            </a:endParaRPr>
          </a:p>
        </p:txBody>
      </p:sp>
    </p:spTree>
    <p:extLst>
      <p:ext uri="{BB962C8B-B14F-4D97-AF65-F5344CB8AC3E}">
        <p14:creationId xmlns:p14="http://schemas.microsoft.com/office/powerpoint/2010/main" val="329880010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AUDIO_BITRATE" val="0"/>
</p:tagLst>
</file>

<file path=ppt/theme/theme1.xml><?xml version="1.0" encoding="utf-8"?>
<a:theme xmlns:a="http://schemas.openxmlformats.org/drawingml/2006/main" name="Advantage">
  <a:themeElements>
    <a:clrScheme name="Custom 35">
      <a:dk1>
        <a:srgbClr val="000000"/>
      </a:dk1>
      <a:lt1>
        <a:srgbClr val="FFFFFF"/>
      </a:lt1>
      <a:dk2>
        <a:srgbClr val="003878"/>
      </a:dk2>
      <a:lt2>
        <a:srgbClr val="696B73"/>
      </a:lt2>
      <a:accent1>
        <a:srgbClr val="53B7E8"/>
      </a:accent1>
      <a:accent2>
        <a:srgbClr val="C7EAFB"/>
      </a:accent2>
      <a:accent3>
        <a:srgbClr val="ECC400"/>
      </a:accent3>
      <a:accent4>
        <a:srgbClr val="7D49AF"/>
      </a:accent4>
      <a:accent5>
        <a:srgbClr val="4EB1B0"/>
      </a:accent5>
      <a:accent6>
        <a:srgbClr val="EC7F49"/>
      </a:accent6>
      <a:hlink>
        <a:srgbClr val="6E9934"/>
      </a:hlink>
      <a:folHlink>
        <a:srgbClr val="F7901E"/>
      </a:folHlink>
    </a:clrScheme>
    <a:fontScheme name="Advantage">
      <a:majorFont>
        <a:latin typeface="Rockwell"/>
        <a:ea typeface=""/>
        <a:cs typeface=""/>
        <a:font script="Jpan" typeface="ＭＳ ゴシック"/>
        <a:font script="Hans" typeface="宋体"/>
        <a:font script="Hant" typeface="新細明體"/>
      </a:majorFont>
      <a:minorFont>
        <a:latin typeface="Rockwell"/>
        <a:ea typeface=""/>
        <a:cs typeface=""/>
        <a:font script="Jpan" typeface="ＭＳ ゴシック"/>
        <a:font script="Hans" typeface="宋体"/>
        <a:font script="Hant" typeface="新細明體"/>
      </a:minorFont>
    </a:fontScheme>
    <a:fmtScheme name="Advantage">
      <a:fillStyleLst>
        <a:solidFill>
          <a:schemeClr val="phClr"/>
        </a:solidFill>
        <a:gradFill rotWithShape="1">
          <a:gsLst>
            <a:gs pos="0">
              <a:schemeClr val="phClr">
                <a:tint val="100000"/>
                <a:shade val="40000"/>
                <a:alpha val="100000"/>
                <a:satMod val="150000"/>
                <a:lumMod val="100000"/>
              </a:schemeClr>
            </a:gs>
            <a:gs pos="100000">
              <a:schemeClr val="phClr">
                <a:tint val="70000"/>
                <a:shade val="100000"/>
                <a:alpha val="100000"/>
                <a:satMod val="200000"/>
                <a:lumMod val="100000"/>
              </a:schemeClr>
            </a:gs>
          </a:gsLst>
          <a:lin ang="6000000" scaled="1"/>
        </a:gradFill>
        <a:gradFill rotWithShape="1">
          <a:gsLst>
            <a:gs pos="0">
              <a:schemeClr val="phClr">
                <a:shade val="40000"/>
                <a:alpha val="100000"/>
                <a:satMod val="150000"/>
                <a:lumMod val="100000"/>
              </a:schemeClr>
            </a:gs>
            <a:gs pos="100000">
              <a:schemeClr val="phClr">
                <a:tint val="70000"/>
                <a:shade val="100000"/>
                <a:alpha val="100000"/>
                <a:satMod val="200000"/>
                <a:lumMod val="100000"/>
              </a:schemeClr>
            </a:gs>
          </a:gsLst>
          <a:lin ang="54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63500" dist="25400" dir="5400000" rotWithShape="0">
              <a:srgbClr val="808080">
                <a:alpha val="75000"/>
              </a:srgbClr>
            </a:outerShdw>
          </a:effectLst>
        </a:effectStyle>
        <a:effectStyle>
          <a:effectLst/>
          <a:scene3d>
            <a:camera prst="orthographicFront">
              <a:rot lat="0" lon="0" rev="0"/>
            </a:camera>
            <a:lightRig rig="twoPt" dir="tl">
              <a:rot lat="0" lon="0" rev="4500000"/>
            </a:lightRig>
          </a:scene3d>
          <a:sp3d>
            <a:bevelT w="63500" h="50800"/>
          </a:sp3d>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plate_powerpoint_light_4x3_ppt">
  <a:themeElements>
    <a:clrScheme name="Medtronic Dark">
      <a:dk1>
        <a:srgbClr val="001E46"/>
      </a:dk1>
      <a:lt1>
        <a:srgbClr val="FFFFFF"/>
      </a:lt1>
      <a:dk2>
        <a:srgbClr val="004B87"/>
      </a:dk2>
      <a:lt2>
        <a:srgbClr val="71C5E8"/>
      </a:lt2>
      <a:accent1>
        <a:srgbClr val="0085CA"/>
      </a:accent1>
      <a:accent2>
        <a:srgbClr val="00A9E0"/>
      </a:accent2>
      <a:accent3>
        <a:srgbClr val="B9D9EB"/>
      </a:accent3>
      <a:accent4>
        <a:srgbClr val="5B7F95"/>
      </a:accent4>
      <a:accent5>
        <a:srgbClr val="888B8D"/>
      </a:accent5>
      <a:accent6>
        <a:srgbClr val="B1B3B3"/>
      </a:accent6>
      <a:hlink>
        <a:srgbClr val="77BC1F"/>
      </a:hlink>
      <a:folHlink>
        <a:srgbClr val="00C4B3"/>
      </a:folHlink>
    </a:clrScheme>
    <a:fontScheme name="Medtronic Font Theme">
      <a:majorFont>
        <a:latin typeface="Effra"/>
        <a:ea typeface=""/>
        <a:cs typeface=""/>
      </a:majorFont>
      <a:minorFont>
        <a:latin typeface="Effra"/>
        <a:ea typeface=""/>
        <a:cs typeface=""/>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1"/>
        </a:solidFill>
        <a:ln>
          <a:noFill/>
        </a:ln>
        <a:effectLst/>
      </a:spPr>
      <a:bodyPr rtlCol="0" anchor="t" anchorCtr="0"/>
      <a:lstStyle>
        <a:defPPr algn="ctr">
          <a:defRPr dirty="0" smtClean="0"/>
        </a:defPPr>
      </a:lstStyle>
      <a:style>
        <a:lnRef idx="1">
          <a:schemeClr val="accent1"/>
        </a:lnRef>
        <a:fillRef idx="3">
          <a:schemeClr val="accent1"/>
        </a:fillRef>
        <a:effectRef idx="2">
          <a:schemeClr val="accent1"/>
        </a:effectRef>
        <a:fontRef idx="minor">
          <a:schemeClr val="lt1"/>
        </a:fontRef>
      </a:style>
    </a:spDef>
    <a:lnDef>
      <a:spPr>
        <a:ln w="12700" cap="sq">
          <a:solidFill>
            <a:schemeClr val="tx1"/>
          </a:solidFill>
          <a:round/>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nchor="t" anchorCtr="0">
        <a:noAutofit/>
      </a:bodyPr>
      <a:lstStyle>
        <a:defPPr marL="115888" indent="-115888">
          <a:lnSpc>
            <a:spcPts val="1900"/>
          </a:lnSpc>
          <a:buFont typeface="Wingdings" charset="2"/>
          <a:buChar char="§"/>
          <a:defRPr sz="1600" dirty="0" smtClean="0">
            <a:latin typeface="Effra"/>
            <a:cs typeface="Effra"/>
          </a:defRPr>
        </a:defPPr>
      </a:lstStyle>
    </a:txDef>
  </a:objectDefaults>
  <a:extraClrSchemeLst/>
</a:theme>
</file>

<file path=ppt/theme/theme3.xml><?xml version="1.0" encoding="utf-8"?>
<a:theme xmlns:a="http://schemas.openxmlformats.org/drawingml/2006/main" name="Ocean">
  <a:themeElements>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fontScheme name="Ocean">
      <a:majorFont>
        <a:latin typeface="Tahoma"/>
        <a:ea typeface=""/>
        <a:cs typeface="Arial"/>
      </a:majorFont>
      <a:minorFont>
        <a:latin typeface="Tahoma"/>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Tahoma" panose="020B0604030504040204" pitchFamily="34" charset="0"/>
            <a:cs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Tahoma" panose="020B0604030504040204" pitchFamily="34" charset="0"/>
            <a:cs typeface="Arial" panose="020B0604020202020204" pitchFamily="34" charset="0"/>
          </a:defRPr>
        </a:defPPr>
      </a:lstStyle>
    </a:lnDef>
  </a:objectDefaults>
  <a:extraClrSchemeLst>
    <a:extraClrScheme>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2">
        <a:dk1>
          <a:srgbClr val="000066"/>
        </a:dk1>
        <a:lt1>
          <a:srgbClr val="FFFFFF"/>
        </a:lt1>
        <a:dk2>
          <a:srgbClr val="5D93FF"/>
        </a:dk2>
        <a:lt2>
          <a:srgbClr val="FFFFFF"/>
        </a:lt2>
        <a:accent1>
          <a:srgbClr val="6666FF"/>
        </a:accent1>
        <a:accent2>
          <a:srgbClr val="9999FF"/>
        </a:accent2>
        <a:accent3>
          <a:srgbClr val="B6C8FF"/>
        </a:accent3>
        <a:accent4>
          <a:srgbClr val="DADADA"/>
        </a:accent4>
        <a:accent5>
          <a:srgbClr val="B8B8FF"/>
        </a:accent5>
        <a:accent6>
          <a:srgbClr val="8A8AE7"/>
        </a:accent6>
        <a:hlink>
          <a:srgbClr val="FF3300"/>
        </a:hlink>
        <a:folHlink>
          <a:srgbClr val="FF9900"/>
        </a:folHlink>
      </a:clrScheme>
      <a:clrMap bg1="dk2" tx1="lt1" bg2="dk1" tx2="lt2" accent1="accent1" accent2="accent2" accent3="accent3" accent4="accent4" accent5="accent5" accent6="accent6" hlink="hlink" folHlink="folHlink"/>
    </a:extraClrScheme>
    <a:extraClrScheme>
      <a:clrScheme name="Ocean 3">
        <a:dk1>
          <a:srgbClr val="000000"/>
        </a:dk1>
        <a:lt1>
          <a:srgbClr val="FFFFFF"/>
        </a:lt1>
        <a:dk2>
          <a:srgbClr val="572E88"/>
        </a:dk2>
        <a:lt2>
          <a:srgbClr val="FFFFFF"/>
        </a:lt2>
        <a:accent1>
          <a:srgbClr val="FF6600"/>
        </a:accent1>
        <a:accent2>
          <a:srgbClr val="FFCC00"/>
        </a:accent2>
        <a:accent3>
          <a:srgbClr val="B4ADC3"/>
        </a:accent3>
        <a:accent4>
          <a:srgbClr val="DADADA"/>
        </a:accent4>
        <a:accent5>
          <a:srgbClr val="FFB8AA"/>
        </a:accent5>
        <a:accent6>
          <a:srgbClr val="E7B900"/>
        </a:accent6>
        <a:hlink>
          <a:srgbClr val="33CCCC"/>
        </a:hlink>
        <a:folHlink>
          <a:srgbClr val="36CC64"/>
        </a:folHlink>
      </a:clrScheme>
      <a:clrMap bg1="dk2" tx1="lt1" bg2="dk1" tx2="lt2" accent1="accent1" accent2="accent2" accent3="accent3" accent4="accent4" accent5="accent5" accent6="accent6" hlink="hlink" folHlink="folHlink"/>
    </a:extraClrScheme>
    <a:extraClrScheme>
      <a:clrScheme name="Ocean 4">
        <a:dk1>
          <a:srgbClr val="003366"/>
        </a:dk1>
        <a:lt1>
          <a:srgbClr val="FFFFFF"/>
        </a:lt1>
        <a:dk2>
          <a:srgbClr val="666699"/>
        </a:dk2>
        <a:lt2>
          <a:srgbClr val="FFFFFF"/>
        </a:lt2>
        <a:accent1>
          <a:srgbClr val="9966FF"/>
        </a:accent1>
        <a:accent2>
          <a:srgbClr val="00CC66"/>
        </a:accent2>
        <a:accent3>
          <a:srgbClr val="B8B8CA"/>
        </a:accent3>
        <a:accent4>
          <a:srgbClr val="DADADA"/>
        </a:accent4>
        <a:accent5>
          <a:srgbClr val="CAB8FF"/>
        </a:accent5>
        <a:accent6>
          <a:srgbClr val="00B95C"/>
        </a:accent6>
        <a:hlink>
          <a:srgbClr val="65C8FF"/>
        </a:hlink>
        <a:folHlink>
          <a:srgbClr val="FFCC99"/>
        </a:folHlink>
      </a:clrScheme>
      <a:clrMap bg1="dk2" tx1="lt1" bg2="dk1" tx2="lt2" accent1="accent1" accent2="accent2" accent3="accent3" accent4="accent4" accent5="accent5" accent6="accent6" hlink="hlink" folHlink="folHlink"/>
    </a:extraClrScheme>
    <a:extraClrScheme>
      <a:clrScheme name="Ocean 5">
        <a:dk1>
          <a:srgbClr val="000000"/>
        </a:dk1>
        <a:lt1>
          <a:srgbClr val="FFFFFF"/>
        </a:lt1>
        <a:dk2>
          <a:srgbClr val="336600"/>
        </a:dk2>
        <a:lt2>
          <a:srgbClr val="FFFFFF"/>
        </a:lt2>
        <a:accent1>
          <a:srgbClr val="B7C533"/>
        </a:accent1>
        <a:accent2>
          <a:srgbClr val="CCCCFF"/>
        </a:accent2>
        <a:accent3>
          <a:srgbClr val="ADB8AA"/>
        </a:accent3>
        <a:accent4>
          <a:srgbClr val="DADADA"/>
        </a:accent4>
        <a:accent5>
          <a:srgbClr val="D8DFAD"/>
        </a:accent5>
        <a:accent6>
          <a:srgbClr val="B9B9E7"/>
        </a:accent6>
        <a:hlink>
          <a:srgbClr val="FFFFCC"/>
        </a:hlink>
        <a:folHlink>
          <a:srgbClr val="FF9900"/>
        </a:folHlink>
      </a:clrScheme>
      <a:clrMap bg1="dk2" tx1="lt1" bg2="dk1" tx2="lt2" accent1="accent1" accent2="accent2" accent3="accent3" accent4="accent4" accent5="accent5" accent6="accent6" hlink="hlink" folHlink="folHlink"/>
    </a:extraClrScheme>
    <a:extraClrScheme>
      <a:clrScheme name="Ocean 6">
        <a:dk1>
          <a:srgbClr val="000000"/>
        </a:dk1>
        <a:lt1>
          <a:srgbClr val="FFFFFF"/>
        </a:lt1>
        <a:dk2>
          <a:srgbClr val="006B80"/>
        </a:dk2>
        <a:lt2>
          <a:srgbClr val="C1CB75"/>
        </a:lt2>
        <a:accent1>
          <a:srgbClr val="6F8406"/>
        </a:accent1>
        <a:accent2>
          <a:srgbClr val="D9E288"/>
        </a:accent2>
        <a:accent3>
          <a:srgbClr val="AABAC0"/>
        </a:accent3>
        <a:accent4>
          <a:srgbClr val="DADADA"/>
        </a:accent4>
        <a:accent5>
          <a:srgbClr val="BBC2AA"/>
        </a:accent5>
        <a:accent6>
          <a:srgbClr val="C4CD7B"/>
        </a:accent6>
        <a:hlink>
          <a:srgbClr val="00CC00"/>
        </a:hlink>
        <a:folHlink>
          <a:srgbClr val="C0FF73"/>
        </a:folHlink>
      </a:clrScheme>
      <a:clrMap bg1="dk2" tx1="lt1" bg2="dk1" tx2="lt2" accent1="accent1" accent2="accent2" accent3="accent3" accent4="accent4" accent5="accent5" accent6="accent6" hlink="hlink" folHlink="folHlink"/>
    </a:extraClrScheme>
    <a:extraClrScheme>
      <a:clrScheme name="Ocean 7">
        <a:dk1>
          <a:srgbClr val="5F5F5F"/>
        </a:dk1>
        <a:lt1>
          <a:srgbClr val="FFFFFF"/>
        </a:lt1>
        <a:dk2>
          <a:srgbClr val="FF6600"/>
        </a:dk2>
        <a:lt2>
          <a:srgbClr val="FFFFFF"/>
        </a:lt2>
        <a:accent1>
          <a:srgbClr val="CC6600"/>
        </a:accent1>
        <a:accent2>
          <a:srgbClr val="FF6600"/>
        </a:accent2>
        <a:accent3>
          <a:srgbClr val="FFB8AA"/>
        </a:accent3>
        <a:accent4>
          <a:srgbClr val="DADADA"/>
        </a:accent4>
        <a:accent5>
          <a:srgbClr val="E2B8AA"/>
        </a:accent5>
        <a:accent6>
          <a:srgbClr val="E75C00"/>
        </a:accent6>
        <a:hlink>
          <a:srgbClr val="FFFF99"/>
        </a:hlink>
        <a:folHlink>
          <a:srgbClr val="FFCC99"/>
        </a:folHlink>
      </a:clrScheme>
      <a:clrMap bg1="dk2" tx1="lt1" bg2="dk1" tx2="lt2" accent1="accent1" accent2="accent2" accent3="accent3" accent4="accent4" accent5="accent5" accent6="accent6" hlink="hlink" folHlink="folHlink"/>
    </a:extraClrScheme>
    <a:extraClrScheme>
      <a:clrScheme name="Ocean 8">
        <a:dk1>
          <a:srgbClr val="000000"/>
        </a:dk1>
        <a:lt1>
          <a:srgbClr val="FFFFFF"/>
        </a:lt1>
        <a:dk2>
          <a:srgbClr val="FFBA2F"/>
        </a:dk2>
        <a:lt2>
          <a:srgbClr val="A50021"/>
        </a:lt2>
        <a:accent1>
          <a:srgbClr val="FF6600"/>
        </a:accent1>
        <a:accent2>
          <a:srgbClr val="CC6600"/>
        </a:accent2>
        <a:accent3>
          <a:srgbClr val="FFD9AD"/>
        </a:accent3>
        <a:accent4>
          <a:srgbClr val="DADADA"/>
        </a:accent4>
        <a:accent5>
          <a:srgbClr val="FFB8AA"/>
        </a:accent5>
        <a:accent6>
          <a:srgbClr val="B95C00"/>
        </a:accent6>
        <a:hlink>
          <a:srgbClr val="663300"/>
        </a:hlink>
        <a:folHlink>
          <a:srgbClr val="CC990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6593</TotalTime>
  <Words>3677</Words>
  <Application>Microsoft Office PowerPoint</Application>
  <PresentationFormat>Custom</PresentationFormat>
  <Paragraphs>717</Paragraphs>
  <Slides>81</Slides>
  <Notes>22</Notes>
  <HiddenSlides>3</HiddenSlides>
  <MMClips>0</MMClips>
  <ScaleCrop>false</ScaleCrop>
  <HeadingPairs>
    <vt:vector size="6" baseType="variant">
      <vt:variant>
        <vt:lpstr>Theme</vt:lpstr>
      </vt:variant>
      <vt:variant>
        <vt:i4>3</vt:i4>
      </vt:variant>
      <vt:variant>
        <vt:lpstr>Embedded OLE Servers</vt:lpstr>
      </vt:variant>
      <vt:variant>
        <vt:i4>2</vt:i4>
      </vt:variant>
      <vt:variant>
        <vt:lpstr>Slide Titles</vt:lpstr>
      </vt:variant>
      <vt:variant>
        <vt:i4>81</vt:i4>
      </vt:variant>
    </vt:vector>
  </HeadingPairs>
  <TitlesOfParts>
    <vt:vector size="86" baseType="lpstr">
      <vt:lpstr>Advantage</vt:lpstr>
      <vt:lpstr>template_powerpoint_light_4x3_ppt</vt:lpstr>
      <vt:lpstr>Ocean</vt:lpstr>
      <vt:lpstr>Chart</vt:lpstr>
      <vt:lpstr>Visio.Drawing.11</vt:lpstr>
      <vt:lpstr>The Evolution of “Family” in the Care of Critically-lll Patient</vt:lpstr>
      <vt:lpstr>PowerPoint Presentation</vt:lpstr>
      <vt:lpstr>The Evolution of “Family” in the Care of Critically Ill Patients</vt:lpstr>
      <vt:lpstr>PowerPoint Presentation</vt:lpstr>
      <vt:lpstr>Why Measure Family Satisfaction?</vt:lpstr>
      <vt:lpstr>PowerPoint Presentation</vt:lpstr>
      <vt:lpstr>A Critical Incident</vt:lpstr>
      <vt:lpstr>Family Satisfaction in the ICU:  Conceptual Development</vt:lpstr>
      <vt:lpstr>PowerPoint Presentation</vt:lpstr>
      <vt:lpstr>PowerPoint Presentation</vt:lpstr>
      <vt:lpstr>PowerPoint Presentation</vt:lpstr>
      <vt:lpstr>PowerPoint Presentation</vt:lpstr>
      <vt:lpstr>Targets for Quality Improvement</vt:lpstr>
      <vt:lpstr>Don’t forget to capture the stories!</vt:lpstr>
      <vt:lpstr>My Quality Improvement Motto </vt:lpstr>
      <vt:lpstr>PowerPoint Presentation</vt:lpstr>
      <vt:lpstr>Family Satisfaction in the ICU (FS-ICU)  </vt:lpstr>
      <vt:lpstr>PowerPoint Presentation</vt:lpstr>
      <vt:lpstr>Family Satisfaction in the ICU (FS-ICU) Limitations  </vt:lpstr>
      <vt:lpstr>PowerPoint Presentation</vt:lpstr>
      <vt:lpstr>A  Evolution in the “Family” in Critical Care</vt:lpstr>
      <vt:lpstr>The Institute of Medicine defines quality care as safe, timely, efficient, effective, equitable, and patient-centered  In the ICU, patient-centeredness includes family-centeredness </vt:lpstr>
      <vt:lpstr>PowerPoint Presentation</vt:lpstr>
      <vt:lpstr>Definitions</vt:lpstr>
      <vt:lpstr>Guidelines for Family-Centered Care in the ICU</vt:lpstr>
      <vt:lpstr>Guidelines for Family-Centered Care in the ICU</vt:lpstr>
      <vt:lpstr>Guidelines for Family-Centered Care in the ICU</vt:lpstr>
      <vt:lpstr>Guidelines for Family-Centered Care in the ICU</vt:lpstr>
      <vt:lpstr>Guidelines for Family-Centered Care in the ICU</vt:lpstr>
      <vt:lpstr>Guidelines for Family-Centered Care in the ICU</vt:lpstr>
      <vt:lpstr>Guidelines for Family-Centered Care in the ICU</vt:lpstr>
      <vt:lpstr>What is the evidence?</vt:lpstr>
      <vt:lpstr>SCCM FCC Gap Analysis Tool</vt:lpstr>
      <vt:lpstr>How to find the gap analysis tool</vt:lpstr>
      <vt:lpstr>A  Evolution in the “Family” in Critical Care</vt:lpstr>
      <vt:lpstr>What do we mean by engagement and partnership?</vt:lpstr>
      <vt:lpstr>Why Partner with Families of ICU Patients?</vt:lpstr>
      <vt:lpstr>Theoretical Framework</vt:lpstr>
      <vt:lpstr>Conceptual Model for Family Engagement In the ICU</vt:lpstr>
      <vt:lpstr>Partnering with Patient and their Families</vt:lpstr>
      <vt:lpstr>Improving Partnerships with Family Members of ICU Patients:  The IMPACT Trial</vt:lpstr>
      <vt:lpstr>The Nutrition Intervention</vt:lpstr>
      <vt:lpstr>Optimal Nutrition (&gt;80%)  is associated with Optimal Outcomes!</vt:lpstr>
      <vt:lpstr>Failure Rate</vt:lpstr>
      <vt:lpstr>PowerPoint Presentation</vt:lpstr>
      <vt:lpstr>Understanding Adherence to Guidelines in the ICU:  Development of a Comprehensive Framework</vt:lpstr>
      <vt:lpstr>PowerPoint Presentation</vt:lpstr>
      <vt:lpstr>A Quotable Quote</vt:lpstr>
      <vt:lpstr>What can we do differently  to change performance?</vt:lpstr>
      <vt:lpstr>Overall Hypothesis</vt:lpstr>
      <vt:lpstr>OPTimal Nutrition by Informing and Capacitating Family Members of Best Practices  A multifaceted intervention</vt:lpstr>
      <vt:lpstr>PowerPoint Presentation</vt:lpstr>
      <vt:lpstr>Nutrition Diary</vt:lpstr>
      <vt:lpstr>Results of a Multi-center Pilot Study</vt:lpstr>
      <vt:lpstr>Results of a Multi-center Pilot Study</vt:lpstr>
      <vt:lpstr>Results of a Multi-center Pilot Study</vt:lpstr>
      <vt:lpstr>OPTimal Nutrition by Informing and Capacitating Family Members of Best Practices  A multifaceted intervention</vt:lpstr>
      <vt:lpstr>PowerPoint Presentation</vt:lpstr>
      <vt:lpstr>PowerPoint Presentation</vt:lpstr>
      <vt:lpstr>REALISTIC-80 Overall Design</vt:lpstr>
      <vt:lpstr>Conclusions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Pilot Study</vt:lpstr>
      <vt:lpstr>Improving Partnerships with Family Members of ICU Patients:  The IMPACT Trial</vt:lpstr>
      <vt:lpstr>A Novel Outcome Questionnaire</vt:lpstr>
      <vt:lpstr>PowerPoint Presentation</vt:lpstr>
      <vt:lpstr>Methodology</vt:lpstr>
      <vt:lpstr>PowerPoint Presentation</vt:lpstr>
      <vt:lpstr>PowerPoint Presentation</vt:lpstr>
      <vt:lpstr>Methodology (2)</vt:lpstr>
      <vt:lpstr>In Summary… A  Evolution in the “Family” in Critical Care</vt:lpstr>
      <vt:lpstr>Discussion Points </vt:lpstr>
      <vt:lpstr>Questions</vt:lpstr>
    </vt:vector>
  </TitlesOfParts>
  <Company>Covidien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donna lundquist</dc:creator>
  <cp:lastModifiedBy>pachecd1</cp:lastModifiedBy>
  <cp:revision>163</cp:revision>
  <cp:lastPrinted>2016-12-23T15:09:27Z</cp:lastPrinted>
  <dcterms:created xsi:type="dcterms:W3CDTF">2014-06-27T15:25:00Z</dcterms:created>
  <dcterms:modified xsi:type="dcterms:W3CDTF">2018-11-28T16:57:11Z</dcterms:modified>
</cp:coreProperties>
</file>